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73" r:id="rId2"/>
    <p:sldId id="286" r:id="rId3"/>
    <p:sldId id="287" r:id="rId4"/>
    <p:sldId id="288" r:id="rId5"/>
    <p:sldId id="289" r:id="rId6"/>
    <p:sldId id="295" r:id="rId7"/>
    <p:sldId id="294" r:id="rId8"/>
    <p:sldId id="275" r:id="rId9"/>
    <p:sldId id="277" r:id="rId10"/>
    <p:sldId id="291" r:id="rId11"/>
    <p:sldId id="278" r:id="rId12"/>
    <p:sldId id="281" r:id="rId13"/>
    <p:sldId id="280" r:id="rId14"/>
    <p:sldId id="282" r:id="rId15"/>
    <p:sldId id="283" r:id="rId16"/>
    <p:sldId id="284" r:id="rId17"/>
    <p:sldId id="276" r:id="rId18"/>
    <p:sldId id="301" r:id="rId19"/>
    <p:sldId id="302" r:id="rId20"/>
    <p:sldId id="300" r:id="rId21"/>
    <p:sldId id="303" r:id="rId22"/>
    <p:sldId id="306" r:id="rId23"/>
    <p:sldId id="304" r:id="rId24"/>
    <p:sldId id="298" r:id="rId25"/>
    <p:sldId id="299" r:id="rId26"/>
    <p:sldId id="274" r:id="rId27"/>
    <p:sldId id="308" r:id="rId28"/>
    <p:sldId id="307" r:id="rId29"/>
    <p:sldId id="269" r:id="rId30"/>
    <p:sldId id="309" r:id="rId31"/>
    <p:sldId id="310" r:id="rId32"/>
    <p:sldId id="314" r:id="rId33"/>
    <p:sldId id="315" r:id="rId34"/>
    <p:sldId id="312" r:id="rId35"/>
    <p:sldId id="262" r:id="rId36"/>
    <p:sldId id="268" r:id="rId37"/>
    <p:sldId id="313" r:id="rId38"/>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1A20"/>
    <a:srgbClr val="18233A"/>
    <a:srgbClr val="631D1D"/>
    <a:srgbClr val="62616E"/>
    <a:srgbClr val="053C7B"/>
    <a:srgbClr val="ACD6E6"/>
    <a:srgbClr val="239B71"/>
    <a:srgbClr val="0EA16F"/>
    <a:srgbClr val="3180AA"/>
    <a:srgbClr val="634EA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2" autoAdjust="0"/>
    <p:restoredTop sz="73000" autoAdjust="0"/>
  </p:normalViewPr>
  <p:slideViewPr>
    <p:cSldViewPr>
      <p:cViewPr varScale="1">
        <p:scale>
          <a:sx n="93" d="100"/>
          <a:sy n="93" d="100"/>
        </p:scale>
        <p:origin x="-11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4D8A6-E91F-2349-9524-29B4C5A5DC24}" type="datetimeFigureOut">
              <a:rPr lang="nl-NL" smtClean="0"/>
              <a:pPr/>
              <a:t>15-11-2013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21A2C-3C7C-D545-A329-5793AF5DBC8F}" type="slidenum">
              <a:rPr lang="nl-NL" smtClean="0"/>
              <a:pPr/>
              <a:t>‹#›</a:t>
            </a:fld>
            <a:endParaRPr lang="nl-NL"/>
          </a:p>
        </p:txBody>
      </p:sp>
    </p:spTree>
    <p:extLst>
      <p:ext uri="{BB962C8B-B14F-4D97-AF65-F5344CB8AC3E}">
        <p14:creationId xmlns="" xmlns:p14="http://schemas.microsoft.com/office/powerpoint/2010/main" val="1068627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ims.fao.org/agrovoc/"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aims.fao.org/aos/agrontology" TargetMode="External"/><Relationship Id="rId4" Type="http://schemas.openxmlformats.org/officeDocument/2006/relationships/hyperlink" Target="http://www.w3c.org/2004/02/skos/co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figure below represents a fragment of AGROVOC concept scheme. In that figure, circles are used to represent objects with URIs, boxes are used for literal values, and AV, </a:t>
            </a:r>
            <a:r>
              <a:rPr lang="en-US" sz="1200" b="0" i="0" kern="1200" dirty="0" err="1" smtClean="0">
                <a:solidFill>
                  <a:schemeClr val="tx1"/>
                </a:solidFill>
                <a:latin typeface="+mn-lt"/>
                <a:ea typeface="+mn-ea"/>
                <a:cs typeface="+mn-cs"/>
              </a:rPr>
              <a:t>skos</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skosxl</a:t>
            </a:r>
            <a:r>
              <a:rPr lang="en-US" sz="1200" b="0" i="0" kern="1200" dirty="0" smtClean="0">
                <a:solidFill>
                  <a:schemeClr val="tx1"/>
                </a:solidFill>
                <a:latin typeface="+mn-lt"/>
                <a:ea typeface="+mn-ea"/>
                <a:cs typeface="+mn-cs"/>
              </a:rPr>
              <a:t> are short for </a:t>
            </a:r>
            <a:r>
              <a:rPr lang="en-US" sz="1200" b="0" i="0" u="none" strike="noStrike" kern="1200" dirty="0" smtClean="0">
                <a:solidFill>
                  <a:schemeClr val="tx1"/>
                </a:solidFill>
                <a:latin typeface="+mn-lt"/>
                <a:ea typeface="+mn-ea"/>
                <a:cs typeface="+mn-cs"/>
                <a:hlinkClick r:id="rId3" tooltip="http://www.aims.fao.org/agrovoc/"/>
              </a:rPr>
              <a:t>http://www.aims.fao.org/agrovoc/</a:t>
            </a:r>
            <a:r>
              <a:rPr lang="en-US" sz="1200" b="0" i="0" kern="1200" dirty="0" smtClean="0">
                <a:solidFill>
                  <a:schemeClr val="tx1"/>
                </a:solidFill>
                <a:latin typeface="+mn-lt"/>
                <a:ea typeface="+mn-ea"/>
                <a:cs typeface="+mn-cs"/>
              </a:rPr>
              <a:t>“http://www.w3c.org/2008/05/skos-xl#” </a:t>
            </a:r>
            <a:r>
              <a:rPr lang="en-US" sz="1200" b="0" i="0" u="none" strike="noStrike" kern="1200" dirty="0" smtClean="0">
                <a:solidFill>
                  <a:schemeClr val="tx1"/>
                </a:solidFill>
                <a:latin typeface="+mn-lt"/>
                <a:ea typeface="+mn-ea"/>
                <a:cs typeface="+mn-cs"/>
                <a:hlinkClick r:id="rId4" tooltip="http://www.w3c.org/2004/02/skos/core#”"/>
              </a:rPr>
              <a:t>http://www.w3c.org/2004/02/skos/core#”</a:t>
            </a:r>
            <a:r>
              <a:rPr lang="en-US" sz="1200" b="0" i="0" kern="1200" dirty="0" smtClean="0">
                <a:solidFill>
                  <a:schemeClr val="tx1"/>
                </a:solidFill>
                <a:latin typeface="+mn-lt"/>
                <a:ea typeface="+mn-ea"/>
                <a:cs typeface="+mn-cs"/>
              </a:rPr>
              <a:t> respectively.</a:t>
            </a:r>
          </a:p>
          <a:p>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The figure shows two concepts linked by a (hierarchical) </a:t>
            </a:r>
            <a:r>
              <a:rPr lang="en-US" sz="1200" b="0" i="0" kern="1200" dirty="0" err="1" smtClean="0">
                <a:solidFill>
                  <a:schemeClr val="tx1"/>
                </a:solidFill>
                <a:latin typeface="+mn-lt"/>
                <a:ea typeface="+mn-ea"/>
                <a:cs typeface="+mn-cs"/>
              </a:rPr>
              <a:t>skos:broader</a:t>
            </a:r>
            <a:r>
              <a:rPr lang="en-US" sz="1200" b="0" i="0" kern="1200" dirty="0" smtClean="0">
                <a:solidFill>
                  <a:schemeClr val="tx1"/>
                </a:solidFill>
                <a:latin typeface="+mn-lt"/>
                <a:ea typeface="+mn-ea"/>
                <a:cs typeface="+mn-cs"/>
              </a:rPr>
              <a:t> relation, and an example of SKOS-XL labels for each concept.  </a:t>
            </a:r>
          </a:p>
          <a:p>
            <a:pPr fontAlgn="base"/>
            <a:r>
              <a:rPr lang="en-US" sz="1200" b="0" i="0" kern="1200" dirty="0" smtClean="0">
                <a:solidFill>
                  <a:schemeClr val="tx1"/>
                </a:solidFill>
                <a:latin typeface="+mn-lt"/>
                <a:ea typeface="+mn-ea"/>
                <a:cs typeface="+mn-cs"/>
              </a:rPr>
              <a:t>All domain-specific properties used in AGROVOC to enriching the description of AGROVOC concepts in RDF are collected in a vocabulary called </a:t>
            </a:r>
            <a:r>
              <a:rPr lang="en-US" sz="1200" b="0" i="0" u="none" strike="noStrike" kern="1200" dirty="0" err="1" smtClean="0">
                <a:solidFill>
                  <a:schemeClr val="tx1"/>
                </a:solidFill>
                <a:latin typeface="+mn-lt"/>
                <a:ea typeface="+mn-ea"/>
                <a:cs typeface="+mn-cs"/>
                <a:hlinkClick r:id="rId5"/>
              </a:rPr>
              <a:t>agrontology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Agrontology</a:t>
            </a:r>
            <a:r>
              <a:rPr lang="en-US" sz="1200" b="0" i="0" kern="1200" dirty="0" smtClean="0">
                <a:solidFill>
                  <a:schemeClr val="tx1"/>
                </a:solidFill>
                <a:latin typeface="+mn-lt"/>
                <a:ea typeface="+mn-ea"/>
                <a:cs typeface="+mn-cs"/>
              </a:rPr>
              <a:t> is undergoing a deep analysis in order to make very explicit the </a:t>
            </a:r>
            <a:r>
              <a:rPr lang="en-US" sz="1200" b="0" i="0" kern="1200" dirty="0" err="1" smtClean="0">
                <a:solidFill>
                  <a:schemeClr val="tx1"/>
                </a:solidFill>
                <a:latin typeface="+mn-lt"/>
                <a:ea typeface="+mn-ea"/>
                <a:cs typeface="+mn-cs"/>
              </a:rPr>
              <a:t>modelling</a:t>
            </a:r>
            <a:r>
              <a:rPr lang="en-US" sz="1200" b="0" i="0" kern="1200" dirty="0" smtClean="0">
                <a:solidFill>
                  <a:schemeClr val="tx1"/>
                </a:solidFill>
                <a:latin typeface="+mn-lt"/>
                <a:ea typeface="+mn-ea"/>
                <a:cs typeface="+mn-cs"/>
              </a:rPr>
              <a:t> style adopted in its various topic areas. </a:t>
            </a:r>
          </a:p>
          <a:p>
            <a:endParaRPr lang="en-US" dirty="0"/>
          </a:p>
        </p:txBody>
      </p:sp>
      <p:sp>
        <p:nvSpPr>
          <p:cNvPr id="4" name="Slide Number Placeholder 3"/>
          <p:cNvSpPr>
            <a:spLocks noGrp="1"/>
          </p:cNvSpPr>
          <p:nvPr>
            <p:ph type="sldNum" sz="quarter" idx="10"/>
          </p:nvPr>
        </p:nvSpPr>
        <p:spPr/>
        <p:txBody>
          <a:bodyPr/>
          <a:lstStyle/>
          <a:p>
            <a:fld id="{02621A2C-3C7C-D545-A329-5793AF5DBC8F}" type="slidenum">
              <a:rPr lang="nl-NL" smtClean="0"/>
              <a:pPr/>
              <a:t>15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6618288" y="-4270375"/>
            <a:ext cx="13236576" cy="9928225"/>
          </a:xfrm>
          <a:ln/>
        </p:spPr>
      </p:sp>
      <p:sp>
        <p:nvSpPr>
          <p:cNvPr id="140291" name="Notes Placeholder 2"/>
          <p:cNvSpPr>
            <a:spLocks noGrp="1"/>
          </p:cNvSpPr>
          <p:nvPr>
            <p:ph type="body" idx="1"/>
          </p:nvPr>
        </p:nvSpPr>
        <p:spPr>
          <a:noFill/>
          <a:ln/>
        </p:spPr>
        <p:txBody>
          <a:bodyPr/>
          <a:lstStyle/>
          <a:p>
            <a:r>
              <a:rPr lang="en-US" smtClean="0"/>
              <a:t>Note: we also put the URIs for each relationship so that anybody can use our existing relationships for building  the ontology. </a:t>
            </a:r>
          </a:p>
        </p:txBody>
      </p:sp>
      <p:sp>
        <p:nvSpPr>
          <p:cNvPr id="4" name="Slide Number Placeholder 3"/>
          <p:cNvSpPr>
            <a:spLocks noGrp="1"/>
          </p:cNvSpPr>
          <p:nvPr>
            <p:ph type="sldNum" sz="quarter" idx="5"/>
          </p:nvPr>
        </p:nvSpPr>
        <p:spPr/>
        <p:txBody>
          <a:bodyPr/>
          <a:lstStyle/>
          <a:p>
            <a:pPr>
              <a:defRPr/>
            </a:pPr>
            <a:fld id="{121615AF-8FE0-4758-AB39-3609FD2FAAD7}"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6616700" y="-4270375"/>
            <a:ext cx="13233400" cy="9926638"/>
          </a:xfrm>
          <a:ln/>
        </p:spPr>
      </p:sp>
      <p:sp>
        <p:nvSpPr>
          <p:cNvPr id="141315" name="Notes Placeholder 2"/>
          <p:cNvSpPr>
            <a:spLocks noGrp="1"/>
          </p:cNvSpPr>
          <p:nvPr>
            <p:ph type="body" idx="1"/>
          </p:nvPr>
        </p:nvSpPr>
        <p:spPr>
          <a:noFill/>
          <a:ln/>
        </p:spPr>
        <p:txBody>
          <a:bodyPr/>
          <a:lstStyle/>
          <a:p>
            <a:r>
              <a:rPr lang="en-US" smtClean="0"/>
              <a:t>- All links are checked by a domain expert.</a:t>
            </a:r>
          </a:p>
        </p:txBody>
      </p:sp>
      <p:sp>
        <p:nvSpPr>
          <p:cNvPr id="4" name="Slide Number Placeholder 3"/>
          <p:cNvSpPr>
            <a:spLocks noGrp="1"/>
          </p:cNvSpPr>
          <p:nvPr>
            <p:ph type="sldNum" sz="quarter" idx="5"/>
          </p:nvPr>
        </p:nvSpPr>
        <p:spPr/>
        <p:txBody>
          <a:bodyPr/>
          <a:lstStyle/>
          <a:p>
            <a:pPr>
              <a:defRPr/>
            </a:pPr>
            <a:fld id="{76927658-A66B-4E64-8C4A-AE0254CECB46}" type="slidenum">
              <a:rPr lang="en-US" smtClean="0"/>
              <a:pPr>
                <a:defRPr/>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p:spPr>
        <p:txBody>
          <a:bodyPr/>
          <a:lstStyle/>
          <a:p>
            <a:fld id="{FA2ABF0D-2FAF-42FD-A5CE-05CF426EDDA3}" type="slidenum">
              <a:rPr lang="nl-NL" smtClean="0">
                <a:latin typeface="Times New Roman" pitchFamily="16" charset="0"/>
                <a:ea typeface="SimSun" charset="-122"/>
              </a:rPr>
              <a:pPr/>
              <a:t>29</a:t>
            </a:fld>
            <a:endParaRPr lang="nl-NL" smtClean="0">
              <a:latin typeface="Times New Roman" pitchFamily="16" charset="0"/>
              <a:ea typeface="SimSun" charset="-122"/>
            </a:endParaRPr>
          </a:p>
        </p:txBody>
      </p:sp>
      <p:sp>
        <p:nvSpPr>
          <p:cNvPr id="79875" name="Rectangle 1"/>
          <p:cNvSpPr>
            <a:spLocks noGrp="1" noRot="1" noChangeAspect="1" noChangeArrowheads="1" noTextEdit="1"/>
          </p:cNvSpPr>
          <p:nvPr>
            <p:ph type="sldImg"/>
          </p:nvPr>
        </p:nvSpPr>
        <p:spPr>
          <a:xfrm>
            <a:off x="1143000" y="685800"/>
            <a:ext cx="4570413" cy="3427413"/>
          </a:xfrm>
          <a:ln/>
        </p:spPr>
      </p:sp>
      <p:sp>
        <p:nvSpPr>
          <p:cNvPr id="79876" name="Rectangle 2"/>
          <p:cNvSpPr>
            <a:spLocks noGrp="1" noChangeArrowheads="1"/>
          </p:cNvSpPr>
          <p:nvPr>
            <p:ph type="body" idx="1"/>
          </p:nvPr>
        </p:nvSpPr>
        <p:spPr>
          <a:xfrm>
            <a:off x="685800" y="4343400"/>
            <a:ext cx="5484813" cy="4114800"/>
          </a:xfrm>
          <a:noFill/>
          <a:ln/>
        </p:spPr>
        <p:txBody>
          <a:bodyPr wrap="none" anchor="ctr"/>
          <a:lstStyle/>
          <a:p>
            <a:endParaRPr lang="nl-BE"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The ontology </a:t>
            </a:r>
            <a:r>
              <a:rPr lang="en-US" dirty="0" err="1" smtClean="0"/>
              <a:t>plugin</a:t>
            </a:r>
            <a:r>
              <a:rPr lang="en-US" baseline="0" dirty="0" smtClean="0"/>
              <a:t> consists of 2 components. There is a user interface, and a search </a:t>
            </a:r>
            <a:r>
              <a:rPr lang="en-US" baseline="0" dirty="0" err="1" smtClean="0"/>
              <a:t>webapp</a:t>
            </a:r>
            <a:r>
              <a:rPr lang="en-US" baseline="0" dirty="0" smtClean="0"/>
              <a:t>. The UI is written in </a:t>
            </a:r>
            <a:r>
              <a:rPr lang="en-US" baseline="0" dirty="0" err="1" smtClean="0"/>
              <a:t>Jquery</a:t>
            </a:r>
            <a:r>
              <a:rPr lang="en-US" baseline="0" dirty="0" smtClean="0"/>
              <a:t> to create a responsive application, the search </a:t>
            </a:r>
            <a:r>
              <a:rPr lang="en-US" baseline="0" dirty="0" err="1" smtClean="0"/>
              <a:t>webapp</a:t>
            </a:r>
            <a:r>
              <a:rPr lang="en-US" baseline="0" dirty="0" smtClean="0"/>
              <a:t> contains the server side code and is written in Java.</a:t>
            </a:r>
          </a:p>
          <a:p>
            <a:r>
              <a:rPr lang="en-US" dirty="0" smtClean="0"/>
              <a:t>When the use</a:t>
            </a:r>
            <a:r>
              <a:rPr lang="en-US" baseline="0" dirty="0" smtClean="0"/>
              <a:t>r clicks the search button, the UI sends a request to the </a:t>
            </a:r>
            <a:r>
              <a:rPr lang="en-US" baseline="0" dirty="0" err="1" smtClean="0"/>
              <a:t>webapp</a:t>
            </a:r>
            <a:r>
              <a:rPr lang="en-US" baseline="0" dirty="0" smtClean="0"/>
              <a:t> for each thesaurus separately. That is, a search request specifies the name of the thesaurus, the search string and the language. The thesaurus </a:t>
            </a:r>
            <a:r>
              <a:rPr lang="en-US" baseline="0" dirty="0" err="1" smtClean="0"/>
              <a:t>webapp</a:t>
            </a:r>
            <a:r>
              <a:rPr lang="en-US" baseline="0" dirty="0" smtClean="0"/>
              <a:t> will respond with a list of matching concepts from the specified thesaurus. It returns a representation of these concepts in SKOS RDF/XML. The search </a:t>
            </a:r>
            <a:r>
              <a:rPr lang="en-US" baseline="0" dirty="0" err="1" smtClean="0"/>
              <a:t>webapp</a:t>
            </a:r>
            <a:r>
              <a:rPr lang="en-US" baseline="0" dirty="0" smtClean="0"/>
              <a:t> delegates each request to a 3</a:t>
            </a:r>
            <a:r>
              <a:rPr lang="en-US" baseline="30000" dirty="0" smtClean="0"/>
              <a:t>rd</a:t>
            </a:r>
            <a:r>
              <a:rPr lang="en-US" baseline="0" dirty="0" smtClean="0"/>
              <a:t> party web service and then transforms the result it gets from that web service into SKOS, if needed. The 3</a:t>
            </a:r>
            <a:r>
              <a:rPr lang="en-US" baseline="30000" dirty="0" smtClean="0"/>
              <a:t>rd</a:t>
            </a:r>
            <a:r>
              <a:rPr lang="en-US" baseline="0" dirty="0" smtClean="0"/>
              <a:t> party web service to use for a particular thesaurus is configurable via a Java properties file.</a:t>
            </a:r>
          </a:p>
          <a:p>
            <a:r>
              <a:rPr lang="en-US" baseline="0" dirty="0" smtClean="0"/>
              <a:t>When the UI receives the matching concepts for a given search, it will display their preferred labels. When the user then clicks a preferred label, the UI will send a new request to the search </a:t>
            </a:r>
            <a:r>
              <a:rPr lang="en-US" baseline="0" dirty="0" err="1" smtClean="0"/>
              <a:t>webapp</a:t>
            </a:r>
            <a:r>
              <a:rPr lang="en-US" baseline="0" dirty="0" smtClean="0"/>
              <a:t>. It specifies the URI of the concept and the language. The search </a:t>
            </a:r>
            <a:r>
              <a:rPr lang="en-US" baseline="0" dirty="0" err="1" smtClean="0"/>
              <a:t>webapp</a:t>
            </a:r>
            <a:r>
              <a:rPr lang="en-US" baseline="0" dirty="0" smtClean="0"/>
              <a:t> responds with the SKOS concept with the given URI. That includes the preferred label, the narrower, broader, and related terms.</a:t>
            </a:r>
          </a:p>
          <a:p>
            <a:endParaRPr lang="nl-BE" dirty="0"/>
          </a:p>
        </p:txBody>
      </p:sp>
      <p:sp>
        <p:nvSpPr>
          <p:cNvPr id="4" name="Slide Number Placeholder 3"/>
          <p:cNvSpPr>
            <a:spLocks noGrp="1"/>
          </p:cNvSpPr>
          <p:nvPr>
            <p:ph type="sldNum" sz="quarter" idx="10"/>
          </p:nvPr>
        </p:nvSpPr>
        <p:spPr/>
        <p:txBody>
          <a:bodyPr/>
          <a:lstStyle/>
          <a:p>
            <a:fld id="{52FE7C39-CEF3-487D-B997-7AA987214DBA}" type="slidenum">
              <a:rPr lang="nl-BE" smtClean="0"/>
              <a:pPr/>
              <a:t>32</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8"/>
          <p:cNvSpPr/>
          <p:nvPr userDrawn="1"/>
        </p:nvSpPr>
        <p:spPr>
          <a:xfrm>
            <a:off x="8610600" y="2667000"/>
            <a:ext cx="533400" cy="1219200"/>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Rectangle 9"/>
          <p:cNvSpPr/>
          <p:nvPr userDrawn="1"/>
        </p:nvSpPr>
        <p:spPr>
          <a:xfrm>
            <a:off x="7924800" y="3200400"/>
            <a:ext cx="838200" cy="685800"/>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 name="Rectangle 10"/>
          <p:cNvSpPr/>
          <p:nvPr userDrawn="1"/>
        </p:nvSpPr>
        <p:spPr>
          <a:xfrm>
            <a:off x="7086600" y="3657600"/>
            <a:ext cx="990600" cy="228600"/>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 name="Rectangle 11"/>
          <p:cNvSpPr/>
          <p:nvPr userDrawn="1"/>
        </p:nvSpPr>
        <p:spPr>
          <a:xfrm>
            <a:off x="3200400" y="152400"/>
            <a:ext cx="990600" cy="457200"/>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0" name="Rectangle 12"/>
          <p:cNvSpPr/>
          <p:nvPr userDrawn="1"/>
        </p:nvSpPr>
        <p:spPr>
          <a:xfrm>
            <a:off x="2971800" y="457200"/>
            <a:ext cx="838200" cy="838200"/>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ctrTitle"/>
          </p:nvPr>
        </p:nvSpPr>
        <p:spPr>
          <a:xfrm>
            <a:off x="539552" y="2996952"/>
            <a:ext cx="6984776" cy="630982"/>
          </a:xfrm>
        </p:spPr>
        <p:txBody>
          <a:bodyPr>
            <a:normAutofit/>
          </a:bodyPr>
          <a:lstStyle>
            <a:lvl1pPr algn="l">
              <a:defRPr sz="3200" b="1">
                <a:solidFill>
                  <a:schemeClr val="accent1">
                    <a:lumMod val="75000"/>
                  </a:schemeClr>
                </a:solidFill>
                <a:latin typeface="Verdana" pitchFamily="34" charset="0"/>
                <a:ea typeface="Verdana" pitchFamily="34" charset="0"/>
                <a:cs typeface="Verdana" pitchFamily="34" charset="0"/>
              </a:defRPr>
            </a:lvl1pPr>
          </a:lstStyle>
          <a:p>
            <a:r>
              <a:rPr lang="en-US" dirty="0" smtClean="0"/>
              <a:t>Click to edit Master title style</a:t>
            </a:r>
            <a:endParaRPr lang="nl-BE" dirty="0"/>
          </a:p>
        </p:txBody>
      </p:sp>
      <p:sp>
        <p:nvSpPr>
          <p:cNvPr id="3" name="Subtitle 2"/>
          <p:cNvSpPr>
            <a:spLocks noGrp="1"/>
          </p:cNvSpPr>
          <p:nvPr>
            <p:ph type="subTitle" idx="1"/>
          </p:nvPr>
        </p:nvSpPr>
        <p:spPr>
          <a:xfrm>
            <a:off x="539552" y="3644978"/>
            <a:ext cx="6984776" cy="432048"/>
          </a:xfrm>
        </p:spPr>
        <p:txBody>
          <a:bodyPr>
            <a:normAutofit/>
          </a:bodyPr>
          <a:lstStyle>
            <a:lvl1pPr marL="0" indent="0" algn="l">
              <a:buNone/>
              <a:defRPr sz="2000">
                <a:solidFill>
                  <a:schemeClr val="tx1">
                    <a:lumMod val="65000"/>
                    <a:lumOff val="3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BE" dirty="0"/>
          </a:p>
        </p:txBody>
      </p:sp>
      <p:cxnSp>
        <p:nvCxnSpPr>
          <p:cNvPr id="20" name="Rechte verbindingslijn 19"/>
          <p:cNvCxnSpPr/>
          <p:nvPr userDrawn="1"/>
        </p:nvCxnSpPr>
        <p:spPr>
          <a:xfrm>
            <a:off x="467544" y="2996906"/>
            <a:ext cx="0" cy="108012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2" descr="https://fbexternal-a.akamaihd.net/safe_image.php?d=AQAWoDS7C8BA8qBA&amp;w=155&amp;h=114&amp;url=http%3A%2F%2Faims.fao.org%2Fsites%2Fdefault%2Ffiles%2Fimages%2FLogo%40AIMS.jpg"/>
          <p:cNvPicPr>
            <a:picLocks noChangeAspect="1" noChangeArrowheads="1"/>
          </p:cNvPicPr>
          <p:nvPr userDrawn="1"/>
        </p:nvPicPr>
        <p:blipFill>
          <a:blip r:embed="rId2" cstate="print"/>
          <a:srcRect/>
          <a:stretch>
            <a:fillRect/>
          </a:stretch>
        </p:blipFill>
        <p:spPr bwMode="auto">
          <a:xfrm>
            <a:off x="7812360" y="6309320"/>
            <a:ext cx="1044327" cy="357093"/>
          </a:xfrm>
          <a:prstGeom prst="rect">
            <a:avLst/>
          </a:prstGeom>
          <a:noFill/>
        </p:spPr>
      </p:pic>
      <p:pic>
        <p:nvPicPr>
          <p:cNvPr id="14" name="Picture 14" descr="https://fbcdn-profile-a.akamaihd.net/hprofile-ak-prn2/c0.0.160.160/p160x160/203496_143258855755076_1119729537_n.jpg"/>
          <p:cNvPicPr>
            <a:picLocks noChangeAspect="1" noChangeArrowheads="1"/>
          </p:cNvPicPr>
          <p:nvPr userDrawn="1"/>
        </p:nvPicPr>
        <p:blipFill>
          <a:blip r:embed="rId3" cstate="print"/>
          <a:srcRect/>
          <a:stretch>
            <a:fillRect/>
          </a:stretch>
        </p:blipFill>
        <p:spPr bwMode="auto">
          <a:xfrm>
            <a:off x="107504" y="6225479"/>
            <a:ext cx="515889" cy="515889"/>
          </a:xfrm>
          <a:prstGeom prst="rect">
            <a:avLst/>
          </a:prstGeom>
          <a:noFill/>
        </p:spPr>
      </p:pic>
    </p:spTree>
    <p:extLst>
      <p:ext uri="{BB962C8B-B14F-4D97-AF65-F5344CB8AC3E}">
        <p14:creationId xmlns="" xmlns:p14="http://schemas.microsoft.com/office/powerpoint/2010/main" val="121482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107504" y="692696"/>
            <a:ext cx="8928992" cy="0"/>
          </a:xfrm>
          <a:prstGeom prst="line">
            <a:avLst/>
          </a:prstGeom>
          <a:noFill/>
          <a:ln w="3175" cmpd="sng">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Tahoma" pitchFamily="34" charset="0"/>
              <a:ea typeface="Tahoma" pitchFamily="34" charset="0"/>
              <a:cs typeface="Tahoma" pitchFamily="34" charset="0"/>
            </a:endParaRPr>
          </a:p>
        </p:txBody>
      </p:sp>
      <p:sp>
        <p:nvSpPr>
          <p:cNvPr id="2" name="Title 1"/>
          <p:cNvSpPr>
            <a:spLocks noGrp="1"/>
          </p:cNvSpPr>
          <p:nvPr>
            <p:ph type="title"/>
          </p:nvPr>
        </p:nvSpPr>
        <p:spPr>
          <a:xfrm>
            <a:off x="107504" y="116632"/>
            <a:ext cx="8990254" cy="549844"/>
          </a:xfrm>
          <a:ln>
            <a:noFill/>
          </a:ln>
        </p:spPr>
        <p:txBody>
          <a:bodyPr>
            <a:normAutofit/>
          </a:bodyPr>
          <a:lstStyle>
            <a:lvl1pPr algn="l">
              <a:defRPr sz="3000">
                <a:solidFill>
                  <a:schemeClr val="accent1">
                    <a:lumMod val="75000"/>
                  </a:schemeClr>
                </a:solidFill>
                <a:latin typeface="Tahoma" pitchFamily="34" charset="0"/>
                <a:ea typeface="Tahoma" pitchFamily="34" charset="0"/>
                <a:cs typeface="Tahoma" pitchFamily="34" charset="0"/>
              </a:defRPr>
            </a:lvl1pPr>
          </a:lstStyle>
          <a:p>
            <a:r>
              <a:rPr lang="en-US" dirty="0" smtClean="0"/>
              <a:t>Click to edit Master title style</a:t>
            </a:r>
            <a:endParaRPr lang="nl-BE" dirty="0"/>
          </a:p>
        </p:txBody>
      </p:sp>
      <p:sp>
        <p:nvSpPr>
          <p:cNvPr id="3" name="Content Placeholder 2"/>
          <p:cNvSpPr>
            <a:spLocks noGrp="1"/>
          </p:cNvSpPr>
          <p:nvPr>
            <p:ph idx="1"/>
          </p:nvPr>
        </p:nvSpPr>
        <p:spPr>
          <a:xfrm>
            <a:off x="457200" y="764704"/>
            <a:ext cx="8229600" cy="5361459"/>
          </a:xfrm>
        </p:spPr>
        <p:txBody>
          <a:bodyPr/>
          <a:lstStyle>
            <a:lvl1pPr>
              <a:buFont typeface="Wingdings" pitchFamily="2" charset="2"/>
              <a:buChar char="§"/>
              <a:defRPr sz="2800">
                <a:solidFill>
                  <a:schemeClr val="tx1">
                    <a:lumMod val="65000"/>
                    <a:lumOff val="35000"/>
                  </a:schemeClr>
                </a:solidFill>
                <a:latin typeface="Tahoma" pitchFamily="34" charset="0"/>
                <a:ea typeface="Tahoma" pitchFamily="34" charset="0"/>
                <a:cs typeface="Tahoma" pitchFamily="34" charset="0"/>
              </a:defRPr>
            </a:lvl1pPr>
            <a:lvl2pPr>
              <a:buFont typeface="Wingdings" pitchFamily="2" charset="2"/>
              <a:buChar char="§"/>
              <a:defRPr sz="2400">
                <a:solidFill>
                  <a:schemeClr val="tx1">
                    <a:lumMod val="65000"/>
                    <a:lumOff val="35000"/>
                  </a:schemeClr>
                </a:solidFill>
                <a:latin typeface="Tahoma" pitchFamily="34" charset="0"/>
                <a:ea typeface="Tahoma" pitchFamily="34" charset="0"/>
                <a:cs typeface="Tahoma" pitchFamily="34" charset="0"/>
              </a:defRPr>
            </a:lvl2pPr>
            <a:lvl3pPr>
              <a:buFont typeface="Wingdings" pitchFamily="2" charset="2"/>
              <a:buChar char="§"/>
              <a:defRPr sz="2000">
                <a:solidFill>
                  <a:schemeClr val="tx1">
                    <a:lumMod val="65000"/>
                    <a:lumOff val="35000"/>
                  </a:schemeClr>
                </a:solidFill>
                <a:latin typeface="Tahoma" pitchFamily="34" charset="0"/>
                <a:ea typeface="Tahoma" pitchFamily="34" charset="0"/>
                <a:cs typeface="Tahoma" pitchFamily="34" charset="0"/>
              </a:defRPr>
            </a:lvl3pPr>
            <a:lvl4pPr>
              <a:buFont typeface="Wingdings" pitchFamily="2" charset="2"/>
              <a:buChar char="§"/>
              <a:defRPr sz="1600">
                <a:solidFill>
                  <a:schemeClr val="tx1">
                    <a:lumMod val="65000"/>
                    <a:lumOff val="35000"/>
                  </a:schemeClr>
                </a:solidFill>
                <a:latin typeface="Tahoma" pitchFamily="34" charset="0"/>
                <a:ea typeface="Tahoma" pitchFamily="34" charset="0"/>
                <a:cs typeface="Tahoma" pitchFamily="34" charset="0"/>
              </a:defRPr>
            </a:lvl4pPr>
            <a:lvl5pPr>
              <a:buFont typeface="Wingdings" pitchFamily="2" charset="2"/>
              <a:buChar char="§"/>
              <a:defRPr sz="1600">
                <a:solidFill>
                  <a:schemeClr val="tx1">
                    <a:lumMod val="65000"/>
                    <a:lumOff val="35000"/>
                  </a:schemeClr>
                </a:solidFill>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20" name="Line 8"/>
          <p:cNvSpPr>
            <a:spLocks noChangeShapeType="1"/>
          </p:cNvSpPr>
          <p:nvPr userDrawn="1"/>
        </p:nvSpPr>
        <p:spPr bwMode="auto">
          <a:xfrm>
            <a:off x="827584" y="6237312"/>
            <a:ext cx="6840760" cy="0"/>
          </a:xfrm>
          <a:prstGeom prst="line">
            <a:avLst/>
          </a:prstGeom>
          <a:noFill/>
          <a:ln w="3175" cmpd="sng">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Tahoma" pitchFamily="34" charset="0"/>
              <a:ea typeface="Tahoma" pitchFamily="34" charset="0"/>
              <a:cs typeface="Tahoma" pitchFamily="34" charset="0"/>
            </a:endParaRPr>
          </a:p>
        </p:txBody>
      </p:sp>
      <p:pic>
        <p:nvPicPr>
          <p:cNvPr id="20482" name="Picture 2" descr="https://fbexternal-a.akamaihd.net/safe_image.php?d=AQAWoDS7C8BA8qBA&amp;w=155&amp;h=114&amp;url=http%3A%2F%2Faims.fao.org%2Fsites%2Fdefault%2Ffiles%2Fimages%2FLogo%40AIMS.jpg"/>
          <p:cNvPicPr>
            <a:picLocks noChangeAspect="1" noChangeArrowheads="1"/>
          </p:cNvPicPr>
          <p:nvPr userDrawn="1"/>
        </p:nvPicPr>
        <p:blipFill>
          <a:blip r:embed="rId2" cstate="print"/>
          <a:srcRect/>
          <a:stretch>
            <a:fillRect/>
          </a:stretch>
        </p:blipFill>
        <p:spPr bwMode="auto">
          <a:xfrm>
            <a:off x="7812360" y="6309320"/>
            <a:ext cx="1044327" cy="357093"/>
          </a:xfrm>
          <a:prstGeom prst="rect">
            <a:avLst/>
          </a:prstGeom>
          <a:noFill/>
        </p:spPr>
      </p:pic>
      <p:sp>
        <p:nvSpPr>
          <p:cNvPr id="20484" name="AutoShape 4" descr="data:image/jpeg;base64,/9j/4AAQSkZJRgABAQAAAQABAAD/2wCEAAkGBhQQERQUEhQVFRUWGBgaGBgYFxgYGBofFRoXHBgWGBwXHCYfGB0jGhcXHy8gJCcpLSwsHR4xNTAsNSYrLCkBCQoKDgwOGg8PGikkHyQsLC8vLC4sLCwsLDQsKSwsLSwvLCwsLCwsLCwtLCwsLCwsLCwsLCwsLCwsLCwsLCwsKf/AABEIAOEA4AMBIgACEQEDEQH/xAAcAAACAgMBAQAAAAAAAAAAAAAGBwQFAAEDAgj/xABJEAABAgMEBgYGCAUDAwQDAAABAgMABBEFBiExEkFRYXGBBxMiMpGhI0JScrHBFDNigpKistEkNENzwlNj4dLw8SWDs+IVF3T/xAAbAQADAQEBAQEAAAAAAAAAAAADBAUCBgEAB//EADYRAAEDAgMECAYBBAMAAAAAAAEAAgMEERIhMQUTQVEiMmFxgbHR8BQjM6HB4ZE0QnLxFTVi/9oADAMBAAIRAxEAPwByyU4iYaStBCkqH/BBHlSFneuwPojvZHo14o3bUctW7hHW6F5Pormis+iWcfsn2uG3x1Qw7Tsxuaa0HBVJoajPDIgiJpw1cf8A6Hv+CrIx7Nnzzafv+wqm4dn9VKhRGLhK+WSfIV5wDXqH8Y/7/wAhDabbCQABQDADZSFXfRrRnXt+ioc0p+YMYrI8ELW8vRF2ZNvKp7zxB8wulzba+jzACj6NyiVbAfVV44c4u+kSyqpQ+kZdhfA90+NRzEAsMq7NopnpRTTuKkjQXtIPdV4a9ogFOd4wwnwTVcwwStqm9x9++CGrpXbanEuaalBSCME0yUMDiDrBihnpNTLi21ZoJHHYeYoecEl2UKkrQ6lfrgprqOtCvKnMx16RrP0XW3QO+NE8U5eIPlGHRAw4gMwbFEjqHCqwE3a4XCldH1tk1l1mtBVvhrTyz8Y30j2aNFt8DEHQVwOKTyNRzgOsud6h5tz2VAnhkofhJho3pletlHh9gqHFHaHwhmF2+gcw8EnUs+GrGyN0d7PqlJF3cx3RnWd5UPFJ/aKSLG7rujNsH/cSPHD5xOiNntPaFbqRiheOw+SP7+n+CX7yP1phXw2r2yhdlHUgVITpD7hCvlClhzaA+YD2KZsZw3JHb+FkMy4tk9TL9Yodt3tbwn1B8+cA927I+lTCUeqO0v3Rq5mg5wUdJl8f/wAfLaDRAfdGij7CR3nOQwG8jOhguz4cRx/ws7UkMjm07NTr7+6Fuli/2kVSUuo0GD6wc/8AaBGr2vDaIVdY2tVTU1PHE4/GPMdG1uEWTUEDYGYQn70PS+jZiD7a3Ffm0f8AGFX0lW0Zq0XiDVDR6pH/ALeCvFeljspDjuwRJ2QypWAblusV+ErV5kx86qcKiVKNVKNSTrJxJ8YFGLuJU2hbjnkk96o46HLN620QsjBltaq7CrsDyUrwhh9LV4voskW0mjkxVCdoT/UV+HCu1Qit6HLIEvJOzLlE9cSanCjbVQCa6q6Z4Uha36vSbRm1OivVp7DQx7o9ahyKjj4DVHlsT15g+JqyeDfwh6D3oVT/AOpHcw5+pv8AeAKGj0FWfV6Zep3UIbB99RUoD8CfEQWQ9FP1xtA5N994ISpRwCQSTuGJj5Xm3y86tdDVxalAZmriiaADM1OqPpO9dmOTUq4w0oILo0FKUCQlJ79AMyU1FKjOIN1Oj2Vs+ikJ03aYuroVfd1IHDnWF2ODc1Eo6ltO1zjmTwQBcnoiW6UuzwKEZhnJatmmR3R9nPhDgYZQ0hKEJCEpAASAAkAZAAYARCt+8LMi0XX16KRgBmpR9lI1mEtavSE/aM2ykktMdc3RpJIr200LhHfO7IbMKx90n5r7DNWkuOg/hSoObi3myl3T/bJ/QeGrwgHUmhocCMxGJUQQQaEYgjMU1iOWhlMTsQXUVVO2ojwHwKeEL/pIkCHWndSk6B4pJI8Qo+EEF0byCab0Vn0qO99oalj57DyibeOyfpTC2/WzQdihl+3MxalAqIbtXK07nUlSMfDIpQxaXbtgyswlfqnsrH2Tr5YHlvitWgpJBFCDQg6iMxHmILXFhBGoXXvY2VhadCnBPWM3MKacPebUlSVDOgIOidoMQb8SPWSazrbosfdPa/KVRFuFbXWs9Uo9trAb0nLwy8IJZlkLQpJyUCDzFI6AYZYyRxC41xfTzBrv7T7/AJSSIhx2arrZZon12k1+8kVhPutFClJOaSQeKTQ/CG7dwfwjH9pH6RCGzx0nBWNs2LGOHNKJ1koUpJzSSk8Ukg/CMadKFBQzSQRxSaj4RcXykeqnHNi+2PvZ/m0opInvbgcRyVmF4liDuYTrlXw62lYxC0g8lCsK29FhGVeIA9GskoP+PEfCkE/R5bGkgsKzR2kb0k4jkT4EQWTEolwALSFAEEVFaEZGLTmCqiB4rlo5X0E7m6j3ZDt3LPTISinXqJJSVuE+qEjBPIV5kwibz3gXPTLj68NI0Qn2UCugnwxO8mGT013l0Uok0HFVHHaeyD2Ec1Aq+6nbCsseQMxMNMpzccSngFEAnkKnlFOniEbMk/RNJxVMmp8vf2USOsnKF5xDYzcWlA4rUEjzMMPpNuFLWfLNuMBekp0IOkrSFChw7NqRFJ0V2Z19ps6w0FOn7oon86knlB8d23Ca+Ja+Eyt0zTc6R5gMWVMUyKEtjgspR8DCPundpdoTKGUVCc3F+wkZq46gNphz9J9mPzcq3LS6dJTjqdIk0SlKApRUo6gDo79lYGbanWrvyn0WWUFTjwqtymIBw0yPV1hCeZrjULDYWGqlUcpbFgZ1nH+O0qL0o3vQ2gWdKYIQEpdKcgEgBLI8BpchtEK+NqUSanE6ycSSdZ2xOsSwXpx0NMIK169SUj2lHUP+xWDgBoVeGNlPHa/eVAEfQPRRYn0azmyRRbxLquCqBGf2AnDjEK7HRBLS4Cpn+Ic1hX1Q3BHrcVV4CD1tASABgBgBkBTVAJH4sgo1fWtmGBmi9RS3qvS1Z7BddOOSEDvLVqSPmdUer0Xnas9hTrx3JSO8tWpKf31DGPn62LYmLUmgpQK3FnRbbTkmuSE/M8zGGNugUlIZjidk0L1bFszNrTQKgVuKOi00nEJB9VI8yo7KnAYNm43Rg3J6Lz9HJimGtDfuA5q+0eVNc24FwkWc3prouYWO2vUkf6aNgGs6zjsApb0dKY+kNysmQqrqEuPZgAqAKG9p2qyGquY2XXyamJpnTfJpxZoRJei56ZmrjVEu+AXuO/fC4mJdTaihaSlQzBzEG13r+jBEzgcg4Bh98auIwi9ty7zU6gGoCqdlxOPCvtCIckLKgY4teSZgqZaJ26nHR4FLCRnlsOJcbNFJPjtB2gw2LDtlM00FpwOSk60nYYVdqWS5LL0HU0OojuqG1J1/KOthW0uUdC04g4LT7Q/fZC1NO6B2F2idraRlXHjj14dvYiG/9g6KhMIGCsHKajqVzyO+m2A2HIy81NsVFFNuAg88CDsIhV25Y6pV4tqxGaTtGrnqMbrYcJ3jdChbLqsQ3L+sPf2WWDapln0Oahgvek97wz5Q321BQBGIOI+UJCGVcK1utl+rJ7TWHFJ7p+I5QTZ8tiYyh7Yp7tEw4ZFB98pTqpx0alUWPvDH8wMM2yW9BhpOxtA8EiBDpFs7SWwseuerPEkaPxVBjOOaDSyMNFBI5AwzAzBLIkKuXewQjjn9skPX9sXrmQ6kVW1Unek97wz8YW8N6wLVE0whzWRRQ2KHeHz4QD3vusZdRdbFWlHED1CdXu7NmWyFqyHGN8zRO7Mqt2fh5Ms8vRV115gom2SNawk8FYGGxNTCW0KWs0SlJUTsCRUmFtcSzC7MhdOy1iTvOCR8Tyi36X7W6izlpBop5SWxwNVL5FKSOcM7OacGfEoO0wJapsbewFJK37YVOTLr683FEgbBklPJIAgi6JZIO2o0f9NLi/BOiPNYMBxg96Ez/wCpK/8A53Kfja/5i0/Jqo1IwU7gOSKunRz+El07Xq/hQof5R46D7F0GXplQxdIQj3W61I4qJH3YzpjkXJlyQYaFVOLcAG+iMTuAqTuBgxcmGLJkBpGjbDYSBhpKOoDapSvjAb9GyiGS1K2Jurj+VHvzfNFmsaWCnV1DSNp1qV9kZnkNcfPE7OrfcW46orWskqUcyT8NgAwAoBEy8V4HZ6YW+7mrBKRkhIyQncPM1McbJshybeSyynSWo4DIDapR1JGswZjQ0XKrUlM2mjxO14qRdy7js++llkY5qUe6hOtSv21mPoW7V2WbPYDbY3rWe8s61KPyyAjhdG6bVmy+gkgqOLjhwKiNe5IyA1DfUlfX0vwu03kyEifRuKDa3B/UrmE/7YFST61NneE4l5y0U2aV9Y/CzJg93P4TdlphLiErQoKSoApUDUEHEEHWDEa2rZalGVvPK0UIGO0nUkbSTgBHtGhLMgEhDbSBUk0CUoGZ2UAhBdIV9lWk/RNRLtk9WnLSORcUNpGVchxMYazEUrS0xnfYaDiq+9l6HLRmC65UJGDaK1CE7BtJwJOs7gBDW6Mbh/Q2/pEwPTrGAP8ASSfV9469mW2o50S3F61QnJhPo0n0KT6yh/UI9katpx1Ct50wXvVLtplGVUceFVkd4IrSgpjVZqOAVBHG/RCoVMmNwpYchxQ/0kdJZfK5WUVRkVS44M3NqUnUjUT63DvDvR7ddydnEFIo20pK3F6hokEIG1SiPCp1YyrrdF01OKCnEGXZripYosjYhBxrhmqgxrjlDgZ+h2Qw20FJaSVBKQcVuKUQK0GKiSRU5DcBHxcGizV7LNHTx7mHMrsbnSla9SPFVPCsWkpJIZSENpCUjIDAQqm7fm5dRT1riSnNK+0fzgmLSV6RJhPfS2scCk+IJHlEZlZCP7bHuWJdm1Lh1sQ7/VHlpWY3MIKHEhQPiDtB1GFreG6rkodIVW1qXs3K2ccvhBdZl/mHaByrSvtYp/EMudII6pWnUpJHEEH4wWSOKpFwc+aXhnnoXWcMuR/CVd2rxqk161Nq7yf8k7/jB3atntWjLgoUCc0LGo6wfgR+0UN47iUq5LDeW/8Ao/bwgase23ZRZKDrotCsjTURqO+EmvdB8qUXaqb42Vfz6c2ePeaiTkmtlakOJ0VJzHzG0HbFtc20upm0VPZc7B+93fzU8YKwZa1m8ey6kbtNP/Un/vAxTJ6PX0OJKVtlIUDWpBwNcqH4xgU72PD48wimtjkidFP0XW09EcWjZofSkH1XELHFtQPmARzjnbxpKv8A9pf6TE8RDtpGlLvDa2v9Jiy9osT2LmWHpAdqALi211L3VqPYdoOCvV8cvCGUtsKBBAIOBBxHOEek6xDauvbP0qXSo98dlfEa+eB5xPoJbjdnwVra9NhcJm8dVNs6ym5dJS0kJBJURvPHwhXdPEyayjdcKOqI3+jCTyGl4w3ITfTsj08qdrbnkpP7xXiABACQoTiqAT2+SV8FXRhNqbtSW0clFaFDaFIVh4gHlAsBDT6HLnKK/prqaJSCGQc1FWCnOFCUjbU7BDLyAFerJGshdi4hNlyUQVpcKQVoCglWsBejpAcdFPhCK6U74fTJnqmz6BgkD7SxgpfAd0czrh13hl3nJZ1EspKXVJ0UqUSAnSwKsAcQKkYZ0hX2V0GOFX8S+lKBqaBKjzWKJ8DC8ZAzKh0LooyZJDpoEu7GsV6cdS0wgrWfBI1qWfVG/wCeEP25ly2bLZOIU6oVddOFaY0HsoGOHMxZWRYUtZ7JS0hLSAKrUTiaDFS1HE4azCk6RekozlZeWJTL5KVkXd20I3a+Gei4vNgjvlkrnYGZN9+7L30k9JRmtKWlVUYGC3BgXdqRsb/Vwztehi6ZAVOuDOqGa7PXc5nsjgraIBrk3TVaMyG8m00U6rYnYPtKyHM6obPSFelNmSaWWKIdWnQaCcm0pFCumqgoBvI2GPXZdEItQAxopYdTqhHpZv0XlmTYV6NB9Moesof0wfZSc9pw1Go/0e3IVaT1VAhhs+kVlpHMNJO05nYOIiJc+57tpPaCahCTVxw5JGwbVnUOZj6Esax25RlDLKdFCBQDbtUTrJOJMfOIYLBfTzNpI9zH1ualMMJQlKUgJSkAADAADIDdG1JFamnGIds22zJtF19YQgbcyfZSM1HcISN9uk16f0mmqsy5wKfXc98jIfZGG2uobWl2imU9LJOctOaNb6dLjcuVNSmi66KgrzbRwp3zuGG/VCrlLUdmJ1l15xTiy61VSjj304DUBuGEbu3dSYn16DCKgd5ZwQjidu4Yw6bo9GEtI0WsB54Y6ahgk/7ack8cTvgpwsFlVcYKNpaM3ff9L2u9EhNgB9ND9tGXBSa08RHMXNkn8WHiPdWlQ/NU+cAsxLLbOitKkHYoEfGOYwNdccyanEfmMB+xTooMIvBIR9wjlfRmNT/ij9lRZ2Ddh6UV2ZgKb1oKDTiO12TALJ3kmWu48umxR0h+asX0j0kODB5tKxtRVJ8DUHxEGilpwb2IPilaimrS0tLg4eHomBSKG8V0m5qqh2HdSgM9yxr45x1sy90vMUCV6Kj6q+yeVcDyMXIMUvlzNtqFEBlp33zaUnZuSek3RpaTaxilQyO9J1/91g6utfETFG3aJd1HILps2Hd4br60bLbmEFDiQoHxG8HUYXF4bpuSh00ErbBqFjvJ2aVMveHlE8xSUzsTM2qw2eGvbglyfwPvyTSEc3kaSSNoI8RA/c28f0lvRWfSopX7Q1K47f8AmCSKTHiRuIKLLG6F5Y7UJHqbKSUnMEg8RgYvrlWx1EwEqPYdok7j6p8TTnEe9sh1M26KUCjpp4LxP5tKKeOduYpMtQV2Za2pgsdHBPKFt022OXJVl8CpZc0T7r1Bz7YbHODC6lr/AEmXSo99PZXxGvmKHnFwUg5x0scgIDguPaXU02erSk1cTolU6UvzySlvNLJwUrYXPZT9nM66ZFxttBIASAAAAAMAAMgKR6MJHpF6SXnnnJeWWW2UEpKkEhThSaK7QxCa4ADPM1BoC5yFMDe10nuwTYtS9kpK4PTDaD7JUCr8Ix8oErU6a5RsHqUOvHGmHVp5lfaHJJhIRkFEQ4qlHsqMdYk/ZFN7OkWZtAaCiGma16tFaHZpqOK/IbqisUFmWc5MuoZaTpOLNEj5nYAMSY5yUkt5aW2kKWtRolKRUn9hvyEPno8uAmz0dY5RUysdojEIHsI8BU6zuj1zgwWCNPNHSR4WDPgFbXRus3ZssGkkFXecXkVKpidwGQGoCFe3d5+8E85MGrctpaKHCPUQSEpbBzJxJOQKjnlDtKa5xxWtDKKnRQhA3JSkDyAELh1s1BjqXMc5w6x4qPY1itSbKWmUhKE+JJzUo6ydsD19OkhmzwUJo6/qbBwTvcPqjdmfOA++/S8V6TMgSlOSn6Ync0DkPtHkMjAXdu50zaK/RJOjXturroAk41VmtW4V30jbWcXJyGiy3tQbDzUO2remJ97rH1lxZNEpGSdI4IbSMtW84VqYObndDy3qOT1W0ZhoGjivfPqDcMeEGd3rlyVjt9c4pJcA7T7tBTcgHBA4YnaYHrzdNaU1RIt6Z/1XAQjV3UYKVrzKeBjRcTk1HNTJL8umbYc0x2WmJNoJSG2WkDclI3n94ELU6XJZLqGZcF9S1pRpDstp0lAVqRVWBrgKGmYhNW1eKYnFaUw6tzYCaJHupFEjwjnYZ/iWP7zX60x7usrlfM2YAC6Q3K+oZiWSsUWlKhsIBHnFLNXJlXP6egfsEp8hh5RUWr0ipGEujSPtrqE8k5nnSBibvRMu955QGxJ0R+WI01VBoRiQqagqtQcPj+EVTHRq2e48se8EqHlSIDvRq6O682eKVJ/eIt37PnnyFIddQj21LUR90E9r4b4Y8s0UpCVKKyBio0qd5oAIzFDFML4CFqeqqKY4RKHJcK6O5na0fvq+aIu7Esy0JYgFTbjfsqcVh7p0ajhlBRNWk2133EJ4qAPhEQ3llv8AVT5/tDMdAGnEzF78ElNtV0gwyYSrNGUaWgEUOUeWHwtIUk1SRUHbEd22GUrKFOthYzSVpChyJrDLiBqk2gu6qonLrfR5lD8tgnSo43kNFWBKdwz0d2GyCkR4bdChUEEbiDHuMMjay+HiiSSvktj4ZITv7YhdaDqBVTda70nPwz8YXMPEisLy9Fy1Nkuy6dJBxKBmn3RrTu1RNraYk7xvirWy65rRuZD3eij3CtTqpjqyey6KfeGKT8RzEMyEg06UKCk5pII4pNR8IdMm/wBY2hYyUkK/EAYJs+S7Sw8EPbEIbIJBx/C52o/1bDq/ZQtXgkmPlasfTd8XtCz5tWxh0/kVCeul0TTE3Rx+suydo9KoYd1J7ozxV4GLEbg291jZ0rImOc820QM2gqIABJOAAFSdwAzg3u10STczRT38O2daxVwjcjV94imww4LvXOlZEegaAVrWe0s8VHHkKCLuPnSk6L6fajjlGLdqorr3Ml7OTRlHaI7TisVq4nUNwoN0XsZHlaajZwgRN1Jc4vN3HNUt5r4S9nt6Tyu0a6LacVrpsGzecBCbte8E/brmg02stg4Mt9xOwuLNAT71BsENE9F8mt0uvBx9wmpLrilDhQUFN2Qgnk5JtlAQ0hKEjJKQEgchGg4NTkU8UIu1t3czoEtrq9DKG6OTyg4oY9UgkNj3lYFfDAZ5x3vV0rMSYMvIoS4tHZqMGW6aho98jYKDfhSKHpT6QFuOrk5dRQ2g6LqgcVqGaARkkHA7TUZZrSCtYXZuVKGlfP8AMnPcFPtm3n5xenMOKcOqvdTuSkYJ5RXxkZBxkqzWhosAsidYn80x/ea/WmLG7lx5qfI6lshGt1fZbHAnFXBIPKHJc/o0l5Ciz6Z//UUBROH9NPq8cTvgb3gCySqqyOIFt7nkhyzLlzD9CU9Wn2l4HknPxpBjZNyGGKFQ61e1WQ4Jy8ax0nb5Mt4Iq4d2A8T8qwOz97X3cEkNjYnPxPypCVNsq2dvErm6zbrn5YvAeqMbRttqXHbVjqSMVHlq5wI2pe513BHo07j2jxOrlFETXE4k6zHtqXUvuJUqnsgn4RcipI483ZrnJaySTJuS8E1NdZjI6uybiBVSFpG1SVAeJEcYcBB0SRBGqZV3FVlWfdA8MIW98P51+vtJ/QiGDdF2sqjcVDwUYCL+y+jOKPtpSr/E/CON2q02Pf6rvtguGMdrfRUDD6kGqFKSdqSUnyi8kL7zLWag4Nixj+IY/GKCOjMutZohClHYlJUeOAiGyR7eqV1MsMTx8wBMWy7/ALDtA7VlW1WKPxDLnSCdCwoAggg5EYgwlXpJxAqttxA2qQpI4YiJdj2+9Kn0auzrQcUnlqO8RRir3DKQKLPshrhigPh+0yrTutLzBqtsBXtJ7KuZGfOsWUpLBpCUJySAkV2AUipu9elubFB2XAKqQfiDrEXcUo8Dumy2ahy71vy5L5cCvK0BQoQCN8bAjcc5mYS2hS1kJSkEknIAZkwVBJsukcpmZS2kqWpKUjMqIA8TALbfScBVMqnSP+osEJ5JzPOkAtoWm7MK0nlqWdVTgPdGSeUNMpnOzOSkVG1Yo8mdI/ZNZ/pBkkGnWlR+yhRHjSh5GMl+kCSWadbo+8hYHjSg8YT8ZB/hW21Kmf8AMTX0H39U+5OebeTpNrStO1KgoeUdzCBl5hTatJClIVtSSD4iCyx+kh9qgeAeTtwSvywV4c4C+mcM25p+Ha8bspBbyVbfjonmC+4/KAOocUVlvSCVpKzVVNIgKFSTnXVjAqOja0TlKueKB8VUh92HeNmcSS0qpTTSSRRSa5VHI4iLNawMyBxwzgONzciuqh2rJgGGxHNI2y+haccoXlNsJ149Ysck9n80Gcp0eWbZiOumlBzR9d8jRrqCUDAmuQoTB8qPnvpNYm0zq/pZUtNT1KqUb0DiAjUCMiM8KnVHoJebEo8U0tW/A59h2Itt7psSmqJFkEDAOOVCd2igUNOJHCA9q/E7NTLAdmHNEvN9lJ0E0KxgQimkONYFYnWCP4qX/vNfrTBcAAVUUcUTDYcNSmrO2S6z9YhQG3NPiMIhw2EOJWKggg6xiIq5+6zDtTo6CtqMPEZHwhllfweF+eybP4xlLyLCwbT+jvJWe6eyrgdfI0MWE/ct1vFshweCvA4HkYoXWyk0UCk7CKHzhwPZM0gFIlkkLgSLJprQh1FDRSVDiCDAtaVx8ywr7qvkr9/GKex7xOS2A7SPZJy906vhBfZ16GXaDS0FHUrDwORiaY5qc3boqglgqRZ2RXC6Us40hbbqSkhVRsIUBkRgcQfGKrpHs6qG3h6h0VcFZH8QpzgzBERrTkQ+0ttWSwRXZsPEGhidVDftdfUqtRP+GewjQeSS8HfRrKdl5zaUoHIVPxEBExLqbWpChRSSQeIhnXGltCTRtWVKPM4eQERKJl5c+C6fastqfLiR6oX6Qp/TmEtjJtP5l5+VPGBqWllOLShA0lKNAInXkd6ycfIxJcKRT7NE08oOroXX+jI03B6VQ/APZG/bHu7dUTHldeGdtHStHG2QUy7V3kyjdM1qxWrbuG4RcVjw++lCSpRASkEknIAa4VF6L7OTLgDKlNtINU0wUojJavknx3X4ILjCzQLi66vEXTkNyU240tNQQcawN3NvYJxGiugeQO0NSh7ad20ajyglj5zS02KJFK2Vgc3QpO30u59Df7A9E5Uo3bUctW7hA9DmvnY30mUcSBVaRpo4pqacxUc4TMUoJMTM+C5PaVMIJejoc1kbKThgccRv3jbBLcu6f0xzTcHoUHH7Z9gbtp5cCXpIk2BLtmoQ4g0bAGYw0k0HqgUO6gj0zAPDVllC50JmJsOHalpEiSklvLS22nSUo0A+Z2AbY3Z1nuTDiW2k6Slatm0k6gNsNy691USSPadV3l/4p2Jr4x9NMGDtX1FROqHcmjUrtdqwEyTAQMVHFastI/sMhC/v3ej6U51TZ9C2eS1DXvSNXjsi4v8A3vpWWZOOTqhq/wBsbzr2DDXgvYFBEScbk7tCra1vw8Wg19Fd2NfGZlSAlZWj2FkqHInFPI03Qe2VeiVtJPUuoTpKGLTgCgr3SRRXx3Qpo2ILJA12ehSdLtGaA63HL0R7bvQvKvVVLrWwrHDvt+CjUcjSA9PRXOysywrQS62l1slbasgFpJJSqhy2Vgqup0gqbo1NEqRgA4e8n3/aH2s9tYZDbgUAQagioIyNdYhF4fHkV2tHth0rOi6/MHUJWys6to1bWpJ3HDmMjBFZ1+FDB5OkPaTgeYyPKkC8ZFqSBknWC5aOd8fVKZ8harT4q2sHaMiOIOMe5yz23hRxAUN+Y4HMQrkLKSCCQRkRgRBHZN81ool4aafaHeHHUr48YnSUT2Zs/apR1zH9GQeik2jcbMsK+6r5KHzHOBmckHGTRxBSd+R4HIwzZSdQ6kKQoKB1j4HYd0e35dK0lKkhQOoiojMdY9mT8/Nbkoo5M2ZeSXFmW67LkaKqp9lWI5bOUHtk2siZRpJw1KTrB2f8xSWnclKqlk6J9k4p5HMecQbuNOy00G3ElIcBG40BUCDkciOcbm3UzS5mRCHDvoHhr82lRekOx9FQmEDBXZXT2h3TzGHIQcWdKdU022PVQkeApHualUup0VgEGhpwNR5iOwiMyENkc8cVfkqXSRMjP9t0JXbuxR5yYdHaU4stpOoFSu2d51bOeBbGqRzXMpSpKSe0qtBt0aV+MEjjEYs1CmmdK7E5Rbdk+ulnke02sc6GnnCLBj6DMIq3JLqJl5v2VqpwJqnyIijSHULmdtR9V/guUhPrYcS42aKSajZvB2g5GHPd+20TbKXEYalJ1pUM0n/vEUhHxfXPvEZN8En0S6JcGzYv7tfCu6DTxYxcapHZ1ZuH4XdU+7pyGFI/c1xdoOS7aSlAVpaVOylCsRTacdEDaOJhtJVURsJhCOQsvZdHU0rKnDi4FQ5WVblWQlA0UNp8gKknaczCoWmYtaZK0JJqaCvcbTqBO2hrhiTDjIrHhDQSKJAA2AUHlHscmC5tms1NJvw1t7NHBVN27styTeintLVTTXrUd2wDUP8AzFTfi+P0YFlk+mUMT/pg6/eOoc9gPW+N9EyqS20Qp4jiEV1q37Bz4qp10rUVKJKiaknMk5kmDwxF5xvU+trGwM3EH+v2vJNcc9sZBLd24r01RavRNHWodpXup2bz5wbyfR7KNgVQXDtWomvIUHlDD6hjMlMg2bNMMWg7UooyHFMXDk1inUhO9KlJPkYoLT6LU0Jl3SDqS5iOGkkVHgY8bVMKJJsmdouLHuS8gvuPe4sLSw4SWlmiTnoE5fdJ8PGKG1rBflTR5spGpQxQeChhyOMR7N+ua/uI/UII8Ne1KQvkp5RwKYUxcd4d1aFcapPwPxiC5daZH9IneFIPzr5QRM35ZPeStPIEeRr5RbyFstP/AFawTsyV4HGAmoqIx0h9l0gpqeQ2afugBVgzA/or8P2jabvzB/or8h8TDKjjNzqGhVxQSN5+G2PBXSHQBenZ8YzLihS7dizLLoUQEI9cFQNRwSTjlsgxrAtP34SMGUFX2lYDwzPlFDN3lmHM3CkbEdn4Y+ceGCad2JwAXzaiGBuFpJTIrGigHVCxk553rE6Li9IqAHaJzIzqcYZwheeAwkXKZp6gTg5WstxlYoravUhglCRpr1itAOJ27oFZ28z7vr6I2I7Pnn5xuKlkkF9Asy1kcZtqUxwYD74zam32FJzQCoeIr40pFtdB3SlUayCofmJ+cUt/EekaO1Kh4EfvHtOy02E9qzUvxQYx2FF8rMBxCVpyUARzhb9J9laDyHwMHBoq95FSOZT+mC65c1pS2j7Cinke0P1U5RNvBY6ZthbSsKjsnYoYpPj5VjAO5ltyWaiL4qmsNbXHekdGRYuXdmUkgy73ZNCQ2sjkQO0N4iAtBSSCCCMwcCOIOUUg4HRce6NzdQU0uji3uuYLKzVbVAK60HunlQp5DbBfCSutaxlZptytEk6K/dVga8MFcodgibUMwuuOK63ZlQZobHUZei3EK2JZ1xpSWXOqWclaOly3cdUTFKpGgsGADmqLgCMJSqPRvOKWdItYmpUVqNa5nu1MFd3+j1qXIW6eucGVRRCeCdu8+UFcbgrp3uFkjFs6CN2IC57VyffS2kqWoJSBUkkADiTlApaPSZLING0rd3gBKfFWPgIIbXsNqbSEvJKkg1A0lJ59kiB6Z6MJVXdU6jgoH9QMeR7v++61U/E6Q2/PoqtXSudUsKf3f/pEmW6VWz9Yw4n3Slfx0YizfRSofVPg7lop5pPyihn7izjIr1XWDa2dLywUeQhoNgdopD5doRZuF/AHyTJs+8krODQQtKic21ihP3Vd4cKxU2h0dNKcS4weqIUlWjmg0IOAzTlqw3QrloKSQoEKGoggg7xmINbn36WhaWZglaFEJSs4qSTgAo+sCdeY+GXQuYLsK3FXR1BDKhovz96KwkbmPLoXCGx4q8Bh5wRy7EvIIxUATmpWKlU2AfKKO077LVUMjQHtHFXIZDzgbdeUslSiVE6yanzhrdTTfUNhyR99DB9IXPMoltO+ylVDI0R7SsTyGQ84G331OK0lqKjtJqY8RkNxwsj6oSkkz5OsVkZGon2VYzkyqiBROtRyH7ndG3ODRclDa0uNm6qddCzS6+FkdlvHn6o+fKC63bR6hhSxnknicieEd7Ns9LDYQgYDM6ydZMR7xS+nLOjYkqHFPaHwiHJKJZQTor0cRhhIGqWylEkk4k4knfGRkZF5QEb3FX6FY2L+KUxxv612GlbFKH4hX/GPVwx6N33x8I7X3RWXB2LHwVEbSq8VZtipPBQrhOfXJ9w/q/4gvgMuF33fdT8TBnAqv6x98EeiN4R4+a1SKe8F2WpxBCxRY7qwO0n9xuMdL0WgqXlHnEd5Keyc6EkAHlWsLqx+kGYZX6VXXI1hVNIb0ka9xw4RiONzhiag1dVDG4RSjIqitay1yzqmnRRQ2ZEHJQ3GG/dO0evlGVk1Ojoq4o7J+FYg2rZjFrSyVtqFfUXTFJ1pUM6bRziL0b6SG32V00mnSDQ1GIFaHiDBZX7xmeoSlJAaaos3NrhkUUz0ol1tTaxVK0lKhuIoYRs3JqlXlt1KVoJSSKpJpkcNRFDzh8wvekywe7MoGxLn+KvHA8ozTPs6x4ou1YC+PeN1b5IYs2+M0wRR1S0+y5VY8TiORg9u50gNTJCHR1ThyBNUK91W3cfOFRGQ4+Br+ChU+0JoTrccivoMGOM5NBpClqrRIKjQVNAKmgGcAFyb8EFLEyqoOCHDq2IUfgfGGGU1ia9hYbFdVT1DahmJn+kI/wD7Qla9x6m3RT/1RaWbfOVmDRDoCj6q6oPAaWB5QD3suK4wtTjCStkmuikVUiuqgzTsIygRhtsEbxdpUWTaFTA/DI0e+SeVqWGzNJo82lW/1hwUMRC/tm4y5R5txolxnrEVr3kdoZ0zG/x2xW3fvq/KkJJLjWtCjiB9gnLhlwzho2RbDU23ptKqMlA5g+yoQMh8Pcmmupq8aWd9/wBhLWNQaStxWx9Y4tW4USPmYtJe7MujJoHeqqv1Q+6ujGmaw2glOtgl000VGiQVHYAT8ItJS6sw56mgNqjTyz8oYKW0oGACRyAirnb0sNetpnYjteeXnAPjJH5Maj/BRszkd+FCs65LaMXVFZ2Dsp/c+MX7WgmiE6IoK6IoKDhsgLtC+rq6hsBsbe8r9h4GOtylqXMOKUSToYkmpqVCnwMDlhlLC+Q6IkU0QeGRDXiim0rSDCQpWRUlP4jieQqeUSVpqCDkfnAvfx3sNJ2qKvwin+USbr3gDqA2s+kSKCvrAaxv2wEwndCQJjfjemNyDZ+SLLim1ZpPiNR8I4Q0ZyzGnvrEJVTKuY55xylbCYaNUNpBGvM8icocbXjDmM0i7Z5xZHJR7sWcWGAFCilEqI2VyHgBEW+5/hx76fgqCGBe/bvom07V18AR84ThJfOCeadmaGQFo5LhcJH1x9wfq/4i4vLb4kmkuKFarSmmuhNVU3hIUeUQ7jsUl1K9pZ8AAPjWBfpRtLSdaZBwQkrPFZoPAJP4oLIN5OQlXSmnow4a8PFHk6wibl1JCgUOoIChsUMFDyMJGblVNLUhYopBIUN4+WuDro3vHT+FcO0tHzU38xz3RM6QLql5P0hlNXEjtpGa0jWBrUPMcBH0Z3T8B0SlUwVkAmZqNQg2615FSTwNatqoHE7vaG8eeUFPRbMla5sqzUULPFRcJhewxOihnsTCtqkJ/CCf8hBZwA0lJbNke6ZjCchfyR8THN9hLiSlYCkqBBBxBBzBiovo4UyL5SaHQphh3iB84iXEvH9LY0VmrrdAraoeqvnkd4MIBhw4l0rp273cnUi6C7z3FcliVtAuM54YqRuUMyPteO2BaPoLRiltS50rMElbYCj6yOyriaZ86wzHVWycpFTsgOOKI27CkvDK6P729aBLvK7aR6NRPeA9U7VAeI4GIdqdFpAJl3dL7LgGP3k/tAY/LuyztFBTbiCCNRFMiDkRvg7iyZtgp8YnoJA5wy+xTzfd0Uk0JoK0GJNNm2KFVmyNopKwELJzUjsuDcqmPJUdbp3jTOsgmgcTQOJGo+0Nx/caoGb63TW0tU1K6Scy4EEgp2rTo6jr8dtEmN6WEmxV+eXFEJGtDm8QqS9tzzJELSsLbUaCuCwaVoQM8AcR4RX3btRyXmG1NmmkpKVDUoKIBB8ag6oj2ha70xo9c4peiCE1phXPLPIYmPFm/XNf3EfqEUADgs7Ncw6Rm+DogQLhNmavsynuBSzuFB4q/aKabvs8vuJSgfiPicPKB6MgzKOJvC6rvrJXcbdy7zU+479YtSuJw8MojxuO8nIreVotpKjuyHE5CGOiwcgluk88yuEHt0rJLLRUoUU5QkbAO6D4k845WHdFLRC3aLXqHqp/cwRxKqqkSdBuir0dKWHG/VBd/F+kaGxJPif+IGAaYjOCG/Cv4hO5sfFUD0UKUfKCnVR+c5XEpe2YbFNILH2hU+IoY7KvfMuEJToAnAaKcanZpExQwV3KsmtXlDaEfNXy8YHOyKNpeWhEgfNI4MDiiGyZJTaPSKK3Diok/lGwCBC+M/1j+iMmxTmcVfIcoKbwWsJdokd9WCRv28BnAJZkqX30JOOkqquGaj4VhWkZmZncE3WPyELUf2DK9VLNJOFE1PFWJ8zCevDaH0iZed1KWae6nsp8gIbN7LS+jyjqxgdHRTxX2R4VryhKiM0wuS8qfteTCGRDhmvbTpSQpJopJBBGojIw47p3iTOsg4BxNA4nYdShuOrmNUJmLGwraXKPJdRwUnUpJzSfkdRg00WNuWqQoKv4d+eh1Rbfi5RGlMS6cM3EDzWgDzHOL/o8kOqkkE5uEr5KwT+UCLmy7TRMtJcbNUqHMHWCNRES0pAGGAET3SOLcBXSRUkbZd+ziPZVbeiVLsm+gYktqpxAqPMQprrW19FmUOV7B7K/dVmeWB5Q61YwjLcs36NMOtakqOj7pxT+Ujzg9NYgtKQ2sHMeyZvBPNKqjCFnaF/pxiYcQoNkIWoUKTiAcMQa4ihgl6PrZ6+VCFHts9g7x6h8MORgX6S7L6uYS8Bg6mh95GHmmngYxE0B5Y4ItbM91O2aI2Rfdq+TU72aaDozQTWu9B9Yee6JlvXfanG9FwY+qsd5J2jdtGuEsw+pCkqQSlSTUEZgjWIblzr0CdaoqgdRTTG3YtO47NR5R7LFu+k3ReUVa2pG6l18/wBpetKfsmbxGIzHquIJ1HfTkRDas20G5lpLjZqlQ/8AIOwjKkVt7LtpnWSMA4mpbVv9k/ZOvkdULu7F5HLPeUlYOgTRxGsEYFQ3jz8I9I3zcQ1Cw1xoJcDuo7TsRDe3o+0iXZUCuamsq729h+z4bCDSCSH2wQQQ4gEEUI7QwIOUPKUm0PISttQUlQqCMorLZuozMqS4RouJKSFpzOiQaK9oYa4+jqC0YXLVTs1rzvIv44JfRPs6w3n+4ns+0rBPI6+VYKbIui20Ap2i17PVHLXxMSrSvOyxgDpqHqpx8TkIbfVlxwxC6+ZRhoxTGyhSFym0ULpLh2ZJ/cxMmrel5UaAIqPUbAw40wHOBS07zvP4V0E+yn5nM/CKiPhSvkzlPgvnVTI8oW+KLjf3H6o6PvY/D5wTyU2l1CVp7qhUfsYVcH1zFfwo3KVTx/8AMCq6dkbAWo1HUvkeWuKHb6KrNHchPziji3vYus25u0R+URURQgFom9yn1H1Xd62lJJAGZwHE5Q0pGUDTaEDJIA/c884W9jpBmGa/6iPiIZqzQGEK92bWp/ZzRZzkvbz2j10wr2UVSnl3j4/ARZXGkaqW6RgnsjicT5U8YFxU7yfMmGZYtn9QylGsCquJxPnBKlwihDBxQ6VplmMh4IM6U7S+pYB2uK80o/y8IX0XF7LS+kTbqwapB0U8EYYcSCecU8ewtwsAUKul3s7ne8lkZGRuCpNGXRgtz6StKVEN6BKxqJqAngc8d0Ma1JvqWHXD6iFK/CkmA3oplgG33NZWlP4E1/zi46Qp7q5FwVxcKUDmaq/KFRMl6Utl1lGTFRYzyJUHo5vAXmSy4auNDAk1KkajvIy8Ir+lCx/q5hI+wvzKD41HMQL3QnupnWFDJSwg7w52aeJB5Q3rVs5MwytpWS0kcDqI3g0Maf8AKlBGiDTn4ykMbtR7CVNx7Z+jTSamiHOwrn3TyV5Ewx732N9KlVoA7ae0j3k6hxFRzhOzcqppa21iikKKTxBphu1w3rm259KlkkmriOwvinJX3hQ+OyN1AsRIEHZkge11M/t/aTcTbHtVcq8h1vNJxGpQPeSeI86Rb38sT6NNFSR6N2q07AfXT4mv3hsgbhoEPb3qM9r6eUjiCnzZtoImGkOINUrFR8wd4OEAfSXd7RImUDA0S5xySv8AxP3YjdHF4eqc+jrPYcNUV1L2cFDzG+GNPSaXmltrFUrSUnn84nm8Mi6gFtfTdvkUobt3qdkldntNnvNn4p2H4w1LGvAzNp0mlVI7yTgpPEfPKEzaUgqXdW0vvIVQ79h5ih5x6sl1SX2iklJ00YgkHFQqMIakha8Ygo1JXSU7t27MX05JwXq/lVwuRkI3GQSg6pVPaPWC3GRkZFIqYsg+ub/Kp95XxMbjIQrvpjvVDZ/1fBCd5v5p3iP0pisjIyGYfpt7ktN9R3epNmfXs/3G/wBQhnrjIyJtf1x3Kls/qOS8sz61v30/EQxHMjwPwjUZGa3rBbouo5fP4yjIyMh0aLjnLIwxkZGl4ml0X/yiv7qv0piN0q/UM/3f8FRkZEwfX8V1Lv8Ar/BAdjfzLH95r9aYehjIyNVeoQti9R/h5JOX4/n3+KP/AI0RfdFP1kz7rfxcjIyCyfQ/hKU39ef8nflTulP6hn+4f0GFrGRke03UQdq/1LvBSLP+ta/uN/qEPg5RkZAavUKlsXqP7wlN0i/zyvcR8DFDZv1zX9xH6hGRkNR/THcpFT/Uu/yX/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QERQUEhQVFRUWGBgaGBgYFxgYGBofFRoXHBgWGBwXHCYfGB0jGhcXHy8gJCcpLSwsHR4xNTAsNSYrLCkBCQoKDgwOGg8PGikkHyQsLC8vLC4sLCwsLDQsKSwsLSwvLCwsLCwsLCwtLCwsLCwsLCwsLCwsLCwsLCwsLCwsKf/AABEIAOEA4AMBIgACEQEDEQH/xAAcAAACAgMBAQAAAAAAAAAAAAAGBwQFAAEDAgj/xABJEAABAgMEBgYGCAUDAwQDAAABAgMABBEFBiExEkFRYXGBBxMiMpGhI0JScrHBFDNigpKistEkNENzwlNj4dLw8SWDs+IVF3T/xAAbAQADAQEBAQEAAAAAAAAAAAADBAUCBgEAB//EADYRAAEDAgMECAYBBAMAAAAAAAEAAgMEERIhMQUTQVEiMmFxgbHR8BQjM6HB4ZE0QnLxFTVi/9oADAMBAAIRAxEAPwByyU4iYaStBCkqH/BBHlSFneuwPojvZHo14o3bUctW7hHW6F5Pormis+iWcfsn2uG3x1Qw7Tsxuaa0HBVJoajPDIgiJpw1cf8A6Hv+CrIx7Nnzzafv+wqm4dn9VKhRGLhK+WSfIV5wDXqH8Y/7/wAhDabbCQABQDADZSFXfRrRnXt+ioc0p+YMYrI8ELW8vRF2ZNvKp7zxB8wulzba+jzACj6NyiVbAfVV44c4u+kSyqpQ+kZdhfA90+NRzEAsMq7NopnpRTTuKkjQXtIPdV4a9ogFOd4wwnwTVcwwStqm9x9++CGrpXbanEuaalBSCME0yUMDiDrBihnpNTLi21ZoJHHYeYoecEl2UKkrQ6lfrgprqOtCvKnMx16RrP0XW3QO+NE8U5eIPlGHRAw4gMwbFEjqHCqwE3a4XCldH1tk1l1mtBVvhrTyz8Y30j2aNFt8DEHQVwOKTyNRzgOsud6h5tz2VAnhkofhJho3pletlHh9gqHFHaHwhmF2+gcw8EnUs+GrGyN0d7PqlJF3cx3RnWd5UPFJ/aKSLG7rujNsH/cSPHD5xOiNntPaFbqRiheOw+SP7+n+CX7yP1phXw2r2yhdlHUgVITpD7hCvlClhzaA+YD2KZsZw3JHb+FkMy4tk9TL9Yodt3tbwn1B8+cA927I+lTCUeqO0v3Rq5mg5wUdJl8f/wAfLaDRAfdGij7CR3nOQwG8jOhguz4cRx/ws7UkMjm07NTr7+6Fuli/2kVSUuo0GD6wc/8AaBGr2vDaIVdY2tVTU1PHE4/GPMdG1uEWTUEDYGYQn70PS+jZiD7a3Ffm0f8AGFX0lW0Zq0XiDVDR6pH/ALeCvFeljspDjuwRJ2QypWAblusV+ErV5kx86qcKiVKNVKNSTrJxJ8YFGLuJU2hbjnkk96o46HLN620QsjBltaq7CrsDyUrwhh9LV4voskW0mjkxVCdoT/UV+HCu1Qit6HLIEvJOzLlE9cSanCjbVQCa6q6Z4Uha36vSbRm1OivVp7DQx7o9ahyKjj4DVHlsT15g+JqyeDfwh6D3oVT/AOpHcw5+pv8AeAKGj0FWfV6Zep3UIbB99RUoD8CfEQWQ9FP1xtA5N994ISpRwCQSTuGJj5Xm3y86tdDVxalAZmriiaADM1OqPpO9dmOTUq4w0oILo0FKUCQlJ79AMyU1FKjOIN1Oj2Vs+ikJ03aYuroVfd1IHDnWF2ODc1Eo6ltO1zjmTwQBcnoiW6UuzwKEZhnJatmmR3R9nPhDgYZQ0hKEJCEpAASAAkAZAAYARCt+8LMi0XX16KRgBmpR9lI1mEtavSE/aM2ykktMdc3RpJIr200LhHfO7IbMKx90n5r7DNWkuOg/hSoObi3myl3T/bJ/QeGrwgHUmhocCMxGJUQQQaEYgjMU1iOWhlMTsQXUVVO2ojwHwKeEL/pIkCHWndSk6B4pJI8Qo+EEF0byCab0Vn0qO99oalj57DyibeOyfpTC2/WzQdihl+3MxalAqIbtXK07nUlSMfDIpQxaXbtgyswlfqnsrH2Tr5YHlvitWgpJBFCDQg6iMxHmILXFhBGoXXvY2VhadCnBPWM3MKacPebUlSVDOgIOidoMQb8SPWSazrbosfdPa/KVRFuFbXWs9Uo9trAb0nLwy8IJZlkLQpJyUCDzFI6AYZYyRxC41xfTzBrv7T7/AJSSIhx2arrZZon12k1+8kVhPutFClJOaSQeKTQ/CG7dwfwjH9pH6RCGzx0nBWNs2LGOHNKJ1koUpJzSSk8Ukg/CMadKFBQzSQRxSaj4RcXykeqnHNi+2PvZ/m0opInvbgcRyVmF4liDuYTrlXw62lYxC0g8lCsK29FhGVeIA9GskoP+PEfCkE/R5bGkgsKzR2kb0k4jkT4EQWTEolwALSFAEEVFaEZGLTmCqiB4rlo5X0E7m6j3ZDt3LPTISinXqJJSVuE+qEjBPIV5kwibz3gXPTLj68NI0Qn2UCugnwxO8mGT013l0Uok0HFVHHaeyD2Ec1Aq+6nbCsseQMxMNMpzccSngFEAnkKnlFOniEbMk/RNJxVMmp8vf2USOsnKF5xDYzcWlA4rUEjzMMPpNuFLWfLNuMBekp0IOkrSFChw7NqRFJ0V2Z19ps6w0FOn7oon86knlB8d23Ca+Ja+Eyt0zTc6R5gMWVMUyKEtjgspR8DCPundpdoTKGUVCc3F+wkZq46gNphz9J9mPzcq3LS6dJTjqdIk0SlKApRUo6gDo79lYGbanWrvyn0WWUFTjwqtymIBw0yPV1hCeZrjULDYWGqlUcpbFgZ1nH+O0qL0o3vQ2gWdKYIQEpdKcgEgBLI8BpchtEK+NqUSanE6ycSSdZ2xOsSwXpx0NMIK169SUj2lHUP+xWDgBoVeGNlPHa/eVAEfQPRRYn0azmyRRbxLquCqBGf2AnDjEK7HRBLS4Cpn+Ic1hX1Q3BHrcVV4CD1tASABgBgBkBTVAJH4sgo1fWtmGBmi9RS3qvS1Z7BddOOSEDvLVqSPmdUer0Xnas9hTrx3JSO8tWpKf31DGPn62LYmLUmgpQK3FnRbbTkmuSE/M8zGGNugUlIZjidk0L1bFszNrTQKgVuKOi00nEJB9VI8yo7KnAYNm43Rg3J6Lz9HJimGtDfuA5q+0eVNc24FwkWc3prouYWO2vUkf6aNgGs6zjsApb0dKY+kNysmQqrqEuPZgAqAKG9p2qyGquY2XXyamJpnTfJpxZoRJei56ZmrjVEu+AXuO/fC4mJdTaihaSlQzBzEG13r+jBEzgcg4Bh98auIwi9ty7zU6gGoCqdlxOPCvtCIckLKgY4teSZgqZaJ26nHR4FLCRnlsOJcbNFJPjtB2gw2LDtlM00FpwOSk60nYYVdqWS5LL0HU0OojuqG1J1/KOthW0uUdC04g4LT7Q/fZC1NO6B2F2idraRlXHjj14dvYiG/9g6KhMIGCsHKajqVzyO+m2A2HIy81NsVFFNuAg88CDsIhV25Y6pV4tqxGaTtGrnqMbrYcJ3jdChbLqsQ3L+sPf2WWDapln0Oahgvek97wz5Q321BQBGIOI+UJCGVcK1utl+rJ7TWHFJ7p+I5QTZ8tiYyh7Yp7tEw4ZFB98pTqpx0alUWPvDH8wMM2yW9BhpOxtA8EiBDpFs7SWwseuerPEkaPxVBjOOaDSyMNFBI5AwzAzBLIkKuXewQjjn9skPX9sXrmQ6kVW1Unek97wz8YW8N6wLVE0whzWRRQ2KHeHz4QD3vusZdRdbFWlHED1CdXu7NmWyFqyHGN8zRO7Mqt2fh5Ms8vRV115gom2SNawk8FYGGxNTCW0KWs0SlJUTsCRUmFtcSzC7MhdOy1iTvOCR8Tyi36X7W6izlpBop5SWxwNVL5FKSOcM7OacGfEoO0wJapsbewFJK37YVOTLr683FEgbBklPJIAgi6JZIO2o0f9NLi/BOiPNYMBxg96Ez/wCpK/8A53Kfja/5i0/Jqo1IwU7gOSKunRz+El07Xq/hQof5R46D7F0GXplQxdIQj3W61I4qJH3YzpjkXJlyQYaFVOLcAG+iMTuAqTuBgxcmGLJkBpGjbDYSBhpKOoDapSvjAb9GyiGS1K2Jurj+VHvzfNFmsaWCnV1DSNp1qV9kZnkNcfPE7OrfcW46orWskqUcyT8NgAwAoBEy8V4HZ6YW+7mrBKRkhIyQncPM1McbJshybeSyynSWo4DIDapR1JGswZjQ0XKrUlM2mjxO14qRdy7js++llkY5qUe6hOtSv21mPoW7V2WbPYDbY3rWe8s61KPyyAjhdG6bVmy+gkgqOLjhwKiNe5IyA1DfUlfX0vwu03kyEifRuKDa3B/UrmE/7YFST61NneE4l5y0U2aV9Y/CzJg93P4TdlphLiErQoKSoApUDUEHEEHWDEa2rZalGVvPK0UIGO0nUkbSTgBHtGhLMgEhDbSBUk0CUoGZ2UAhBdIV9lWk/RNRLtk9WnLSORcUNpGVchxMYazEUrS0xnfYaDiq+9l6HLRmC65UJGDaK1CE7BtJwJOs7gBDW6Mbh/Q2/pEwPTrGAP8ASSfV9469mW2o50S3F61QnJhPo0n0KT6yh/UI9katpx1Ct50wXvVLtplGVUceFVkd4IrSgpjVZqOAVBHG/RCoVMmNwpYchxQ/0kdJZfK5WUVRkVS44M3NqUnUjUT63DvDvR7ddydnEFIo20pK3F6hokEIG1SiPCp1YyrrdF01OKCnEGXZripYosjYhBxrhmqgxrjlDgZ+h2Qw20FJaSVBKQcVuKUQK0GKiSRU5DcBHxcGizV7LNHTx7mHMrsbnSla9SPFVPCsWkpJIZSENpCUjIDAQqm7fm5dRT1riSnNK+0fzgmLSV6RJhPfS2scCk+IJHlEZlZCP7bHuWJdm1Lh1sQ7/VHlpWY3MIKHEhQPiDtB1GFreG6rkodIVW1qXs3K2ccvhBdZl/mHaByrSvtYp/EMudII6pWnUpJHEEH4wWSOKpFwc+aXhnnoXWcMuR/CVd2rxqk161Nq7yf8k7/jB3atntWjLgoUCc0LGo6wfgR+0UN47iUq5LDeW/8Ao/bwgase23ZRZKDrotCsjTURqO+EmvdB8qUXaqb42Vfz6c2ePeaiTkmtlakOJ0VJzHzG0HbFtc20upm0VPZc7B+93fzU8YKwZa1m8ey6kbtNP/Un/vAxTJ6PX0OJKVtlIUDWpBwNcqH4xgU72PD48wimtjkidFP0XW09EcWjZofSkH1XELHFtQPmARzjnbxpKv8A9pf6TE8RDtpGlLvDa2v9Jiy9osT2LmWHpAdqALi211L3VqPYdoOCvV8cvCGUtsKBBAIOBBxHOEek6xDauvbP0qXSo98dlfEa+eB5xPoJbjdnwVra9NhcJm8dVNs6ym5dJS0kJBJURvPHwhXdPEyayjdcKOqI3+jCTyGl4w3ITfTsj08qdrbnkpP7xXiABACQoTiqAT2+SV8FXRhNqbtSW0clFaFDaFIVh4gHlAsBDT6HLnKK/prqaJSCGQc1FWCnOFCUjbU7BDLyAFerJGshdi4hNlyUQVpcKQVoCglWsBejpAcdFPhCK6U74fTJnqmz6BgkD7SxgpfAd0czrh13hl3nJZ1EspKXVJ0UqUSAnSwKsAcQKkYZ0hX2V0GOFX8S+lKBqaBKjzWKJ8DC8ZAzKh0LooyZJDpoEu7GsV6cdS0wgrWfBI1qWfVG/wCeEP25ly2bLZOIU6oVddOFaY0HsoGOHMxZWRYUtZ7JS0hLSAKrUTiaDFS1HE4azCk6RekozlZeWJTL5KVkXd20I3a+Gei4vNgjvlkrnYGZN9+7L30k9JRmtKWlVUYGC3BgXdqRsb/Vwztehi6ZAVOuDOqGa7PXc5nsjgraIBrk3TVaMyG8m00U6rYnYPtKyHM6obPSFelNmSaWWKIdWnQaCcm0pFCumqgoBvI2GPXZdEItQAxopYdTqhHpZv0XlmTYV6NB9Moesof0wfZSc9pw1Go/0e3IVaT1VAhhs+kVlpHMNJO05nYOIiJc+57tpPaCahCTVxw5JGwbVnUOZj6Esax25RlDLKdFCBQDbtUTrJOJMfOIYLBfTzNpI9zH1ualMMJQlKUgJSkAADAADIDdG1JFamnGIds22zJtF19YQgbcyfZSM1HcISN9uk16f0mmqsy5wKfXc98jIfZGG2uobWl2imU9LJOctOaNb6dLjcuVNSmi66KgrzbRwp3zuGG/VCrlLUdmJ1l15xTiy61VSjj304DUBuGEbu3dSYn16DCKgd5ZwQjidu4Yw6bo9GEtI0WsB54Y6ahgk/7ack8cTvgpwsFlVcYKNpaM3ff9L2u9EhNgB9ND9tGXBSa08RHMXNkn8WHiPdWlQ/NU+cAsxLLbOitKkHYoEfGOYwNdccyanEfmMB+xTooMIvBIR9wjlfRmNT/ij9lRZ2Ddh6UV2ZgKb1oKDTiO12TALJ3kmWu48umxR0h+asX0j0kODB5tKxtRVJ8DUHxEGilpwb2IPilaimrS0tLg4eHomBSKG8V0m5qqh2HdSgM9yxr45x1sy90vMUCV6Kj6q+yeVcDyMXIMUvlzNtqFEBlp33zaUnZuSek3RpaTaxilQyO9J1/91g6utfETFG3aJd1HILps2Hd4br60bLbmEFDiQoHxG8HUYXF4bpuSh00ErbBqFjvJ2aVMveHlE8xSUzsTM2qw2eGvbglyfwPvyTSEc3kaSSNoI8RA/c28f0lvRWfSopX7Q1K47f8AmCSKTHiRuIKLLG6F5Y7UJHqbKSUnMEg8RgYvrlWx1EwEqPYdok7j6p8TTnEe9sh1M26KUCjpp4LxP5tKKeOduYpMtQV2Za2pgsdHBPKFt022OXJVl8CpZc0T7r1Bz7YbHODC6lr/AEmXSo99PZXxGvmKHnFwUg5x0scgIDguPaXU02erSk1cTolU6UvzySlvNLJwUrYXPZT9nM66ZFxttBIASAAAAAMAAMgKR6MJHpF6SXnnnJeWWW2UEpKkEhThSaK7QxCa4ADPM1BoC5yFMDe10nuwTYtS9kpK4PTDaD7JUCr8Ix8oErU6a5RsHqUOvHGmHVp5lfaHJJhIRkFEQ4qlHsqMdYk/ZFN7OkWZtAaCiGma16tFaHZpqOK/IbqisUFmWc5MuoZaTpOLNEj5nYAMSY5yUkt5aW2kKWtRolKRUn9hvyEPno8uAmz0dY5RUysdojEIHsI8BU6zuj1zgwWCNPNHSR4WDPgFbXRus3ZssGkkFXecXkVKpidwGQGoCFe3d5+8E85MGrctpaKHCPUQSEpbBzJxJOQKjnlDtKa5xxWtDKKnRQhA3JSkDyAELh1s1BjqXMc5w6x4qPY1itSbKWmUhKE+JJzUo6ydsD19OkhmzwUJo6/qbBwTvcPqjdmfOA++/S8V6TMgSlOSn6Ync0DkPtHkMjAXdu50zaK/RJOjXturroAk41VmtW4V30jbWcXJyGiy3tQbDzUO2remJ97rH1lxZNEpGSdI4IbSMtW84VqYObndDy3qOT1W0ZhoGjivfPqDcMeEGd3rlyVjt9c4pJcA7T7tBTcgHBA4YnaYHrzdNaU1RIt6Z/1XAQjV3UYKVrzKeBjRcTk1HNTJL8umbYc0x2WmJNoJSG2WkDclI3n94ELU6XJZLqGZcF9S1pRpDstp0lAVqRVWBrgKGmYhNW1eKYnFaUw6tzYCaJHupFEjwjnYZ/iWP7zX60x7usrlfM2YAC6Q3K+oZiWSsUWlKhsIBHnFLNXJlXP6egfsEp8hh5RUWr0ipGEujSPtrqE8k5nnSBibvRMu955QGxJ0R+WI01VBoRiQqagqtQcPj+EVTHRq2e48se8EqHlSIDvRq6O682eKVJ/eIt37PnnyFIddQj21LUR90E9r4b4Y8s0UpCVKKyBio0qd5oAIzFDFML4CFqeqqKY4RKHJcK6O5na0fvq+aIu7Esy0JYgFTbjfsqcVh7p0ajhlBRNWk2133EJ4qAPhEQ3llv8AVT5/tDMdAGnEzF78ElNtV0gwyYSrNGUaWgEUOUeWHwtIUk1SRUHbEd22GUrKFOthYzSVpChyJrDLiBqk2gu6qonLrfR5lD8tgnSo43kNFWBKdwz0d2GyCkR4bdChUEEbiDHuMMjay+HiiSSvktj4ZITv7YhdaDqBVTda70nPwz8YXMPEisLy9Fy1Nkuy6dJBxKBmn3RrTu1RNraYk7xvirWy65rRuZD3eij3CtTqpjqyey6KfeGKT8RzEMyEg06UKCk5pII4pNR8IdMm/wBY2hYyUkK/EAYJs+S7Sw8EPbEIbIJBx/C52o/1bDq/ZQtXgkmPlasfTd8XtCz5tWxh0/kVCeul0TTE3Rx+suydo9KoYd1J7ozxV4GLEbg291jZ0rImOc820QM2gqIABJOAAFSdwAzg3u10STczRT38O2daxVwjcjV94imww4LvXOlZEegaAVrWe0s8VHHkKCLuPnSk6L6fajjlGLdqorr3Ml7OTRlHaI7TisVq4nUNwoN0XsZHlaajZwgRN1Jc4vN3HNUt5r4S9nt6Tyu0a6LacVrpsGzecBCbte8E/brmg02stg4Mt9xOwuLNAT71BsENE9F8mt0uvBx9wmpLrilDhQUFN2Qgnk5JtlAQ0hKEjJKQEgchGg4NTkU8UIu1t3czoEtrq9DKG6OTyg4oY9UgkNj3lYFfDAZ5x3vV0rMSYMvIoS4tHZqMGW6aho98jYKDfhSKHpT6QFuOrk5dRQ2g6LqgcVqGaARkkHA7TUZZrSCtYXZuVKGlfP8AMnPcFPtm3n5xenMOKcOqvdTuSkYJ5RXxkZBxkqzWhosAsidYn80x/ea/WmLG7lx5qfI6lshGt1fZbHAnFXBIPKHJc/o0l5Ciz6Z//UUBROH9NPq8cTvgb3gCySqqyOIFt7nkhyzLlzD9CU9Wn2l4HknPxpBjZNyGGKFQ61e1WQ4Jy8ax0nb5Mt4Iq4d2A8T8qwOz97X3cEkNjYnPxPypCVNsq2dvErm6zbrn5YvAeqMbRttqXHbVjqSMVHlq5wI2pe513BHo07j2jxOrlFETXE4k6zHtqXUvuJUqnsgn4RcipI483ZrnJaySTJuS8E1NdZjI6uybiBVSFpG1SVAeJEcYcBB0SRBGqZV3FVlWfdA8MIW98P51+vtJ/QiGDdF2sqjcVDwUYCL+y+jOKPtpSr/E/CON2q02Pf6rvtguGMdrfRUDD6kGqFKSdqSUnyi8kL7zLWag4Nixj+IY/GKCOjMutZohClHYlJUeOAiGyR7eqV1MsMTx8wBMWy7/ALDtA7VlW1WKPxDLnSCdCwoAggg5EYgwlXpJxAqttxA2qQpI4YiJdj2+9Kn0auzrQcUnlqO8RRir3DKQKLPshrhigPh+0yrTutLzBqtsBXtJ7KuZGfOsWUpLBpCUJySAkV2AUipu9elubFB2XAKqQfiDrEXcUo8Dumy2ahy71vy5L5cCvK0BQoQCN8bAjcc5mYS2hS1kJSkEknIAZkwVBJsukcpmZS2kqWpKUjMqIA8TALbfScBVMqnSP+osEJ5JzPOkAtoWm7MK0nlqWdVTgPdGSeUNMpnOzOSkVG1Yo8mdI/ZNZ/pBkkGnWlR+yhRHjSh5GMl+kCSWadbo+8hYHjSg8YT8ZB/hW21Kmf8AMTX0H39U+5OebeTpNrStO1KgoeUdzCBl5hTatJClIVtSSD4iCyx+kh9qgeAeTtwSvywV4c4C+mcM25p+Ha8bspBbyVbfjonmC+4/KAOocUVlvSCVpKzVVNIgKFSTnXVjAqOja0TlKueKB8VUh92HeNmcSS0qpTTSSRRSa5VHI4iLNawMyBxwzgONzciuqh2rJgGGxHNI2y+haccoXlNsJ149Ysck9n80Gcp0eWbZiOumlBzR9d8jRrqCUDAmuQoTB8qPnvpNYm0zq/pZUtNT1KqUb0DiAjUCMiM8KnVHoJebEo8U0tW/A59h2Itt7psSmqJFkEDAOOVCd2igUNOJHCA9q/E7NTLAdmHNEvN9lJ0E0KxgQimkONYFYnWCP4qX/vNfrTBcAAVUUcUTDYcNSmrO2S6z9YhQG3NPiMIhw2EOJWKggg6xiIq5+6zDtTo6CtqMPEZHwhllfweF+eybP4xlLyLCwbT+jvJWe6eyrgdfI0MWE/ct1vFshweCvA4HkYoXWyk0UCk7CKHzhwPZM0gFIlkkLgSLJprQh1FDRSVDiCDAtaVx8ywr7qvkr9/GKex7xOS2A7SPZJy906vhBfZ16GXaDS0FHUrDwORiaY5qc3boqglgqRZ2RXC6Us40hbbqSkhVRsIUBkRgcQfGKrpHs6qG3h6h0VcFZH8QpzgzBERrTkQ+0ttWSwRXZsPEGhidVDftdfUqtRP+GewjQeSS8HfRrKdl5zaUoHIVPxEBExLqbWpChRSSQeIhnXGltCTRtWVKPM4eQERKJl5c+C6fastqfLiR6oX6Qp/TmEtjJtP5l5+VPGBqWllOLShA0lKNAInXkd6ycfIxJcKRT7NE08oOroXX+jI03B6VQ/APZG/bHu7dUTHldeGdtHStHG2QUy7V3kyjdM1qxWrbuG4RcVjw++lCSpRASkEknIAa4VF6L7OTLgDKlNtINU0wUojJavknx3X4ILjCzQLi66vEXTkNyU240tNQQcawN3NvYJxGiugeQO0NSh7ad20ajyglj5zS02KJFK2Vgc3QpO30u59Df7A9E5Uo3bUctW7hA9DmvnY30mUcSBVaRpo4pqacxUc4TMUoJMTM+C5PaVMIJejoc1kbKThgccRv3jbBLcu6f0xzTcHoUHH7Z9gbtp5cCXpIk2BLtmoQ4g0bAGYw0k0HqgUO6gj0zAPDVllC50JmJsOHalpEiSklvLS22nSUo0A+Z2AbY3Z1nuTDiW2k6Slatm0k6gNsNy691USSPadV3l/4p2Jr4x9NMGDtX1FROqHcmjUrtdqwEyTAQMVHFastI/sMhC/v3ej6U51TZ9C2eS1DXvSNXjsi4v8A3vpWWZOOTqhq/wBsbzr2DDXgvYFBEScbk7tCra1vw8Wg19Fd2NfGZlSAlZWj2FkqHInFPI03Qe2VeiVtJPUuoTpKGLTgCgr3SRRXx3Qpo2ILJA12ehSdLtGaA63HL0R7bvQvKvVVLrWwrHDvt+CjUcjSA9PRXOysywrQS62l1slbasgFpJJSqhy2Vgqup0gqbo1NEqRgA4e8n3/aH2s9tYZDbgUAQagioIyNdYhF4fHkV2tHth0rOi6/MHUJWys6to1bWpJ3HDmMjBFZ1+FDB5OkPaTgeYyPKkC8ZFqSBknWC5aOd8fVKZ8harT4q2sHaMiOIOMe5yz23hRxAUN+Y4HMQrkLKSCCQRkRgRBHZN81ool4aafaHeHHUr48YnSUT2Zs/apR1zH9GQeik2jcbMsK+6r5KHzHOBmckHGTRxBSd+R4HIwzZSdQ6kKQoKB1j4HYd0e35dK0lKkhQOoiojMdY9mT8/Nbkoo5M2ZeSXFmW67LkaKqp9lWI5bOUHtk2siZRpJw1KTrB2f8xSWnclKqlk6J9k4p5HMecQbuNOy00G3ElIcBG40BUCDkciOcbm3UzS5mRCHDvoHhr82lRekOx9FQmEDBXZXT2h3TzGHIQcWdKdU022PVQkeApHualUup0VgEGhpwNR5iOwiMyENkc8cVfkqXSRMjP9t0JXbuxR5yYdHaU4stpOoFSu2d51bOeBbGqRzXMpSpKSe0qtBt0aV+MEjjEYs1CmmdK7E5Rbdk+ulnke02sc6GnnCLBj6DMIq3JLqJl5v2VqpwJqnyIijSHULmdtR9V/guUhPrYcS42aKSajZvB2g5GHPd+20TbKXEYalJ1pUM0n/vEUhHxfXPvEZN8En0S6JcGzYv7tfCu6DTxYxcapHZ1ZuH4XdU+7pyGFI/c1xdoOS7aSlAVpaVOylCsRTacdEDaOJhtJVURsJhCOQsvZdHU0rKnDi4FQ5WVblWQlA0UNp8gKknaczCoWmYtaZK0JJqaCvcbTqBO2hrhiTDjIrHhDQSKJAA2AUHlHscmC5tms1NJvw1t7NHBVN27styTeintLVTTXrUd2wDUP8AzFTfi+P0YFlk+mUMT/pg6/eOoc9gPW+N9EyqS20Qp4jiEV1q37Bz4qp10rUVKJKiaknMk5kmDwxF5xvU+trGwM3EH+v2vJNcc9sZBLd24r01RavRNHWodpXup2bz5wbyfR7KNgVQXDtWomvIUHlDD6hjMlMg2bNMMWg7UooyHFMXDk1inUhO9KlJPkYoLT6LU0Jl3SDqS5iOGkkVHgY8bVMKJJsmdouLHuS8gvuPe4sLSw4SWlmiTnoE5fdJ8PGKG1rBflTR5spGpQxQeChhyOMR7N+ua/uI/UII8Ne1KQvkp5RwKYUxcd4d1aFcapPwPxiC5daZH9IneFIPzr5QRM35ZPeStPIEeRr5RbyFstP/AFawTsyV4HGAmoqIx0h9l0gpqeQ2afugBVgzA/or8P2jabvzB/or8h8TDKjjNzqGhVxQSN5+G2PBXSHQBenZ8YzLihS7dizLLoUQEI9cFQNRwSTjlsgxrAtP34SMGUFX2lYDwzPlFDN3lmHM3CkbEdn4Y+ceGCad2JwAXzaiGBuFpJTIrGigHVCxk553rE6Li9IqAHaJzIzqcYZwheeAwkXKZp6gTg5WstxlYoravUhglCRpr1itAOJ27oFZ28z7vr6I2I7Pnn5xuKlkkF9Asy1kcZtqUxwYD74zam32FJzQCoeIr40pFtdB3SlUayCofmJ+cUt/EekaO1Kh4EfvHtOy02E9qzUvxQYx2FF8rMBxCVpyUARzhb9J9laDyHwMHBoq95FSOZT+mC65c1pS2j7Cinke0P1U5RNvBY6ZthbSsKjsnYoYpPj5VjAO5ltyWaiL4qmsNbXHekdGRYuXdmUkgy73ZNCQ2sjkQO0N4iAtBSSCCCMwcCOIOUUg4HRce6NzdQU0uji3uuYLKzVbVAK60HunlQp5DbBfCSutaxlZptytEk6K/dVga8MFcodgibUMwuuOK63ZlQZobHUZei3EK2JZ1xpSWXOqWclaOly3cdUTFKpGgsGADmqLgCMJSqPRvOKWdItYmpUVqNa5nu1MFd3+j1qXIW6eucGVRRCeCdu8+UFcbgrp3uFkjFs6CN2IC57VyffS2kqWoJSBUkkADiTlApaPSZLING0rd3gBKfFWPgIIbXsNqbSEvJKkg1A0lJ59kiB6Z6MJVXdU6jgoH9QMeR7v++61U/E6Q2/PoqtXSudUsKf3f/pEmW6VWz9Yw4n3Slfx0YizfRSofVPg7lop5pPyihn7izjIr1XWDa2dLywUeQhoNgdopD5doRZuF/AHyTJs+8krODQQtKic21ihP3Vd4cKxU2h0dNKcS4weqIUlWjmg0IOAzTlqw3QrloKSQoEKGoggg7xmINbn36WhaWZglaFEJSs4qSTgAo+sCdeY+GXQuYLsK3FXR1BDKhovz96KwkbmPLoXCGx4q8Bh5wRy7EvIIxUATmpWKlU2AfKKO077LVUMjQHtHFXIZDzgbdeUslSiVE6yanzhrdTTfUNhyR99DB9IXPMoltO+ylVDI0R7SsTyGQ84G331OK0lqKjtJqY8RkNxwsj6oSkkz5OsVkZGon2VYzkyqiBROtRyH7ndG3ODRclDa0uNm6qddCzS6+FkdlvHn6o+fKC63bR6hhSxnknicieEd7Ns9LDYQgYDM6ydZMR7xS+nLOjYkqHFPaHwiHJKJZQTor0cRhhIGqWylEkk4k4knfGRkZF5QEb3FX6FY2L+KUxxv612GlbFKH4hX/GPVwx6N33x8I7X3RWXB2LHwVEbSq8VZtipPBQrhOfXJ9w/q/4gvgMuF33fdT8TBnAqv6x98EeiN4R4+a1SKe8F2WpxBCxRY7qwO0n9xuMdL0WgqXlHnEd5Keyc6EkAHlWsLqx+kGYZX6VXXI1hVNIb0ka9xw4RiONzhiag1dVDG4RSjIqitay1yzqmnRRQ2ZEHJQ3GG/dO0evlGVk1Ojoq4o7J+FYg2rZjFrSyVtqFfUXTFJ1pUM6bRziL0b6SG32V00mnSDQ1GIFaHiDBZX7xmeoSlJAaaos3NrhkUUz0ol1tTaxVK0lKhuIoYRs3JqlXlt1KVoJSSKpJpkcNRFDzh8wvekywe7MoGxLn+KvHA8ozTPs6x4ou1YC+PeN1b5IYs2+M0wRR1S0+y5VY8TiORg9u50gNTJCHR1ThyBNUK91W3cfOFRGQ4+Br+ChU+0JoTrccivoMGOM5NBpClqrRIKjQVNAKmgGcAFyb8EFLEyqoOCHDq2IUfgfGGGU1ia9hYbFdVT1DahmJn+kI/wD7Qla9x6m3RT/1RaWbfOVmDRDoCj6q6oPAaWB5QD3suK4wtTjCStkmuikVUiuqgzTsIygRhtsEbxdpUWTaFTA/DI0e+SeVqWGzNJo82lW/1hwUMRC/tm4y5R5txolxnrEVr3kdoZ0zG/x2xW3fvq/KkJJLjWtCjiB9gnLhlwzho2RbDU23ptKqMlA5g+yoQMh8Pcmmupq8aWd9/wBhLWNQaStxWx9Y4tW4USPmYtJe7MujJoHeqqv1Q+6ujGmaw2glOtgl000VGiQVHYAT8ItJS6sw56mgNqjTyz8oYKW0oGACRyAirnb0sNetpnYjteeXnAPjJH5Maj/BRszkd+FCs65LaMXVFZ2Dsp/c+MX7WgmiE6IoK6IoKDhsgLtC+rq6hsBsbe8r9h4GOtylqXMOKUSToYkmpqVCnwMDlhlLC+Q6IkU0QeGRDXiim0rSDCQpWRUlP4jieQqeUSVpqCDkfnAvfx3sNJ2qKvwin+USbr3gDqA2s+kSKCvrAaxv2wEwndCQJjfjemNyDZ+SLLim1ZpPiNR8I4Q0ZyzGnvrEJVTKuY55xylbCYaNUNpBGvM8icocbXjDmM0i7Z5xZHJR7sWcWGAFCilEqI2VyHgBEW+5/hx76fgqCGBe/bvom07V18AR84ThJfOCeadmaGQFo5LhcJH1x9wfq/4i4vLb4kmkuKFarSmmuhNVU3hIUeUQ7jsUl1K9pZ8AAPjWBfpRtLSdaZBwQkrPFZoPAJP4oLIN5OQlXSmnow4a8PFHk6wibl1JCgUOoIChsUMFDyMJGblVNLUhYopBIUN4+WuDro3vHT+FcO0tHzU38xz3RM6QLql5P0hlNXEjtpGa0jWBrUPMcBH0Z3T8B0SlUwVkAmZqNQg2615FSTwNatqoHE7vaG8eeUFPRbMla5sqzUULPFRcJhewxOihnsTCtqkJ/CCf8hBZwA0lJbNke6ZjCchfyR8THN9hLiSlYCkqBBBxBBzBiovo4UyL5SaHQphh3iB84iXEvH9LY0VmrrdAraoeqvnkd4MIBhw4l0rp273cnUi6C7z3FcliVtAuM54YqRuUMyPteO2BaPoLRiltS50rMElbYCj6yOyriaZ86wzHVWycpFTsgOOKI27CkvDK6P729aBLvK7aR6NRPeA9U7VAeI4GIdqdFpAJl3dL7LgGP3k/tAY/LuyztFBTbiCCNRFMiDkRvg7iyZtgp8YnoJA5wy+xTzfd0Uk0JoK0GJNNm2KFVmyNopKwELJzUjsuDcqmPJUdbp3jTOsgmgcTQOJGo+0Nx/caoGb63TW0tU1K6Scy4EEgp2rTo6jr8dtEmN6WEmxV+eXFEJGtDm8QqS9tzzJELSsLbUaCuCwaVoQM8AcR4RX3btRyXmG1NmmkpKVDUoKIBB8ag6oj2ha70xo9c4peiCE1phXPLPIYmPFm/XNf3EfqEUADgs7Ncw6Rm+DogQLhNmavsynuBSzuFB4q/aKabvs8vuJSgfiPicPKB6MgzKOJvC6rvrJXcbdy7zU+479YtSuJw8MojxuO8nIreVotpKjuyHE5CGOiwcgluk88yuEHt0rJLLRUoUU5QkbAO6D4k845WHdFLRC3aLXqHqp/cwRxKqqkSdBuir0dKWHG/VBd/F+kaGxJPif+IGAaYjOCG/Cv4hO5sfFUD0UKUfKCnVR+c5XEpe2YbFNILH2hU+IoY7KvfMuEJToAnAaKcanZpExQwV3KsmtXlDaEfNXy8YHOyKNpeWhEgfNI4MDiiGyZJTaPSKK3Diok/lGwCBC+M/1j+iMmxTmcVfIcoKbwWsJdokd9WCRv28BnAJZkqX30JOOkqquGaj4VhWkZmZncE3WPyELUf2DK9VLNJOFE1PFWJ8zCevDaH0iZed1KWae6nsp8gIbN7LS+jyjqxgdHRTxX2R4VryhKiM0wuS8qfteTCGRDhmvbTpSQpJopJBBGojIw47p3iTOsg4BxNA4nYdShuOrmNUJmLGwraXKPJdRwUnUpJzSfkdRg00WNuWqQoKv4d+eh1Rbfi5RGlMS6cM3EDzWgDzHOL/o8kOqkkE5uEr5KwT+UCLmy7TRMtJcbNUqHMHWCNRES0pAGGAET3SOLcBXSRUkbZd+ziPZVbeiVLsm+gYktqpxAqPMQprrW19FmUOV7B7K/dVmeWB5Q61YwjLcs36NMOtakqOj7pxT+Ujzg9NYgtKQ2sHMeyZvBPNKqjCFnaF/pxiYcQoNkIWoUKTiAcMQa4ihgl6PrZ6+VCFHts9g7x6h8MORgX6S7L6uYS8Bg6mh95GHmmngYxE0B5Y4ItbM91O2aI2Rfdq+TU72aaDozQTWu9B9Yee6JlvXfanG9FwY+qsd5J2jdtGuEsw+pCkqQSlSTUEZgjWIblzr0CdaoqgdRTTG3YtO47NR5R7LFu+k3ReUVa2pG6l18/wBpetKfsmbxGIzHquIJ1HfTkRDas20G5lpLjZqlQ/8AIOwjKkVt7LtpnWSMA4mpbVv9k/ZOvkdULu7F5HLPeUlYOgTRxGsEYFQ3jz8I9I3zcQ1Cw1xoJcDuo7TsRDe3o+0iXZUCuamsq729h+z4bCDSCSH2wQQQ4gEEUI7QwIOUPKUm0PISttQUlQqCMorLZuozMqS4RouJKSFpzOiQaK9oYa4+jqC0YXLVTs1rzvIv44JfRPs6w3n+4ns+0rBPI6+VYKbIui20Ap2i17PVHLXxMSrSvOyxgDpqHqpx8TkIbfVlxwxC6+ZRhoxTGyhSFym0ULpLh2ZJ/cxMmrel5UaAIqPUbAw40wHOBS07zvP4V0E+yn5nM/CKiPhSvkzlPgvnVTI8oW+KLjf3H6o6PvY/D5wTyU2l1CVp7qhUfsYVcH1zFfwo3KVTx/8AMCq6dkbAWo1HUvkeWuKHb6KrNHchPziji3vYus25u0R+URURQgFom9yn1H1Xd62lJJAGZwHE5Q0pGUDTaEDJIA/c884W9jpBmGa/6iPiIZqzQGEK92bWp/ZzRZzkvbz2j10wr2UVSnl3j4/ARZXGkaqW6RgnsjicT5U8YFxU7yfMmGZYtn9QylGsCquJxPnBKlwihDBxQ6VplmMh4IM6U7S+pYB2uK80o/y8IX0XF7LS+kTbqwapB0U8EYYcSCecU8ewtwsAUKul3s7ne8lkZGRuCpNGXRgtz6StKVEN6BKxqJqAngc8d0Ma1JvqWHXD6iFK/CkmA3oplgG33NZWlP4E1/zi46Qp7q5FwVxcKUDmaq/KFRMl6Utl1lGTFRYzyJUHo5vAXmSy4auNDAk1KkajvIy8Ir+lCx/q5hI+wvzKD41HMQL3QnupnWFDJSwg7w52aeJB5Q3rVs5MwytpWS0kcDqI3g0Maf8AKlBGiDTn4ykMbtR7CVNx7Z+jTSamiHOwrn3TyV5Ewx732N9KlVoA7ae0j3k6hxFRzhOzcqppa21iikKKTxBphu1w3rm259KlkkmriOwvinJX3hQ+OyN1AsRIEHZkge11M/t/aTcTbHtVcq8h1vNJxGpQPeSeI86Rb38sT6NNFSR6N2q07AfXT4mv3hsgbhoEPb3qM9r6eUjiCnzZtoImGkOINUrFR8wd4OEAfSXd7RImUDA0S5xySv8AxP3YjdHF4eqc+jrPYcNUV1L2cFDzG+GNPSaXmltrFUrSUnn84nm8Mi6gFtfTdvkUobt3qdkldntNnvNn4p2H4w1LGvAzNp0mlVI7yTgpPEfPKEzaUgqXdW0vvIVQ79h5ih5x6sl1SX2iklJ00YgkHFQqMIakha8Ygo1JXSU7t27MX05JwXq/lVwuRkI3GQSg6pVPaPWC3GRkZFIqYsg+ub/Kp95XxMbjIQrvpjvVDZ/1fBCd5v5p3iP0pisjIyGYfpt7ktN9R3epNmfXs/3G/wBQhnrjIyJtf1x3Kls/qOS8sz61v30/EQxHMjwPwjUZGa3rBbouo5fP4yjIyMh0aLjnLIwxkZGl4ml0X/yiv7qv0piN0q/UM/3f8FRkZEwfX8V1Lv8Ar/BAdjfzLH95r9aYehjIyNVeoQti9R/h5JOX4/n3+KP/AI0RfdFP1kz7rfxcjIyCyfQ/hKU39ef8nflTulP6hn+4f0GFrGRke03UQdq/1LvBSLP+ta/uN/qEPg5RkZAavUKlsXqP7wlN0i/zyvcR8DFDZv1zX9xH6hGRkNR/THcpFT/Uu/yX/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QERQUEhQVFRUWGBgaGBgYFxgYGBofFRoXHBgWGBwXHCYfGB0jGhcXHy8gJCcpLSwsHR4xNTAsNSYrLCkBCQoKDgwOGg8PGikkHyQsLC8vLC4sLCwsLDQsKSwsLSwvLCwsLCwsLCwtLCwsLCwsLCwsLCwsLCwsLCwsLCwsKf/AABEIAOEA4AMBIgACEQEDEQH/xAAcAAACAgMBAQAAAAAAAAAAAAAGBwQFAAEDAgj/xABJEAABAgMEBgYGCAUDAwQDAAABAgMABBEFBiExEkFRYXGBBxMiMpGhI0JScrHBFDNigpKistEkNENzwlNj4dLw8SWDs+IVF3T/xAAbAQADAQEBAQEAAAAAAAAAAAADBAUCBgEAB//EADYRAAEDAgMECAYBBAMAAAAAAAEAAgMEERIhMQUTQVEiMmFxgbHR8BQjM6HB4ZE0QnLxFTVi/9oADAMBAAIRAxEAPwByyU4iYaStBCkqH/BBHlSFneuwPojvZHo14o3bUctW7hHW6F5Pormis+iWcfsn2uG3x1Qw7Tsxuaa0HBVJoajPDIgiJpw1cf8A6Hv+CrIx7Nnzzafv+wqm4dn9VKhRGLhK+WSfIV5wDXqH8Y/7/wAhDabbCQABQDADZSFXfRrRnXt+ioc0p+YMYrI8ELW8vRF2ZNvKp7zxB8wulzba+jzACj6NyiVbAfVV44c4u+kSyqpQ+kZdhfA90+NRzEAsMq7NopnpRTTuKkjQXtIPdV4a9ogFOd4wwnwTVcwwStqm9x9++CGrpXbanEuaalBSCME0yUMDiDrBihnpNTLi21ZoJHHYeYoecEl2UKkrQ6lfrgprqOtCvKnMx16RrP0XW3QO+NE8U5eIPlGHRAw4gMwbFEjqHCqwE3a4XCldH1tk1l1mtBVvhrTyz8Y30j2aNFt8DEHQVwOKTyNRzgOsud6h5tz2VAnhkofhJho3pletlHh9gqHFHaHwhmF2+gcw8EnUs+GrGyN0d7PqlJF3cx3RnWd5UPFJ/aKSLG7rujNsH/cSPHD5xOiNntPaFbqRiheOw+SP7+n+CX7yP1phXw2r2yhdlHUgVITpD7hCvlClhzaA+YD2KZsZw3JHb+FkMy4tk9TL9Yodt3tbwn1B8+cA927I+lTCUeqO0v3Rq5mg5wUdJl8f/wAfLaDRAfdGij7CR3nOQwG8jOhguz4cRx/ws7UkMjm07NTr7+6Fuli/2kVSUuo0GD6wc/8AaBGr2vDaIVdY2tVTU1PHE4/GPMdG1uEWTUEDYGYQn70PS+jZiD7a3Ffm0f8AGFX0lW0Zq0XiDVDR6pH/ALeCvFeljspDjuwRJ2QypWAblusV+ErV5kx86qcKiVKNVKNSTrJxJ8YFGLuJU2hbjnkk96o46HLN620QsjBltaq7CrsDyUrwhh9LV4voskW0mjkxVCdoT/UV+HCu1Qit6HLIEvJOzLlE9cSanCjbVQCa6q6Z4Uha36vSbRm1OivVp7DQx7o9ahyKjj4DVHlsT15g+JqyeDfwh6D3oVT/AOpHcw5+pv8AeAKGj0FWfV6Zep3UIbB99RUoD8CfEQWQ9FP1xtA5N994ISpRwCQSTuGJj5Xm3y86tdDVxalAZmriiaADM1OqPpO9dmOTUq4w0oILo0FKUCQlJ79AMyU1FKjOIN1Oj2Vs+ikJ03aYuroVfd1IHDnWF2ODc1Eo6ltO1zjmTwQBcnoiW6UuzwKEZhnJatmmR3R9nPhDgYZQ0hKEJCEpAASAAkAZAAYARCt+8LMi0XX16KRgBmpR9lI1mEtavSE/aM2ykktMdc3RpJIr200LhHfO7IbMKx90n5r7DNWkuOg/hSoObi3myl3T/bJ/QeGrwgHUmhocCMxGJUQQQaEYgjMU1iOWhlMTsQXUVVO2ojwHwKeEL/pIkCHWndSk6B4pJI8Qo+EEF0byCab0Vn0qO99oalj57DyibeOyfpTC2/WzQdihl+3MxalAqIbtXK07nUlSMfDIpQxaXbtgyswlfqnsrH2Tr5YHlvitWgpJBFCDQg6iMxHmILXFhBGoXXvY2VhadCnBPWM3MKacPebUlSVDOgIOidoMQb8SPWSazrbosfdPa/KVRFuFbXWs9Uo9trAb0nLwy8IJZlkLQpJyUCDzFI6AYZYyRxC41xfTzBrv7T7/AJSSIhx2arrZZon12k1+8kVhPutFClJOaSQeKTQ/CG7dwfwjH9pH6RCGzx0nBWNs2LGOHNKJ1koUpJzSSk8Ukg/CMadKFBQzSQRxSaj4RcXykeqnHNi+2PvZ/m0opInvbgcRyVmF4liDuYTrlXw62lYxC0g8lCsK29FhGVeIA9GskoP+PEfCkE/R5bGkgsKzR2kb0k4jkT4EQWTEolwALSFAEEVFaEZGLTmCqiB4rlo5X0E7m6j3ZDt3LPTISinXqJJSVuE+qEjBPIV5kwibz3gXPTLj68NI0Qn2UCugnwxO8mGT013l0Uok0HFVHHaeyD2Ec1Aq+6nbCsseQMxMNMpzccSngFEAnkKnlFOniEbMk/RNJxVMmp8vf2USOsnKF5xDYzcWlA4rUEjzMMPpNuFLWfLNuMBekp0IOkrSFChw7NqRFJ0V2Z19ps6w0FOn7oon86knlB8d23Ca+Ja+Eyt0zTc6R5gMWVMUyKEtjgspR8DCPundpdoTKGUVCc3F+wkZq46gNphz9J9mPzcq3LS6dJTjqdIk0SlKApRUo6gDo79lYGbanWrvyn0WWUFTjwqtymIBw0yPV1hCeZrjULDYWGqlUcpbFgZ1nH+O0qL0o3vQ2gWdKYIQEpdKcgEgBLI8BpchtEK+NqUSanE6ycSSdZ2xOsSwXpx0NMIK169SUj2lHUP+xWDgBoVeGNlPHa/eVAEfQPRRYn0azmyRRbxLquCqBGf2AnDjEK7HRBLS4Cpn+Ic1hX1Q3BHrcVV4CD1tASABgBgBkBTVAJH4sgo1fWtmGBmi9RS3qvS1Z7BddOOSEDvLVqSPmdUer0Xnas9hTrx3JSO8tWpKf31DGPn62LYmLUmgpQK3FnRbbTkmuSE/M8zGGNugUlIZjidk0L1bFszNrTQKgVuKOi00nEJB9VI8yo7KnAYNm43Rg3J6Lz9HJimGtDfuA5q+0eVNc24FwkWc3prouYWO2vUkf6aNgGs6zjsApb0dKY+kNysmQqrqEuPZgAqAKG9p2qyGquY2XXyamJpnTfJpxZoRJei56ZmrjVEu+AXuO/fC4mJdTaihaSlQzBzEG13r+jBEzgcg4Bh98auIwi9ty7zU6gGoCqdlxOPCvtCIckLKgY4teSZgqZaJ26nHR4FLCRnlsOJcbNFJPjtB2gw2LDtlM00FpwOSk60nYYVdqWS5LL0HU0OojuqG1J1/KOthW0uUdC04g4LT7Q/fZC1NO6B2F2idraRlXHjj14dvYiG/9g6KhMIGCsHKajqVzyO+m2A2HIy81NsVFFNuAg88CDsIhV25Y6pV4tqxGaTtGrnqMbrYcJ3jdChbLqsQ3L+sPf2WWDapln0Oahgvek97wz5Q321BQBGIOI+UJCGVcK1utl+rJ7TWHFJ7p+I5QTZ8tiYyh7Yp7tEw4ZFB98pTqpx0alUWPvDH8wMM2yW9BhpOxtA8EiBDpFs7SWwseuerPEkaPxVBjOOaDSyMNFBI5AwzAzBLIkKuXewQjjn9skPX9sXrmQ6kVW1Unek97wz8YW8N6wLVE0whzWRRQ2KHeHz4QD3vusZdRdbFWlHED1CdXu7NmWyFqyHGN8zRO7Mqt2fh5Ms8vRV115gom2SNawk8FYGGxNTCW0KWs0SlJUTsCRUmFtcSzC7MhdOy1iTvOCR8Tyi36X7W6izlpBop5SWxwNVL5FKSOcM7OacGfEoO0wJapsbewFJK37YVOTLr683FEgbBklPJIAgi6JZIO2o0f9NLi/BOiPNYMBxg96Ez/wCpK/8A53Kfja/5i0/Jqo1IwU7gOSKunRz+El07Xq/hQof5R46D7F0GXplQxdIQj3W61I4qJH3YzpjkXJlyQYaFVOLcAG+iMTuAqTuBgxcmGLJkBpGjbDYSBhpKOoDapSvjAb9GyiGS1K2Jurj+VHvzfNFmsaWCnV1DSNp1qV9kZnkNcfPE7OrfcW46orWskqUcyT8NgAwAoBEy8V4HZ6YW+7mrBKRkhIyQncPM1McbJshybeSyynSWo4DIDapR1JGswZjQ0XKrUlM2mjxO14qRdy7js++llkY5qUe6hOtSv21mPoW7V2WbPYDbY3rWe8s61KPyyAjhdG6bVmy+gkgqOLjhwKiNe5IyA1DfUlfX0vwu03kyEifRuKDa3B/UrmE/7YFST61NneE4l5y0U2aV9Y/CzJg93P4TdlphLiErQoKSoApUDUEHEEHWDEa2rZalGVvPK0UIGO0nUkbSTgBHtGhLMgEhDbSBUk0CUoGZ2UAhBdIV9lWk/RNRLtk9WnLSORcUNpGVchxMYazEUrS0xnfYaDiq+9l6HLRmC65UJGDaK1CE7BtJwJOs7gBDW6Mbh/Q2/pEwPTrGAP8ASSfV9469mW2o50S3F61QnJhPo0n0KT6yh/UI9katpx1Ct50wXvVLtplGVUceFVkd4IrSgpjVZqOAVBHG/RCoVMmNwpYchxQ/0kdJZfK5WUVRkVS44M3NqUnUjUT63DvDvR7ddydnEFIo20pK3F6hokEIG1SiPCp1YyrrdF01OKCnEGXZripYosjYhBxrhmqgxrjlDgZ+h2Qw20FJaSVBKQcVuKUQK0GKiSRU5DcBHxcGizV7LNHTx7mHMrsbnSla9SPFVPCsWkpJIZSENpCUjIDAQqm7fm5dRT1riSnNK+0fzgmLSV6RJhPfS2scCk+IJHlEZlZCP7bHuWJdm1Lh1sQ7/VHlpWY3MIKHEhQPiDtB1GFreG6rkodIVW1qXs3K2ccvhBdZl/mHaByrSvtYp/EMudII6pWnUpJHEEH4wWSOKpFwc+aXhnnoXWcMuR/CVd2rxqk161Nq7yf8k7/jB3atntWjLgoUCc0LGo6wfgR+0UN47iUq5LDeW/8Ao/bwgase23ZRZKDrotCsjTURqO+EmvdB8qUXaqb42Vfz6c2ePeaiTkmtlakOJ0VJzHzG0HbFtc20upm0VPZc7B+93fzU8YKwZa1m8ey6kbtNP/Un/vAxTJ6PX0OJKVtlIUDWpBwNcqH4xgU72PD48wimtjkidFP0XW09EcWjZofSkH1XELHFtQPmARzjnbxpKv8A9pf6TE8RDtpGlLvDa2v9Jiy9osT2LmWHpAdqALi211L3VqPYdoOCvV8cvCGUtsKBBAIOBBxHOEek6xDauvbP0qXSo98dlfEa+eB5xPoJbjdnwVra9NhcJm8dVNs6ym5dJS0kJBJURvPHwhXdPEyayjdcKOqI3+jCTyGl4w3ITfTsj08qdrbnkpP7xXiABACQoTiqAT2+SV8FXRhNqbtSW0clFaFDaFIVh4gHlAsBDT6HLnKK/prqaJSCGQc1FWCnOFCUjbU7BDLyAFerJGshdi4hNlyUQVpcKQVoCglWsBejpAcdFPhCK6U74fTJnqmz6BgkD7SxgpfAd0czrh13hl3nJZ1EspKXVJ0UqUSAnSwKsAcQKkYZ0hX2V0GOFX8S+lKBqaBKjzWKJ8DC8ZAzKh0LooyZJDpoEu7GsV6cdS0wgrWfBI1qWfVG/wCeEP25ly2bLZOIU6oVddOFaY0HsoGOHMxZWRYUtZ7JS0hLSAKrUTiaDFS1HE4azCk6RekozlZeWJTL5KVkXd20I3a+Gei4vNgjvlkrnYGZN9+7L30k9JRmtKWlVUYGC3BgXdqRsb/Vwztehi6ZAVOuDOqGa7PXc5nsjgraIBrk3TVaMyG8m00U6rYnYPtKyHM6obPSFelNmSaWWKIdWnQaCcm0pFCumqgoBvI2GPXZdEItQAxopYdTqhHpZv0XlmTYV6NB9Moesof0wfZSc9pw1Go/0e3IVaT1VAhhs+kVlpHMNJO05nYOIiJc+57tpPaCahCTVxw5JGwbVnUOZj6Esax25RlDLKdFCBQDbtUTrJOJMfOIYLBfTzNpI9zH1ualMMJQlKUgJSkAADAADIDdG1JFamnGIds22zJtF19YQgbcyfZSM1HcISN9uk16f0mmqsy5wKfXc98jIfZGG2uobWl2imU9LJOctOaNb6dLjcuVNSmi66KgrzbRwp3zuGG/VCrlLUdmJ1l15xTiy61VSjj304DUBuGEbu3dSYn16DCKgd5ZwQjidu4Yw6bo9GEtI0WsB54Y6ahgk/7ack8cTvgpwsFlVcYKNpaM3ff9L2u9EhNgB9ND9tGXBSa08RHMXNkn8WHiPdWlQ/NU+cAsxLLbOitKkHYoEfGOYwNdccyanEfmMB+xTooMIvBIR9wjlfRmNT/ij9lRZ2Ddh6UV2ZgKb1oKDTiO12TALJ3kmWu48umxR0h+asX0j0kODB5tKxtRVJ8DUHxEGilpwb2IPilaimrS0tLg4eHomBSKG8V0m5qqh2HdSgM9yxr45x1sy90vMUCV6Kj6q+yeVcDyMXIMUvlzNtqFEBlp33zaUnZuSek3RpaTaxilQyO9J1/91g6utfETFG3aJd1HILps2Hd4br60bLbmEFDiQoHxG8HUYXF4bpuSh00ErbBqFjvJ2aVMveHlE8xSUzsTM2qw2eGvbglyfwPvyTSEc3kaSSNoI8RA/c28f0lvRWfSopX7Q1K47f8AmCSKTHiRuIKLLG6F5Y7UJHqbKSUnMEg8RgYvrlWx1EwEqPYdok7j6p8TTnEe9sh1M26KUCjpp4LxP5tKKeOduYpMtQV2Za2pgsdHBPKFt022OXJVl8CpZc0T7r1Bz7YbHODC6lr/AEmXSo99PZXxGvmKHnFwUg5x0scgIDguPaXU02erSk1cTolU6UvzySlvNLJwUrYXPZT9nM66ZFxttBIASAAAAAMAAMgKR6MJHpF6SXnnnJeWWW2UEpKkEhThSaK7QxCa4ADPM1BoC5yFMDe10nuwTYtS9kpK4PTDaD7JUCr8Ix8oErU6a5RsHqUOvHGmHVp5lfaHJJhIRkFEQ4qlHsqMdYk/ZFN7OkWZtAaCiGma16tFaHZpqOK/IbqisUFmWc5MuoZaTpOLNEj5nYAMSY5yUkt5aW2kKWtRolKRUn9hvyEPno8uAmz0dY5RUysdojEIHsI8BU6zuj1zgwWCNPNHSR4WDPgFbXRus3ZssGkkFXecXkVKpidwGQGoCFe3d5+8E85MGrctpaKHCPUQSEpbBzJxJOQKjnlDtKa5xxWtDKKnRQhA3JSkDyAELh1s1BjqXMc5w6x4qPY1itSbKWmUhKE+JJzUo6ydsD19OkhmzwUJo6/qbBwTvcPqjdmfOA++/S8V6TMgSlOSn6Ync0DkPtHkMjAXdu50zaK/RJOjXturroAk41VmtW4V30jbWcXJyGiy3tQbDzUO2remJ97rH1lxZNEpGSdI4IbSMtW84VqYObndDy3qOT1W0ZhoGjivfPqDcMeEGd3rlyVjt9c4pJcA7T7tBTcgHBA4YnaYHrzdNaU1RIt6Z/1XAQjV3UYKVrzKeBjRcTk1HNTJL8umbYc0x2WmJNoJSG2WkDclI3n94ELU6XJZLqGZcF9S1pRpDstp0lAVqRVWBrgKGmYhNW1eKYnFaUw6tzYCaJHupFEjwjnYZ/iWP7zX60x7usrlfM2YAC6Q3K+oZiWSsUWlKhsIBHnFLNXJlXP6egfsEp8hh5RUWr0ipGEujSPtrqE8k5nnSBibvRMu955QGxJ0R+WI01VBoRiQqagqtQcPj+EVTHRq2e48se8EqHlSIDvRq6O682eKVJ/eIt37PnnyFIddQj21LUR90E9r4b4Y8s0UpCVKKyBio0qd5oAIzFDFML4CFqeqqKY4RKHJcK6O5na0fvq+aIu7Esy0JYgFTbjfsqcVh7p0ajhlBRNWk2133EJ4qAPhEQ3llv8AVT5/tDMdAGnEzF78ElNtV0gwyYSrNGUaWgEUOUeWHwtIUk1SRUHbEd22GUrKFOthYzSVpChyJrDLiBqk2gu6qonLrfR5lD8tgnSo43kNFWBKdwz0d2GyCkR4bdChUEEbiDHuMMjay+HiiSSvktj4ZITv7YhdaDqBVTda70nPwz8YXMPEisLy9Fy1Nkuy6dJBxKBmn3RrTu1RNraYk7xvirWy65rRuZD3eij3CtTqpjqyey6KfeGKT8RzEMyEg06UKCk5pII4pNR8IdMm/wBY2hYyUkK/EAYJs+S7Sw8EPbEIbIJBx/C52o/1bDq/ZQtXgkmPlasfTd8XtCz5tWxh0/kVCeul0TTE3Rx+suydo9KoYd1J7ozxV4GLEbg291jZ0rImOc820QM2gqIABJOAAFSdwAzg3u10STczRT38O2daxVwjcjV94imww4LvXOlZEegaAVrWe0s8VHHkKCLuPnSk6L6fajjlGLdqorr3Ml7OTRlHaI7TisVq4nUNwoN0XsZHlaajZwgRN1Jc4vN3HNUt5r4S9nt6Tyu0a6LacVrpsGzecBCbte8E/brmg02stg4Mt9xOwuLNAT71BsENE9F8mt0uvBx9wmpLrilDhQUFN2Qgnk5JtlAQ0hKEjJKQEgchGg4NTkU8UIu1t3czoEtrq9DKG6OTyg4oY9UgkNj3lYFfDAZ5x3vV0rMSYMvIoS4tHZqMGW6aho98jYKDfhSKHpT6QFuOrk5dRQ2g6LqgcVqGaARkkHA7TUZZrSCtYXZuVKGlfP8AMnPcFPtm3n5xenMOKcOqvdTuSkYJ5RXxkZBxkqzWhosAsidYn80x/ea/WmLG7lx5qfI6lshGt1fZbHAnFXBIPKHJc/o0l5Ciz6Z//UUBROH9NPq8cTvgb3gCySqqyOIFt7nkhyzLlzD9CU9Wn2l4HknPxpBjZNyGGKFQ61e1WQ4Jy8ax0nb5Mt4Iq4d2A8T8qwOz97X3cEkNjYnPxPypCVNsq2dvErm6zbrn5YvAeqMbRttqXHbVjqSMVHlq5wI2pe513BHo07j2jxOrlFETXE4k6zHtqXUvuJUqnsgn4RcipI483ZrnJaySTJuS8E1NdZjI6uybiBVSFpG1SVAeJEcYcBB0SRBGqZV3FVlWfdA8MIW98P51+vtJ/QiGDdF2sqjcVDwUYCL+y+jOKPtpSr/E/CON2q02Pf6rvtguGMdrfRUDD6kGqFKSdqSUnyi8kL7zLWag4Nixj+IY/GKCOjMutZohClHYlJUeOAiGyR7eqV1MsMTx8wBMWy7/ALDtA7VlW1WKPxDLnSCdCwoAggg5EYgwlXpJxAqttxA2qQpI4YiJdj2+9Kn0auzrQcUnlqO8RRir3DKQKLPshrhigPh+0yrTutLzBqtsBXtJ7KuZGfOsWUpLBpCUJySAkV2AUipu9elubFB2XAKqQfiDrEXcUo8Dumy2ahy71vy5L5cCvK0BQoQCN8bAjcc5mYS2hS1kJSkEknIAZkwVBJsukcpmZS2kqWpKUjMqIA8TALbfScBVMqnSP+osEJ5JzPOkAtoWm7MK0nlqWdVTgPdGSeUNMpnOzOSkVG1Yo8mdI/ZNZ/pBkkGnWlR+yhRHjSh5GMl+kCSWadbo+8hYHjSg8YT8ZB/hW21Kmf8AMTX0H39U+5OebeTpNrStO1KgoeUdzCBl5hTatJClIVtSSD4iCyx+kh9qgeAeTtwSvywV4c4C+mcM25p+Ha8bspBbyVbfjonmC+4/KAOocUVlvSCVpKzVVNIgKFSTnXVjAqOja0TlKueKB8VUh92HeNmcSS0qpTTSSRRSa5VHI4iLNawMyBxwzgONzciuqh2rJgGGxHNI2y+haccoXlNsJ149Ysck9n80Gcp0eWbZiOumlBzR9d8jRrqCUDAmuQoTB8qPnvpNYm0zq/pZUtNT1KqUb0DiAjUCMiM8KnVHoJebEo8U0tW/A59h2Itt7psSmqJFkEDAOOVCd2igUNOJHCA9q/E7NTLAdmHNEvN9lJ0E0KxgQimkONYFYnWCP4qX/vNfrTBcAAVUUcUTDYcNSmrO2S6z9YhQG3NPiMIhw2EOJWKggg6xiIq5+6zDtTo6CtqMPEZHwhllfweF+eybP4xlLyLCwbT+jvJWe6eyrgdfI0MWE/ct1vFshweCvA4HkYoXWyk0UCk7CKHzhwPZM0gFIlkkLgSLJprQh1FDRSVDiCDAtaVx8ywr7qvkr9/GKex7xOS2A7SPZJy906vhBfZ16GXaDS0FHUrDwORiaY5qc3boqglgqRZ2RXC6Us40hbbqSkhVRsIUBkRgcQfGKrpHs6qG3h6h0VcFZH8QpzgzBERrTkQ+0ttWSwRXZsPEGhidVDftdfUqtRP+GewjQeSS8HfRrKdl5zaUoHIVPxEBExLqbWpChRSSQeIhnXGltCTRtWVKPM4eQERKJl5c+C6fastqfLiR6oX6Qp/TmEtjJtP5l5+VPGBqWllOLShA0lKNAInXkd6ycfIxJcKRT7NE08oOroXX+jI03B6VQ/APZG/bHu7dUTHldeGdtHStHG2QUy7V3kyjdM1qxWrbuG4RcVjw++lCSpRASkEknIAa4VF6L7OTLgDKlNtINU0wUojJavknx3X4ILjCzQLi66vEXTkNyU240tNQQcawN3NvYJxGiugeQO0NSh7ad20ajyglj5zS02KJFK2Vgc3QpO30u59Df7A9E5Uo3bUctW7hA9DmvnY30mUcSBVaRpo4pqacxUc4TMUoJMTM+C5PaVMIJejoc1kbKThgccRv3jbBLcu6f0xzTcHoUHH7Z9gbtp5cCXpIk2BLtmoQ4g0bAGYw0k0HqgUO6gj0zAPDVllC50JmJsOHalpEiSklvLS22nSUo0A+Z2AbY3Z1nuTDiW2k6Slatm0k6gNsNy691USSPadV3l/4p2Jr4x9NMGDtX1FROqHcmjUrtdqwEyTAQMVHFastI/sMhC/v3ej6U51TZ9C2eS1DXvSNXjsi4v8A3vpWWZOOTqhq/wBsbzr2DDXgvYFBEScbk7tCra1vw8Wg19Fd2NfGZlSAlZWj2FkqHInFPI03Qe2VeiVtJPUuoTpKGLTgCgr3SRRXx3Qpo2ILJA12ehSdLtGaA63HL0R7bvQvKvVVLrWwrHDvt+CjUcjSA9PRXOysywrQS62l1slbasgFpJJSqhy2Vgqup0gqbo1NEqRgA4e8n3/aH2s9tYZDbgUAQagioIyNdYhF4fHkV2tHth0rOi6/MHUJWys6to1bWpJ3HDmMjBFZ1+FDB5OkPaTgeYyPKkC8ZFqSBknWC5aOd8fVKZ8harT4q2sHaMiOIOMe5yz23hRxAUN+Y4HMQrkLKSCCQRkRgRBHZN81ool4aafaHeHHUr48YnSUT2Zs/apR1zH9GQeik2jcbMsK+6r5KHzHOBmckHGTRxBSd+R4HIwzZSdQ6kKQoKB1j4HYd0e35dK0lKkhQOoiojMdY9mT8/Nbkoo5M2ZeSXFmW67LkaKqp9lWI5bOUHtk2siZRpJw1KTrB2f8xSWnclKqlk6J9k4p5HMecQbuNOy00G3ElIcBG40BUCDkciOcbm3UzS5mRCHDvoHhr82lRekOx9FQmEDBXZXT2h3TzGHIQcWdKdU022PVQkeApHualUup0VgEGhpwNR5iOwiMyENkc8cVfkqXSRMjP9t0JXbuxR5yYdHaU4stpOoFSu2d51bOeBbGqRzXMpSpKSe0qtBt0aV+MEjjEYs1CmmdK7E5Rbdk+ulnke02sc6GnnCLBj6DMIq3JLqJl5v2VqpwJqnyIijSHULmdtR9V/guUhPrYcS42aKSajZvB2g5GHPd+20TbKXEYalJ1pUM0n/vEUhHxfXPvEZN8En0S6JcGzYv7tfCu6DTxYxcapHZ1ZuH4XdU+7pyGFI/c1xdoOS7aSlAVpaVOylCsRTacdEDaOJhtJVURsJhCOQsvZdHU0rKnDi4FQ5WVblWQlA0UNp8gKknaczCoWmYtaZK0JJqaCvcbTqBO2hrhiTDjIrHhDQSKJAA2AUHlHscmC5tms1NJvw1t7NHBVN27styTeintLVTTXrUd2wDUP8AzFTfi+P0YFlk+mUMT/pg6/eOoc9gPW+N9EyqS20Qp4jiEV1q37Bz4qp10rUVKJKiaknMk5kmDwxF5xvU+trGwM3EH+v2vJNcc9sZBLd24r01RavRNHWodpXup2bz5wbyfR7KNgVQXDtWomvIUHlDD6hjMlMg2bNMMWg7UooyHFMXDk1inUhO9KlJPkYoLT6LU0Jl3SDqS5iOGkkVHgY8bVMKJJsmdouLHuS8gvuPe4sLSw4SWlmiTnoE5fdJ8PGKG1rBflTR5spGpQxQeChhyOMR7N+ua/uI/UII8Ne1KQvkp5RwKYUxcd4d1aFcapPwPxiC5daZH9IneFIPzr5QRM35ZPeStPIEeRr5RbyFstP/AFawTsyV4HGAmoqIx0h9l0gpqeQ2afugBVgzA/or8P2jabvzB/or8h8TDKjjNzqGhVxQSN5+G2PBXSHQBenZ8YzLihS7dizLLoUQEI9cFQNRwSTjlsgxrAtP34SMGUFX2lYDwzPlFDN3lmHM3CkbEdn4Y+ceGCad2JwAXzaiGBuFpJTIrGigHVCxk553rE6Li9IqAHaJzIzqcYZwheeAwkXKZp6gTg5WstxlYoravUhglCRpr1itAOJ27oFZ28z7vr6I2I7Pnn5xuKlkkF9Asy1kcZtqUxwYD74zam32FJzQCoeIr40pFtdB3SlUayCofmJ+cUt/EekaO1Kh4EfvHtOy02E9qzUvxQYx2FF8rMBxCVpyUARzhb9J9laDyHwMHBoq95FSOZT+mC65c1pS2j7Cinke0P1U5RNvBY6ZthbSsKjsnYoYpPj5VjAO5ltyWaiL4qmsNbXHekdGRYuXdmUkgy73ZNCQ2sjkQO0N4iAtBSSCCCMwcCOIOUUg4HRce6NzdQU0uji3uuYLKzVbVAK60HunlQp5DbBfCSutaxlZptytEk6K/dVga8MFcodgibUMwuuOK63ZlQZobHUZei3EK2JZ1xpSWXOqWclaOly3cdUTFKpGgsGADmqLgCMJSqPRvOKWdItYmpUVqNa5nu1MFd3+j1qXIW6eucGVRRCeCdu8+UFcbgrp3uFkjFs6CN2IC57VyffS2kqWoJSBUkkADiTlApaPSZLING0rd3gBKfFWPgIIbXsNqbSEvJKkg1A0lJ59kiB6Z6MJVXdU6jgoH9QMeR7v++61U/E6Q2/PoqtXSudUsKf3f/pEmW6VWz9Yw4n3Slfx0YizfRSofVPg7lop5pPyihn7izjIr1XWDa2dLywUeQhoNgdopD5doRZuF/AHyTJs+8krODQQtKic21ihP3Vd4cKxU2h0dNKcS4weqIUlWjmg0IOAzTlqw3QrloKSQoEKGoggg7xmINbn36WhaWZglaFEJSs4qSTgAo+sCdeY+GXQuYLsK3FXR1BDKhovz96KwkbmPLoXCGx4q8Bh5wRy7EvIIxUATmpWKlU2AfKKO077LVUMjQHtHFXIZDzgbdeUslSiVE6yanzhrdTTfUNhyR99DB9IXPMoltO+ylVDI0R7SsTyGQ84G331OK0lqKjtJqY8RkNxwsj6oSkkz5OsVkZGon2VYzkyqiBROtRyH7ndG3ODRclDa0uNm6qddCzS6+FkdlvHn6o+fKC63bR6hhSxnknicieEd7Ns9LDYQgYDM6ydZMR7xS+nLOjYkqHFPaHwiHJKJZQTor0cRhhIGqWylEkk4k4knfGRkZF5QEb3FX6FY2L+KUxxv612GlbFKH4hX/GPVwx6N33x8I7X3RWXB2LHwVEbSq8VZtipPBQrhOfXJ9w/q/4gvgMuF33fdT8TBnAqv6x98EeiN4R4+a1SKe8F2WpxBCxRY7qwO0n9xuMdL0WgqXlHnEd5Keyc6EkAHlWsLqx+kGYZX6VXXI1hVNIb0ka9xw4RiONzhiag1dVDG4RSjIqitay1yzqmnRRQ2ZEHJQ3GG/dO0evlGVk1Ojoq4o7J+FYg2rZjFrSyVtqFfUXTFJ1pUM6bRziL0b6SG32V00mnSDQ1GIFaHiDBZX7xmeoSlJAaaos3NrhkUUz0ol1tTaxVK0lKhuIoYRs3JqlXlt1KVoJSSKpJpkcNRFDzh8wvekywe7MoGxLn+KvHA8ozTPs6x4ou1YC+PeN1b5IYs2+M0wRR1S0+y5VY8TiORg9u50gNTJCHR1ThyBNUK91W3cfOFRGQ4+Br+ChU+0JoTrccivoMGOM5NBpClqrRIKjQVNAKmgGcAFyb8EFLEyqoOCHDq2IUfgfGGGU1ia9hYbFdVT1DahmJn+kI/wD7Qla9x6m3RT/1RaWbfOVmDRDoCj6q6oPAaWB5QD3suK4wtTjCStkmuikVUiuqgzTsIygRhtsEbxdpUWTaFTA/DI0e+SeVqWGzNJo82lW/1hwUMRC/tm4y5R5txolxnrEVr3kdoZ0zG/x2xW3fvq/KkJJLjWtCjiB9gnLhlwzho2RbDU23ptKqMlA5g+yoQMh8Pcmmupq8aWd9/wBhLWNQaStxWx9Y4tW4USPmYtJe7MujJoHeqqv1Q+6ujGmaw2glOtgl000VGiQVHYAT8ItJS6sw56mgNqjTyz8oYKW0oGACRyAirnb0sNetpnYjteeXnAPjJH5Maj/BRszkd+FCs65LaMXVFZ2Dsp/c+MX7WgmiE6IoK6IoKDhsgLtC+rq6hsBsbe8r9h4GOtylqXMOKUSToYkmpqVCnwMDlhlLC+Q6IkU0QeGRDXiim0rSDCQpWRUlP4jieQqeUSVpqCDkfnAvfx3sNJ2qKvwin+USbr3gDqA2s+kSKCvrAaxv2wEwndCQJjfjemNyDZ+SLLim1ZpPiNR8I4Q0ZyzGnvrEJVTKuY55xylbCYaNUNpBGvM8icocbXjDmM0i7Z5xZHJR7sWcWGAFCilEqI2VyHgBEW+5/hx76fgqCGBe/bvom07V18AR84ThJfOCeadmaGQFo5LhcJH1x9wfq/4i4vLb4kmkuKFarSmmuhNVU3hIUeUQ7jsUl1K9pZ8AAPjWBfpRtLSdaZBwQkrPFZoPAJP4oLIN5OQlXSmnow4a8PFHk6wibl1JCgUOoIChsUMFDyMJGblVNLUhYopBIUN4+WuDro3vHT+FcO0tHzU38xz3RM6QLql5P0hlNXEjtpGa0jWBrUPMcBH0Z3T8B0SlUwVkAmZqNQg2615FSTwNatqoHE7vaG8eeUFPRbMla5sqzUULPFRcJhewxOihnsTCtqkJ/CCf8hBZwA0lJbNke6ZjCchfyR8THN9hLiSlYCkqBBBxBBzBiovo4UyL5SaHQphh3iB84iXEvH9LY0VmrrdAraoeqvnkd4MIBhw4l0rp273cnUi6C7z3FcliVtAuM54YqRuUMyPteO2BaPoLRiltS50rMElbYCj6yOyriaZ86wzHVWycpFTsgOOKI27CkvDK6P729aBLvK7aR6NRPeA9U7VAeI4GIdqdFpAJl3dL7LgGP3k/tAY/LuyztFBTbiCCNRFMiDkRvg7iyZtgp8YnoJA5wy+xTzfd0Uk0JoK0GJNNm2KFVmyNopKwELJzUjsuDcqmPJUdbp3jTOsgmgcTQOJGo+0Nx/caoGb63TW0tU1K6Scy4EEgp2rTo6jr8dtEmN6WEmxV+eXFEJGtDm8QqS9tzzJELSsLbUaCuCwaVoQM8AcR4RX3btRyXmG1NmmkpKVDUoKIBB8ag6oj2ha70xo9c4peiCE1phXPLPIYmPFm/XNf3EfqEUADgs7Ncw6Rm+DogQLhNmavsynuBSzuFB4q/aKabvs8vuJSgfiPicPKB6MgzKOJvC6rvrJXcbdy7zU+479YtSuJw8MojxuO8nIreVotpKjuyHE5CGOiwcgluk88yuEHt0rJLLRUoUU5QkbAO6D4k845WHdFLRC3aLXqHqp/cwRxKqqkSdBuir0dKWHG/VBd/F+kaGxJPif+IGAaYjOCG/Cv4hO5sfFUD0UKUfKCnVR+c5XEpe2YbFNILH2hU+IoY7KvfMuEJToAnAaKcanZpExQwV3KsmtXlDaEfNXy8YHOyKNpeWhEgfNI4MDiiGyZJTaPSKK3Diok/lGwCBC+M/1j+iMmxTmcVfIcoKbwWsJdokd9WCRv28BnAJZkqX30JOOkqquGaj4VhWkZmZncE3WPyELUf2DK9VLNJOFE1PFWJ8zCevDaH0iZed1KWae6nsp8gIbN7LS+jyjqxgdHRTxX2R4VryhKiM0wuS8qfteTCGRDhmvbTpSQpJopJBBGojIw47p3iTOsg4BxNA4nYdShuOrmNUJmLGwraXKPJdRwUnUpJzSfkdRg00WNuWqQoKv4d+eh1Rbfi5RGlMS6cM3EDzWgDzHOL/o8kOqkkE5uEr5KwT+UCLmy7TRMtJcbNUqHMHWCNRES0pAGGAET3SOLcBXSRUkbZd+ziPZVbeiVLsm+gYktqpxAqPMQprrW19FmUOV7B7K/dVmeWB5Q61YwjLcs36NMOtakqOj7pxT+Ujzg9NYgtKQ2sHMeyZvBPNKqjCFnaF/pxiYcQoNkIWoUKTiAcMQa4ihgl6PrZ6+VCFHts9g7x6h8MORgX6S7L6uYS8Bg6mh95GHmmngYxE0B5Y4ItbM91O2aI2Rfdq+TU72aaDozQTWu9B9Yee6JlvXfanG9FwY+qsd5J2jdtGuEsw+pCkqQSlSTUEZgjWIblzr0CdaoqgdRTTG3YtO47NR5R7LFu+k3ReUVa2pG6l18/wBpetKfsmbxGIzHquIJ1HfTkRDas20G5lpLjZqlQ/8AIOwjKkVt7LtpnWSMA4mpbVv9k/ZOvkdULu7F5HLPeUlYOgTRxGsEYFQ3jz8I9I3zcQ1Cw1xoJcDuo7TsRDe3o+0iXZUCuamsq729h+z4bCDSCSH2wQQQ4gEEUI7QwIOUPKUm0PISttQUlQqCMorLZuozMqS4RouJKSFpzOiQaK9oYa4+jqC0YXLVTs1rzvIv44JfRPs6w3n+4ns+0rBPI6+VYKbIui20Ap2i17PVHLXxMSrSvOyxgDpqHqpx8TkIbfVlxwxC6+ZRhoxTGyhSFym0ULpLh2ZJ/cxMmrel5UaAIqPUbAw40wHOBS07zvP4V0E+yn5nM/CKiPhSvkzlPgvnVTI8oW+KLjf3H6o6PvY/D5wTyU2l1CVp7qhUfsYVcH1zFfwo3KVTx/8AMCq6dkbAWo1HUvkeWuKHb6KrNHchPziji3vYus25u0R+URURQgFom9yn1H1Xd62lJJAGZwHE5Q0pGUDTaEDJIA/c884W9jpBmGa/6iPiIZqzQGEK92bWp/ZzRZzkvbz2j10wr2UVSnl3j4/ARZXGkaqW6RgnsjicT5U8YFxU7yfMmGZYtn9QylGsCquJxPnBKlwihDBxQ6VplmMh4IM6U7S+pYB2uK80o/y8IX0XF7LS+kTbqwapB0U8EYYcSCecU8ewtwsAUKul3s7ne8lkZGRuCpNGXRgtz6StKVEN6BKxqJqAngc8d0Ma1JvqWHXD6iFK/CkmA3oplgG33NZWlP4E1/zi46Qp7q5FwVxcKUDmaq/KFRMl6Utl1lGTFRYzyJUHo5vAXmSy4auNDAk1KkajvIy8Ir+lCx/q5hI+wvzKD41HMQL3QnupnWFDJSwg7w52aeJB5Q3rVs5MwytpWS0kcDqI3g0Maf8AKlBGiDTn4ykMbtR7CVNx7Z+jTSamiHOwrn3TyV5Ewx732N9KlVoA7ae0j3k6hxFRzhOzcqppa21iikKKTxBphu1w3rm259KlkkmriOwvinJX3hQ+OyN1AsRIEHZkge11M/t/aTcTbHtVcq8h1vNJxGpQPeSeI86Rb38sT6NNFSR6N2q07AfXT4mv3hsgbhoEPb3qM9r6eUjiCnzZtoImGkOINUrFR8wd4OEAfSXd7RImUDA0S5xySv8AxP3YjdHF4eqc+jrPYcNUV1L2cFDzG+GNPSaXmltrFUrSUnn84nm8Mi6gFtfTdvkUobt3qdkldntNnvNn4p2H4w1LGvAzNp0mlVI7yTgpPEfPKEzaUgqXdW0vvIVQ79h5ih5x6sl1SX2iklJ00YgkHFQqMIakha8Ygo1JXSU7t27MX05JwXq/lVwuRkI3GQSg6pVPaPWC3GRkZFIqYsg+ub/Kp95XxMbjIQrvpjvVDZ/1fBCd5v5p3iP0pisjIyGYfpt7ktN9R3epNmfXs/3G/wBQhnrjIyJtf1x3Kls/qOS8sz61v30/EQxHMjwPwjUZGa3rBbouo5fP4yjIyMh0aLjnLIwxkZGl4ml0X/yiv7qv0piN0q/UM/3f8FRkZEwfX8V1Lv8Ar/BAdjfzLH95r9aYehjIyNVeoQti9R/h5JOX4/n3+KP/AI0RfdFP1kz7rfxcjIyCyfQ/hKU39ef8nflTulP6hn+4f0GFrGRke03UQdq/1LvBSLP+ta/uN/qEPg5RkZAavUKlsXqP7wlN0i/zyvcR8DFDZv1zX9xH6hGRkNR/THcpFT/Uu/yX/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QERQUEhQVFRUWGBgaGBgYFxgYGBofFRoXHBgWGBwXHCYfGB0jGhcXHy8gJCcpLSwsHR4xNTAsNSYrLCkBCQoKDgwOGg8PGikkHyQsLC8vLC4sLCwsLDQsKSwsLSwvLCwsLCwsLCwtLCwsLCwsLCwsLCwsLCwsLCwsLCwsKf/AABEIAOEA4AMBIgACEQEDEQH/xAAcAAACAgMBAQAAAAAAAAAAAAAGBwQFAAEDAgj/xABJEAABAgMEBgYGCAUDAwQDAAABAgMABBEFBiExEkFRYXGBBxMiMpGhI0JScrHBFDNigpKistEkNENzwlNj4dLw8SWDs+IVF3T/xAAbAQADAQEBAQEAAAAAAAAAAAADBAUCBgEAB//EADYRAAEDAgMECAYBBAMAAAAAAAEAAgMEERIhMQUTQVEiMmFxgbHR8BQjM6HB4ZE0QnLxFTVi/9oADAMBAAIRAxEAPwByyU4iYaStBCkqH/BBHlSFneuwPojvZHo14o3bUctW7hHW6F5Pormis+iWcfsn2uG3x1Qw7Tsxuaa0HBVJoajPDIgiJpw1cf8A6Hv+CrIx7Nnzzafv+wqm4dn9VKhRGLhK+WSfIV5wDXqH8Y/7/wAhDabbCQABQDADZSFXfRrRnXt+ioc0p+YMYrI8ELW8vRF2ZNvKp7zxB8wulzba+jzACj6NyiVbAfVV44c4u+kSyqpQ+kZdhfA90+NRzEAsMq7NopnpRTTuKkjQXtIPdV4a9ogFOd4wwnwTVcwwStqm9x9++CGrpXbanEuaalBSCME0yUMDiDrBihnpNTLi21ZoJHHYeYoecEl2UKkrQ6lfrgprqOtCvKnMx16RrP0XW3QO+NE8U5eIPlGHRAw4gMwbFEjqHCqwE3a4XCldH1tk1l1mtBVvhrTyz8Y30j2aNFt8DEHQVwOKTyNRzgOsud6h5tz2VAnhkofhJho3pletlHh9gqHFHaHwhmF2+gcw8EnUs+GrGyN0d7PqlJF3cx3RnWd5UPFJ/aKSLG7rujNsH/cSPHD5xOiNntPaFbqRiheOw+SP7+n+CX7yP1phXw2r2yhdlHUgVITpD7hCvlClhzaA+YD2KZsZw3JHb+FkMy4tk9TL9Yodt3tbwn1B8+cA927I+lTCUeqO0v3Rq5mg5wUdJl8f/wAfLaDRAfdGij7CR3nOQwG8jOhguz4cRx/ws7UkMjm07NTr7+6Fuli/2kVSUuo0GD6wc/8AaBGr2vDaIVdY2tVTU1PHE4/GPMdG1uEWTUEDYGYQn70PS+jZiD7a3Ffm0f8AGFX0lW0Zq0XiDVDR6pH/ALeCvFeljspDjuwRJ2QypWAblusV+ErV5kx86qcKiVKNVKNSTrJxJ8YFGLuJU2hbjnkk96o46HLN620QsjBltaq7CrsDyUrwhh9LV4voskW0mjkxVCdoT/UV+HCu1Qit6HLIEvJOzLlE9cSanCjbVQCa6q6Z4Uha36vSbRm1OivVp7DQx7o9ahyKjj4DVHlsT15g+JqyeDfwh6D3oVT/AOpHcw5+pv8AeAKGj0FWfV6Zep3UIbB99RUoD8CfEQWQ9FP1xtA5N994ISpRwCQSTuGJj5Xm3y86tdDVxalAZmriiaADM1OqPpO9dmOTUq4w0oILo0FKUCQlJ79AMyU1FKjOIN1Oj2Vs+ikJ03aYuroVfd1IHDnWF2ODc1Eo6ltO1zjmTwQBcnoiW6UuzwKEZhnJatmmR3R9nPhDgYZQ0hKEJCEpAASAAkAZAAYARCt+8LMi0XX16KRgBmpR9lI1mEtavSE/aM2ykktMdc3RpJIr200LhHfO7IbMKx90n5r7DNWkuOg/hSoObi3myl3T/bJ/QeGrwgHUmhocCMxGJUQQQaEYgjMU1iOWhlMTsQXUVVO2ojwHwKeEL/pIkCHWndSk6B4pJI8Qo+EEF0byCab0Vn0qO99oalj57DyibeOyfpTC2/WzQdihl+3MxalAqIbtXK07nUlSMfDIpQxaXbtgyswlfqnsrH2Tr5YHlvitWgpJBFCDQg6iMxHmILXFhBGoXXvY2VhadCnBPWM3MKacPebUlSVDOgIOidoMQb8SPWSazrbosfdPa/KVRFuFbXWs9Uo9trAb0nLwy8IJZlkLQpJyUCDzFI6AYZYyRxC41xfTzBrv7T7/AJSSIhx2arrZZon12k1+8kVhPutFClJOaSQeKTQ/CG7dwfwjH9pH6RCGzx0nBWNs2LGOHNKJ1koUpJzSSk8Ukg/CMadKFBQzSQRxSaj4RcXykeqnHNi+2PvZ/m0opInvbgcRyVmF4liDuYTrlXw62lYxC0g8lCsK29FhGVeIA9GskoP+PEfCkE/R5bGkgsKzR2kb0k4jkT4EQWTEolwALSFAEEVFaEZGLTmCqiB4rlo5X0E7m6j3ZDt3LPTISinXqJJSVuE+qEjBPIV5kwibz3gXPTLj68NI0Qn2UCugnwxO8mGT013l0Uok0HFVHHaeyD2Ec1Aq+6nbCsseQMxMNMpzccSngFEAnkKnlFOniEbMk/RNJxVMmp8vf2USOsnKF5xDYzcWlA4rUEjzMMPpNuFLWfLNuMBekp0IOkrSFChw7NqRFJ0V2Z19ps6w0FOn7oon86knlB8d23Ca+Ja+Eyt0zTc6R5gMWVMUyKEtjgspR8DCPundpdoTKGUVCc3F+wkZq46gNphz9J9mPzcq3LS6dJTjqdIk0SlKApRUo6gDo79lYGbanWrvyn0WWUFTjwqtymIBw0yPV1hCeZrjULDYWGqlUcpbFgZ1nH+O0qL0o3vQ2gWdKYIQEpdKcgEgBLI8BpchtEK+NqUSanE6ycSSdZ2xOsSwXpx0NMIK169SUj2lHUP+xWDgBoVeGNlPHa/eVAEfQPRRYn0azmyRRbxLquCqBGf2AnDjEK7HRBLS4Cpn+Ic1hX1Q3BHrcVV4CD1tASABgBgBkBTVAJH4sgo1fWtmGBmi9RS3qvS1Z7BddOOSEDvLVqSPmdUer0Xnas9hTrx3JSO8tWpKf31DGPn62LYmLUmgpQK3FnRbbTkmuSE/M8zGGNugUlIZjidk0L1bFszNrTQKgVuKOi00nEJB9VI8yo7KnAYNm43Rg3J6Lz9HJimGtDfuA5q+0eVNc24FwkWc3prouYWO2vUkf6aNgGs6zjsApb0dKY+kNysmQqrqEuPZgAqAKG9p2qyGquY2XXyamJpnTfJpxZoRJei56ZmrjVEu+AXuO/fC4mJdTaihaSlQzBzEG13r+jBEzgcg4Bh98auIwi9ty7zU6gGoCqdlxOPCvtCIckLKgY4teSZgqZaJ26nHR4FLCRnlsOJcbNFJPjtB2gw2LDtlM00FpwOSk60nYYVdqWS5LL0HU0OojuqG1J1/KOthW0uUdC04g4LT7Q/fZC1NO6B2F2idraRlXHjj14dvYiG/9g6KhMIGCsHKajqVzyO+m2A2HIy81NsVFFNuAg88CDsIhV25Y6pV4tqxGaTtGrnqMbrYcJ3jdChbLqsQ3L+sPf2WWDapln0Oahgvek97wz5Q321BQBGIOI+UJCGVcK1utl+rJ7TWHFJ7p+I5QTZ8tiYyh7Yp7tEw4ZFB98pTqpx0alUWPvDH8wMM2yW9BhpOxtA8EiBDpFs7SWwseuerPEkaPxVBjOOaDSyMNFBI5AwzAzBLIkKuXewQjjn9skPX9sXrmQ6kVW1Unek97wz8YW8N6wLVE0whzWRRQ2KHeHz4QD3vusZdRdbFWlHED1CdXu7NmWyFqyHGN8zRO7Mqt2fh5Ms8vRV115gom2SNawk8FYGGxNTCW0KWs0SlJUTsCRUmFtcSzC7MhdOy1iTvOCR8Tyi36X7W6izlpBop5SWxwNVL5FKSOcM7OacGfEoO0wJapsbewFJK37YVOTLr683FEgbBklPJIAgi6JZIO2o0f9NLi/BOiPNYMBxg96Ez/wCpK/8A53Kfja/5i0/Jqo1IwU7gOSKunRz+El07Xq/hQof5R46D7F0GXplQxdIQj3W61I4qJH3YzpjkXJlyQYaFVOLcAG+iMTuAqTuBgxcmGLJkBpGjbDYSBhpKOoDapSvjAb9GyiGS1K2Jurj+VHvzfNFmsaWCnV1DSNp1qV9kZnkNcfPE7OrfcW46orWskqUcyT8NgAwAoBEy8V4HZ6YW+7mrBKRkhIyQncPM1McbJshybeSyynSWo4DIDapR1JGswZjQ0XKrUlM2mjxO14qRdy7js++llkY5qUe6hOtSv21mPoW7V2WbPYDbY3rWe8s61KPyyAjhdG6bVmy+gkgqOLjhwKiNe5IyA1DfUlfX0vwu03kyEifRuKDa3B/UrmE/7YFST61NneE4l5y0U2aV9Y/CzJg93P4TdlphLiErQoKSoApUDUEHEEHWDEa2rZalGVvPK0UIGO0nUkbSTgBHtGhLMgEhDbSBUk0CUoGZ2UAhBdIV9lWk/RNRLtk9WnLSORcUNpGVchxMYazEUrS0xnfYaDiq+9l6HLRmC65UJGDaK1CE7BtJwJOs7gBDW6Mbh/Q2/pEwPTrGAP8ASSfV9469mW2o50S3F61QnJhPo0n0KT6yh/UI9katpx1Ct50wXvVLtplGVUceFVkd4IrSgpjVZqOAVBHG/RCoVMmNwpYchxQ/0kdJZfK5WUVRkVS44M3NqUnUjUT63DvDvR7ddydnEFIo20pK3F6hokEIG1SiPCp1YyrrdF01OKCnEGXZripYosjYhBxrhmqgxrjlDgZ+h2Qw20FJaSVBKQcVuKUQK0GKiSRU5DcBHxcGizV7LNHTx7mHMrsbnSla9SPFVPCsWkpJIZSENpCUjIDAQqm7fm5dRT1riSnNK+0fzgmLSV6RJhPfS2scCk+IJHlEZlZCP7bHuWJdm1Lh1sQ7/VHlpWY3MIKHEhQPiDtB1GFreG6rkodIVW1qXs3K2ccvhBdZl/mHaByrSvtYp/EMudII6pWnUpJHEEH4wWSOKpFwc+aXhnnoXWcMuR/CVd2rxqk161Nq7yf8k7/jB3atntWjLgoUCc0LGo6wfgR+0UN47iUq5LDeW/8Ao/bwgase23ZRZKDrotCsjTURqO+EmvdB8qUXaqb42Vfz6c2ePeaiTkmtlakOJ0VJzHzG0HbFtc20upm0VPZc7B+93fzU8YKwZa1m8ey6kbtNP/Un/vAxTJ6PX0OJKVtlIUDWpBwNcqH4xgU72PD48wimtjkidFP0XW09EcWjZofSkH1XELHFtQPmARzjnbxpKv8A9pf6TE8RDtpGlLvDa2v9Jiy9osT2LmWHpAdqALi211L3VqPYdoOCvV8cvCGUtsKBBAIOBBxHOEek6xDauvbP0qXSo98dlfEa+eB5xPoJbjdnwVra9NhcJm8dVNs6ym5dJS0kJBJURvPHwhXdPEyayjdcKOqI3+jCTyGl4w3ITfTsj08qdrbnkpP7xXiABACQoTiqAT2+SV8FXRhNqbtSW0clFaFDaFIVh4gHlAsBDT6HLnKK/prqaJSCGQc1FWCnOFCUjbU7BDLyAFerJGshdi4hNlyUQVpcKQVoCglWsBejpAcdFPhCK6U74fTJnqmz6BgkD7SxgpfAd0czrh13hl3nJZ1EspKXVJ0UqUSAnSwKsAcQKkYZ0hX2V0GOFX8S+lKBqaBKjzWKJ8DC8ZAzKh0LooyZJDpoEu7GsV6cdS0wgrWfBI1qWfVG/wCeEP25ly2bLZOIU6oVddOFaY0HsoGOHMxZWRYUtZ7JS0hLSAKrUTiaDFS1HE4azCk6RekozlZeWJTL5KVkXd20I3a+Gei4vNgjvlkrnYGZN9+7L30k9JRmtKWlVUYGC3BgXdqRsb/Vwztehi6ZAVOuDOqGa7PXc5nsjgraIBrk3TVaMyG8m00U6rYnYPtKyHM6obPSFelNmSaWWKIdWnQaCcm0pFCumqgoBvI2GPXZdEItQAxopYdTqhHpZv0XlmTYV6NB9Moesof0wfZSc9pw1Go/0e3IVaT1VAhhs+kVlpHMNJO05nYOIiJc+57tpPaCahCTVxw5JGwbVnUOZj6Esax25RlDLKdFCBQDbtUTrJOJMfOIYLBfTzNpI9zH1ualMMJQlKUgJSkAADAADIDdG1JFamnGIds22zJtF19YQgbcyfZSM1HcISN9uk16f0mmqsy5wKfXc98jIfZGG2uobWl2imU9LJOctOaNb6dLjcuVNSmi66KgrzbRwp3zuGG/VCrlLUdmJ1l15xTiy61VSjj304DUBuGEbu3dSYn16DCKgd5ZwQjidu4Yw6bo9GEtI0WsB54Y6ahgk/7ack8cTvgpwsFlVcYKNpaM3ff9L2u9EhNgB9ND9tGXBSa08RHMXNkn8WHiPdWlQ/NU+cAsxLLbOitKkHYoEfGOYwNdccyanEfmMB+xTooMIvBIR9wjlfRmNT/ij9lRZ2Ddh6UV2ZgKb1oKDTiO12TALJ3kmWu48umxR0h+asX0j0kODB5tKxtRVJ8DUHxEGilpwb2IPilaimrS0tLg4eHomBSKG8V0m5qqh2HdSgM9yxr45x1sy90vMUCV6Kj6q+yeVcDyMXIMUvlzNtqFEBlp33zaUnZuSek3RpaTaxilQyO9J1/91g6utfETFG3aJd1HILps2Hd4br60bLbmEFDiQoHxG8HUYXF4bpuSh00ErbBqFjvJ2aVMveHlE8xSUzsTM2qw2eGvbglyfwPvyTSEc3kaSSNoI8RA/c28f0lvRWfSopX7Q1K47f8AmCSKTHiRuIKLLG6F5Y7UJHqbKSUnMEg8RgYvrlWx1EwEqPYdok7j6p8TTnEe9sh1M26KUCjpp4LxP5tKKeOduYpMtQV2Za2pgsdHBPKFt022OXJVl8CpZc0T7r1Bz7YbHODC6lr/AEmXSo99PZXxGvmKHnFwUg5x0scgIDguPaXU02erSk1cTolU6UvzySlvNLJwUrYXPZT9nM66ZFxttBIASAAAAAMAAMgKR6MJHpF6SXnnnJeWWW2UEpKkEhThSaK7QxCa4ADPM1BoC5yFMDe10nuwTYtS9kpK4PTDaD7JUCr8Ix8oErU6a5RsHqUOvHGmHVp5lfaHJJhIRkFEQ4qlHsqMdYk/ZFN7OkWZtAaCiGma16tFaHZpqOK/IbqisUFmWc5MuoZaTpOLNEj5nYAMSY5yUkt5aW2kKWtRolKRUn9hvyEPno8uAmz0dY5RUysdojEIHsI8BU6zuj1zgwWCNPNHSR4WDPgFbXRus3ZssGkkFXecXkVKpidwGQGoCFe3d5+8E85MGrctpaKHCPUQSEpbBzJxJOQKjnlDtKa5xxWtDKKnRQhA3JSkDyAELh1s1BjqXMc5w6x4qPY1itSbKWmUhKE+JJzUo6ydsD19OkhmzwUJo6/qbBwTvcPqjdmfOA++/S8V6TMgSlOSn6Ync0DkPtHkMjAXdu50zaK/RJOjXturroAk41VmtW4V30jbWcXJyGiy3tQbDzUO2remJ97rH1lxZNEpGSdI4IbSMtW84VqYObndDy3qOT1W0ZhoGjivfPqDcMeEGd3rlyVjt9c4pJcA7T7tBTcgHBA4YnaYHrzdNaU1RIt6Z/1XAQjV3UYKVrzKeBjRcTk1HNTJL8umbYc0x2WmJNoJSG2WkDclI3n94ELU6XJZLqGZcF9S1pRpDstp0lAVqRVWBrgKGmYhNW1eKYnFaUw6tzYCaJHupFEjwjnYZ/iWP7zX60x7usrlfM2YAC6Q3K+oZiWSsUWlKhsIBHnFLNXJlXP6egfsEp8hh5RUWr0ipGEujSPtrqE8k5nnSBibvRMu955QGxJ0R+WI01VBoRiQqagqtQcPj+EVTHRq2e48se8EqHlSIDvRq6O682eKVJ/eIt37PnnyFIddQj21LUR90E9r4b4Y8s0UpCVKKyBio0qd5oAIzFDFML4CFqeqqKY4RKHJcK6O5na0fvq+aIu7Esy0JYgFTbjfsqcVh7p0ajhlBRNWk2133EJ4qAPhEQ3llv8AVT5/tDMdAGnEzF78ElNtV0gwyYSrNGUaWgEUOUeWHwtIUk1SRUHbEd22GUrKFOthYzSVpChyJrDLiBqk2gu6qonLrfR5lD8tgnSo43kNFWBKdwz0d2GyCkR4bdChUEEbiDHuMMjay+HiiSSvktj4ZITv7YhdaDqBVTda70nPwz8YXMPEisLy9Fy1Nkuy6dJBxKBmn3RrTu1RNraYk7xvirWy65rRuZD3eij3CtTqpjqyey6KfeGKT8RzEMyEg06UKCk5pII4pNR8IdMm/wBY2hYyUkK/EAYJs+S7Sw8EPbEIbIJBx/C52o/1bDq/ZQtXgkmPlasfTd8XtCz5tWxh0/kVCeul0TTE3Rx+suydo9KoYd1J7ozxV4GLEbg291jZ0rImOc820QM2gqIABJOAAFSdwAzg3u10STczRT38O2daxVwjcjV94imww4LvXOlZEegaAVrWe0s8VHHkKCLuPnSk6L6fajjlGLdqorr3Ml7OTRlHaI7TisVq4nUNwoN0XsZHlaajZwgRN1Jc4vN3HNUt5r4S9nt6Tyu0a6LacVrpsGzecBCbte8E/brmg02stg4Mt9xOwuLNAT71BsENE9F8mt0uvBx9wmpLrilDhQUFN2Qgnk5JtlAQ0hKEjJKQEgchGg4NTkU8UIu1t3czoEtrq9DKG6OTyg4oY9UgkNj3lYFfDAZ5x3vV0rMSYMvIoS4tHZqMGW6aho98jYKDfhSKHpT6QFuOrk5dRQ2g6LqgcVqGaARkkHA7TUZZrSCtYXZuVKGlfP8AMnPcFPtm3n5xenMOKcOqvdTuSkYJ5RXxkZBxkqzWhosAsidYn80x/ea/WmLG7lx5qfI6lshGt1fZbHAnFXBIPKHJc/o0l5Ciz6Z//UUBROH9NPq8cTvgb3gCySqqyOIFt7nkhyzLlzD9CU9Wn2l4HknPxpBjZNyGGKFQ61e1WQ4Jy8ax0nb5Mt4Iq4d2A8T8qwOz97X3cEkNjYnPxPypCVNsq2dvErm6zbrn5YvAeqMbRttqXHbVjqSMVHlq5wI2pe513BHo07j2jxOrlFETXE4k6zHtqXUvuJUqnsgn4RcipI483ZrnJaySTJuS8E1NdZjI6uybiBVSFpG1SVAeJEcYcBB0SRBGqZV3FVlWfdA8MIW98P51+vtJ/QiGDdF2sqjcVDwUYCL+y+jOKPtpSr/E/CON2q02Pf6rvtguGMdrfRUDD6kGqFKSdqSUnyi8kL7zLWag4Nixj+IY/GKCOjMutZohClHYlJUeOAiGyR7eqV1MsMTx8wBMWy7/ALDtA7VlW1WKPxDLnSCdCwoAggg5EYgwlXpJxAqttxA2qQpI4YiJdj2+9Kn0auzrQcUnlqO8RRir3DKQKLPshrhigPh+0yrTutLzBqtsBXtJ7KuZGfOsWUpLBpCUJySAkV2AUipu9elubFB2XAKqQfiDrEXcUo8Dumy2ahy71vy5L5cCvK0BQoQCN8bAjcc5mYS2hS1kJSkEknIAZkwVBJsukcpmZS2kqWpKUjMqIA8TALbfScBVMqnSP+osEJ5JzPOkAtoWm7MK0nlqWdVTgPdGSeUNMpnOzOSkVG1Yo8mdI/ZNZ/pBkkGnWlR+yhRHjSh5GMl+kCSWadbo+8hYHjSg8YT8ZB/hW21Kmf8AMTX0H39U+5OebeTpNrStO1KgoeUdzCBl5hTatJClIVtSSD4iCyx+kh9qgeAeTtwSvywV4c4C+mcM25p+Ha8bspBbyVbfjonmC+4/KAOocUVlvSCVpKzVVNIgKFSTnXVjAqOja0TlKueKB8VUh92HeNmcSS0qpTTSSRRSa5VHI4iLNawMyBxwzgONzciuqh2rJgGGxHNI2y+haccoXlNsJ149Ysck9n80Gcp0eWbZiOumlBzR9d8jRrqCUDAmuQoTB8qPnvpNYm0zq/pZUtNT1KqUb0DiAjUCMiM8KnVHoJebEo8U0tW/A59h2Itt7psSmqJFkEDAOOVCd2igUNOJHCA9q/E7NTLAdmHNEvN9lJ0E0KxgQimkONYFYnWCP4qX/vNfrTBcAAVUUcUTDYcNSmrO2S6z9YhQG3NPiMIhw2EOJWKggg6xiIq5+6zDtTo6CtqMPEZHwhllfweF+eybP4xlLyLCwbT+jvJWe6eyrgdfI0MWE/ct1vFshweCvA4HkYoXWyk0UCk7CKHzhwPZM0gFIlkkLgSLJprQh1FDRSVDiCDAtaVx8ywr7qvkr9/GKex7xOS2A7SPZJy906vhBfZ16GXaDS0FHUrDwORiaY5qc3boqglgqRZ2RXC6Us40hbbqSkhVRsIUBkRgcQfGKrpHs6qG3h6h0VcFZH8QpzgzBERrTkQ+0ttWSwRXZsPEGhidVDftdfUqtRP+GewjQeSS8HfRrKdl5zaUoHIVPxEBExLqbWpChRSSQeIhnXGltCTRtWVKPM4eQERKJl5c+C6fastqfLiR6oX6Qp/TmEtjJtP5l5+VPGBqWllOLShA0lKNAInXkd6ycfIxJcKRT7NE08oOroXX+jI03B6VQ/APZG/bHu7dUTHldeGdtHStHG2QUy7V3kyjdM1qxWrbuG4RcVjw++lCSpRASkEknIAa4VF6L7OTLgDKlNtINU0wUojJavknx3X4ILjCzQLi66vEXTkNyU240tNQQcawN3NvYJxGiugeQO0NSh7ad20ajyglj5zS02KJFK2Vgc3QpO30u59Df7A9E5Uo3bUctW7hA9DmvnY30mUcSBVaRpo4pqacxUc4TMUoJMTM+C5PaVMIJejoc1kbKThgccRv3jbBLcu6f0xzTcHoUHH7Z9gbtp5cCXpIk2BLtmoQ4g0bAGYw0k0HqgUO6gj0zAPDVllC50JmJsOHalpEiSklvLS22nSUo0A+Z2AbY3Z1nuTDiW2k6Slatm0k6gNsNy691USSPadV3l/4p2Jr4x9NMGDtX1FROqHcmjUrtdqwEyTAQMVHFastI/sMhC/v3ej6U51TZ9C2eS1DXvSNXjsi4v8A3vpWWZOOTqhq/wBsbzr2DDXgvYFBEScbk7tCra1vw8Wg19Fd2NfGZlSAlZWj2FkqHInFPI03Qe2VeiVtJPUuoTpKGLTgCgr3SRRXx3Qpo2ILJA12ehSdLtGaA63HL0R7bvQvKvVVLrWwrHDvt+CjUcjSA9PRXOysywrQS62l1slbasgFpJJSqhy2Vgqup0gqbo1NEqRgA4e8n3/aH2s9tYZDbgUAQagioIyNdYhF4fHkV2tHth0rOi6/MHUJWys6to1bWpJ3HDmMjBFZ1+FDB5OkPaTgeYyPKkC8ZFqSBknWC5aOd8fVKZ8harT4q2sHaMiOIOMe5yz23hRxAUN+Y4HMQrkLKSCCQRkRgRBHZN81ool4aafaHeHHUr48YnSUT2Zs/apR1zH9GQeik2jcbMsK+6r5KHzHOBmckHGTRxBSd+R4HIwzZSdQ6kKQoKB1j4HYd0e35dK0lKkhQOoiojMdY9mT8/Nbkoo5M2ZeSXFmW67LkaKqp9lWI5bOUHtk2siZRpJw1KTrB2f8xSWnclKqlk6J9k4p5HMecQbuNOy00G3ElIcBG40BUCDkciOcbm3UzS5mRCHDvoHhr82lRekOx9FQmEDBXZXT2h3TzGHIQcWdKdU022PVQkeApHualUup0VgEGhpwNR5iOwiMyENkc8cVfkqXSRMjP9t0JXbuxR5yYdHaU4stpOoFSu2d51bOeBbGqRzXMpSpKSe0qtBt0aV+MEjjEYs1CmmdK7E5Rbdk+ulnke02sc6GnnCLBj6DMIq3JLqJl5v2VqpwJqnyIijSHULmdtR9V/guUhPrYcS42aKSajZvB2g5GHPd+20TbKXEYalJ1pUM0n/vEUhHxfXPvEZN8En0S6JcGzYv7tfCu6DTxYxcapHZ1ZuH4XdU+7pyGFI/c1xdoOS7aSlAVpaVOylCsRTacdEDaOJhtJVURsJhCOQsvZdHU0rKnDi4FQ5WVblWQlA0UNp8gKknaczCoWmYtaZK0JJqaCvcbTqBO2hrhiTDjIrHhDQSKJAA2AUHlHscmC5tms1NJvw1t7NHBVN27styTeintLVTTXrUd2wDUP8AzFTfi+P0YFlk+mUMT/pg6/eOoc9gPW+N9EyqS20Qp4jiEV1q37Bz4qp10rUVKJKiaknMk5kmDwxF5xvU+trGwM3EH+v2vJNcc9sZBLd24r01RavRNHWodpXup2bz5wbyfR7KNgVQXDtWomvIUHlDD6hjMlMg2bNMMWg7UooyHFMXDk1inUhO9KlJPkYoLT6LU0Jl3SDqS5iOGkkVHgY8bVMKJJsmdouLHuS8gvuPe4sLSw4SWlmiTnoE5fdJ8PGKG1rBflTR5spGpQxQeChhyOMR7N+ua/uI/UII8Ne1KQvkp5RwKYUxcd4d1aFcapPwPxiC5daZH9IneFIPzr5QRM35ZPeStPIEeRr5RbyFstP/AFawTsyV4HGAmoqIx0h9l0gpqeQ2afugBVgzA/or8P2jabvzB/or8h8TDKjjNzqGhVxQSN5+G2PBXSHQBenZ8YzLihS7dizLLoUQEI9cFQNRwSTjlsgxrAtP34SMGUFX2lYDwzPlFDN3lmHM3CkbEdn4Y+ceGCad2JwAXzaiGBuFpJTIrGigHVCxk553rE6Li9IqAHaJzIzqcYZwheeAwkXKZp6gTg5WstxlYoravUhglCRpr1itAOJ27oFZ28z7vr6I2I7Pnn5xuKlkkF9Asy1kcZtqUxwYD74zam32FJzQCoeIr40pFtdB3SlUayCofmJ+cUt/EekaO1Kh4EfvHtOy02E9qzUvxQYx2FF8rMBxCVpyUARzhb9J9laDyHwMHBoq95FSOZT+mC65c1pS2j7Cinke0P1U5RNvBY6ZthbSsKjsnYoYpPj5VjAO5ltyWaiL4qmsNbXHekdGRYuXdmUkgy73ZNCQ2sjkQO0N4iAtBSSCCCMwcCOIOUUg4HRce6NzdQU0uji3uuYLKzVbVAK60HunlQp5DbBfCSutaxlZptytEk6K/dVga8MFcodgibUMwuuOK63ZlQZobHUZei3EK2JZ1xpSWXOqWclaOly3cdUTFKpGgsGADmqLgCMJSqPRvOKWdItYmpUVqNa5nu1MFd3+j1qXIW6eucGVRRCeCdu8+UFcbgrp3uFkjFs6CN2IC57VyffS2kqWoJSBUkkADiTlApaPSZLING0rd3gBKfFWPgIIbXsNqbSEvJKkg1A0lJ59kiB6Z6MJVXdU6jgoH9QMeR7v++61U/E6Q2/PoqtXSudUsKf3f/pEmW6VWz9Yw4n3Slfx0YizfRSofVPg7lop5pPyihn7izjIr1XWDa2dLywUeQhoNgdopD5doRZuF/AHyTJs+8krODQQtKic21ihP3Vd4cKxU2h0dNKcS4weqIUlWjmg0IOAzTlqw3QrloKSQoEKGoggg7xmINbn36WhaWZglaFEJSs4qSTgAo+sCdeY+GXQuYLsK3FXR1BDKhovz96KwkbmPLoXCGx4q8Bh5wRy7EvIIxUATmpWKlU2AfKKO077LVUMjQHtHFXIZDzgbdeUslSiVE6yanzhrdTTfUNhyR99DB9IXPMoltO+ylVDI0R7SsTyGQ84G331OK0lqKjtJqY8RkNxwsj6oSkkz5OsVkZGon2VYzkyqiBROtRyH7ndG3ODRclDa0uNm6qddCzS6+FkdlvHn6o+fKC63bR6hhSxnknicieEd7Ns9LDYQgYDM6ydZMR7xS+nLOjYkqHFPaHwiHJKJZQTor0cRhhIGqWylEkk4k4knfGRkZF5QEb3FX6FY2L+KUxxv612GlbFKH4hX/GPVwx6N33x8I7X3RWXB2LHwVEbSq8VZtipPBQrhOfXJ9w/q/4gvgMuF33fdT8TBnAqv6x98EeiN4R4+a1SKe8F2WpxBCxRY7qwO0n9xuMdL0WgqXlHnEd5Keyc6EkAHlWsLqx+kGYZX6VXXI1hVNIb0ka9xw4RiONzhiag1dVDG4RSjIqitay1yzqmnRRQ2ZEHJQ3GG/dO0evlGVk1Ojoq4o7J+FYg2rZjFrSyVtqFfUXTFJ1pUM6bRziL0b6SG32V00mnSDQ1GIFaHiDBZX7xmeoSlJAaaos3NrhkUUz0ol1tTaxVK0lKhuIoYRs3JqlXlt1KVoJSSKpJpkcNRFDzh8wvekywe7MoGxLn+KvHA8ozTPs6x4ou1YC+PeN1b5IYs2+M0wRR1S0+y5VY8TiORg9u50gNTJCHR1ThyBNUK91W3cfOFRGQ4+Br+ChU+0JoTrccivoMGOM5NBpClqrRIKjQVNAKmgGcAFyb8EFLEyqoOCHDq2IUfgfGGGU1ia9hYbFdVT1DahmJn+kI/wD7Qla9x6m3RT/1RaWbfOVmDRDoCj6q6oPAaWB5QD3suK4wtTjCStkmuikVUiuqgzTsIygRhtsEbxdpUWTaFTA/DI0e+SeVqWGzNJo82lW/1hwUMRC/tm4y5R5txolxnrEVr3kdoZ0zG/x2xW3fvq/KkJJLjWtCjiB9gnLhlwzho2RbDU23ptKqMlA5g+yoQMh8Pcmmupq8aWd9/wBhLWNQaStxWx9Y4tW4USPmYtJe7MujJoHeqqv1Q+6ujGmaw2glOtgl000VGiQVHYAT8ItJS6sw56mgNqjTyz8oYKW0oGACRyAirnb0sNetpnYjteeXnAPjJH5Maj/BRszkd+FCs65LaMXVFZ2Dsp/c+MX7WgmiE6IoK6IoKDhsgLtC+rq6hsBsbe8r9h4GOtylqXMOKUSToYkmpqVCnwMDlhlLC+Q6IkU0QeGRDXiim0rSDCQpWRUlP4jieQqeUSVpqCDkfnAvfx3sNJ2qKvwin+USbr3gDqA2s+kSKCvrAaxv2wEwndCQJjfjemNyDZ+SLLim1ZpPiNR8I4Q0ZyzGnvrEJVTKuY55xylbCYaNUNpBGvM8icocbXjDmM0i7Z5xZHJR7sWcWGAFCilEqI2VyHgBEW+5/hx76fgqCGBe/bvom07V18AR84ThJfOCeadmaGQFo5LhcJH1x9wfq/4i4vLb4kmkuKFarSmmuhNVU3hIUeUQ7jsUl1K9pZ8AAPjWBfpRtLSdaZBwQkrPFZoPAJP4oLIN5OQlXSmnow4a8PFHk6wibl1JCgUOoIChsUMFDyMJGblVNLUhYopBIUN4+WuDro3vHT+FcO0tHzU38xz3RM6QLql5P0hlNXEjtpGa0jWBrUPMcBH0Z3T8B0SlUwVkAmZqNQg2615FSTwNatqoHE7vaG8eeUFPRbMla5sqzUULPFRcJhewxOihnsTCtqkJ/CCf8hBZwA0lJbNke6ZjCchfyR8THN9hLiSlYCkqBBBxBBzBiovo4UyL5SaHQphh3iB84iXEvH9LY0VmrrdAraoeqvnkd4MIBhw4l0rp273cnUi6C7z3FcliVtAuM54YqRuUMyPteO2BaPoLRiltS50rMElbYCj6yOyriaZ86wzHVWycpFTsgOOKI27CkvDK6P729aBLvK7aR6NRPeA9U7VAeI4GIdqdFpAJl3dL7LgGP3k/tAY/LuyztFBTbiCCNRFMiDkRvg7iyZtgp8YnoJA5wy+xTzfd0Uk0JoK0GJNNm2KFVmyNopKwELJzUjsuDcqmPJUdbp3jTOsgmgcTQOJGo+0Nx/caoGb63TW0tU1K6Scy4EEgp2rTo6jr8dtEmN6WEmxV+eXFEJGtDm8QqS9tzzJELSsLbUaCuCwaVoQM8AcR4RX3btRyXmG1NmmkpKVDUoKIBB8ag6oj2ha70xo9c4peiCE1phXPLPIYmPFm/XNf3EfqEUADgs7Ncw6Rm+DogQLhNmavsynuBSzuFB4q/aKabvs8vuJSgfiPicPKB6MgzKOJvC6rvrJXcbdy7zU+479YtSuJw8MojxuO8nIreVotpKjuyHE5CGOiwcgluk88yuEHt0rJLLRUoUU5QkbAO6D4k845WHdFLRC3aLXqHqp/cwRxKqqkSdBuir0dKWHG/VBd/F+kaGxJPif+IGAaYjOCG/Cv4hO5sfFUD0UKUfKCnVR+c5XEpe2YbFNILH2hU+IoY7KvfMuEJToAnAaKcanZpExQwV3KsmtXlDaEfNXy8YHOyKNpeWhEgfNI4MDiiGyZJTaPSKK3Diok/lGwCBC+M/1j+iMmxTmcVfIcoKbwWsJdokd9WCRv28BnAJZkqX30JOOkqquGaj4VhWkZmZncE3WPyELUf2DK9VLNJOFE1PFWJ8zCevDaH0iZed1KWae6nsp8gIbN7LS+jyjqxgdHRTxX2R4VryhKiM0wuS8qfteTCGRDhmvbTpSQpJopJBBGojIw47p3iTOsg4BxNA4nYdShuOrmNUJmLGwraXKPJdRwUnUpJzSfkdRg00WNuWqQoKv4d+eh1Rbfi5RGlMS6cM3EDzWgDzHOL/o8kOqkkE5uEr5KwT+UCLmy7TRMtJcbNUqHMHWCNRES0pAGGAET3SOLcBXSRUkbZd+ziPZVbeiVLsm+gYktqpxAqPMQprrW19FmUOV7B7K/dVmeWB5Q61YwjLcs36NMOtakqOj7pxT+Ujzg9NYgtKQ2sHMeyZvBPNKqjCFnaF/pxiYcQoNkIWoUKTiAcMQa4ihgl6PrZ6+VCFHts9g7x6h8MORgX6S7L6uYS8Bg6mh95GHmmngYxE0B5Y4ItbM91O2aI2Rfdq+TU72aaDozQTWu9B9Yee6JlvXfanG9FwY+qsd5J2jdtGuEsw+pCkqQSlSTUEZgjWIblzr0CdaoqgdRTTG3YtO47NR5R7LFu+k3ReUVa2pG6l18/wBpetKfsmbxGIzHquIJ1HfTkRDas20G5lpLjZqlQ/8AIOwjKkVt7LtpnWSMA4mpbVv9k/ZOvkdULu7F5HLPeUlYOgTRxGsEYFQ3jz8I9I3zcQ1Cw1xoJcDuo7TsRDe3o+0iXZUCuamsq729h+z4bCDSCSH2wQQQ4gEEUI7QwIOUPKUm0PISttQUlQqCMorLZuozMqS4RouJKSFpzOiQaK9oYa4+jqC0YXLVTs1rzvIv44JfRPs6w3n+4ns+0rBPI6+VYKbIui20Ap2i17PVHLXxMSrSvOyxgDpqHqpx8TkIbfVlxwxC6+ZRhoxTGyhSFym0ULpLh2ZJ/cxMmrel5UaAIqPUbAw40wHOBS07zvP4V0E+yn5nM/CKiPhSvkzlPgvnVTI8oW+KLjf3H6o6PvY/D5wTyU2l1CVp7qhUfsYVcH1zFfwo3KVTx/8AMCq6dkbAWo1HUvkeWuKHb6KrNHchPziji3vYus25u0R+URURQgFom9yn1H1Xd62lJJAGZwHE5Q0pGUDTaEDJIA/c884W9jpBmGa/6iPiIZqzQGEK92bWp/ZzRZzkvbz2j10wr2UVSnl3j4/ARZXGkaqW6RgnsjicT5U8YFxU7yfMmGZYtn9QylGsCquJxPnBKlwihDBxQ6VplmMh4IM6U7S+pYB2uK80o/y8IX0XF7LS+kTbqwapB0U8EYYcSCecU8ewtwsAUKul3s7ne8lkZGRuCpNGXRgtz6StKVEN6BKxqJqAngc8d0Ma1JvqWHXD6iFK/CkmA3oplgG33NZWlP4E1/zi46Qp7q5FwVxcKUDmaq/KFRMl6Utl1lGTFRYzyJUHo5vAXmSy4auNDAk1KkajvIy8Ir+lCx/q5hI+wvzKD41HMQL3QnupnWFDJSwg7w52aeJB5Q3rVs5MwytpWS0kcDqI3g0Maf8AKlBGiDTn4ykMbtR7CVNx7Z+jTSamiHOwrn3TyV5Ewx732N9KlVoA7ae0j3k6hxFRzhOzcqppa21iikKKTxBphu1w3rm259KlkkmriOwvinJX3hQ+OyN1AsRIEHZkge11M/t/aTcTbHtVcq8h1vNJxGpQPeSeI86Rb38sT6NNFSR6N2q07AfXT4mv3hsgbhoEPb3qM9r6eUjiCnzZtoImGkOINUrFR8wd4OEAfSXd7RImUDA0S5xySv8AxP3YjdHF4eqc+jrPYcNUV1L2cFDzG+GNPSaXmltrFUrSUnn84nm8Mi6gFtfTdvkUobt3qdkldntNnvNn4p2H4w1LGvAzNp0mlVI7yTgpPEfPKEzaUgqXdW0vvIVQ79h5ih5x6sl1SX2iklJ00YgkHFQqMIakha8Ygo1JXSU7t27MX05JwXq/lVwuRkI3GQSg6pVPaPWC3GRkZFIqYsg+ub/Kp95XxMbjIQrvpjvVDZ/1fBCd5v5p3iP0pisjIyGYfpt7ktN9R3epNmfXs/3G/wBQhnrjIyJtf1x3Kls/qOS8sz61v30/EQxHMjwPwjUZGa3rBbouo5fP4yjIyMh0aLjnLIwxkZGl4ml0X/yiv7qv0piN0q/UM/3f8FRkZEwfX8V1Lv8Ar/BAdjfzLH95r9aYehjIyNVeoQti9R/h5JOX4/n3+KP/AI0RfdFP1kz7rfxcjIyCyfQ/hKU39ef8nflTulP6hn+4f0GFrGRke03UQdq/1LvBSLP+ta/uN/qEPg5RkZAavUKlsXqP7wlN0i/zyvcR8DFDZv1zX9xH6hGRkNR/THcpFT/Uu/yX/9k="/>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2" name="AutoShape 12" descr="data:image/jpeg;base64,/9j/4AAQSkZJRgABAQAAAQABAAD/2wCEAAkGBhQSERUUEhQWFRUWFxcYGRgYGBgcFxccHh0YFxocGR4cHCYfHBwkHBgXHy8gIycpLCwsHB4xNTAqNSYrLCkBCQoKDgwOGg8PGi8kHyQsLCosNCwsLCwsLDAyLCwsLCovLCwsLCwsLCwsLCwsLCwsLCwsLCwsLCwsLCwsLCwsLP/AABEIAOEA4AMBIgACEQEDEQH/xAAcAAACAgMBAQAAAAAAAAAAAAAGBwAFAQMEAgj/xABIEAABAgMEBwQGBwYFBAMBAAABAgMABBEFBiExBxJBUWFxgRMikaEyQlJyscEUIzNigrLRNHOSosLwJENTY+GDs9LidJPxNf/EABoBAAMBAQEBAAAAAAAAAAAAAAMEBQYCAQD/xAA4EQABAwIDBQQKAgEFAQAAAAABAAIDBBESITEFE0FR8CJhcYEUIzIzkaGxwdHhQvE0FTVDUnIk/9oADAMBAAIRAxEAPwBx2VaiJhoOIyOzak7QeIhf31u92DnaIH1azlsSrMjkcx1G6OO694DKu41LaqBY+ChxHmOkMyblm5hkpPeQtOBHHEEcdoiaC2rit/IdfNWXNfs6e49k/T8hLe5Mj2k2g7G6rPTAfzEeEXWkz/I/6n9EXN0rtmVDhWQVKVSo9kV1eVcTTlFTpMR3WDxWPEJPygZhMdKQdf2jtqRNtBrm6DIfAoYu3bH0Z9K/VPdWPunb0z6QaX7sztZcOpxLfew2oOfyPQwt4YlxbXDzJYcxKBQV9ZBwp0y5UgNK8PaYXcdEztGIxubUs1Gvh1kgWz7OW+vUbFVUJpUDAZ5xifs9bKyhxOqoUNMNuVCIt+xMhPpr6KVCh3tqw8gT1EX+kSzNZtDwzSdVXI5eB/NAxT3jceLSjurCJ2N/g8ZeK0XDvESRLuH92T5p+Y6jdHbpAsnXZDwHebz4pOfgaHxhfS75QtK0mikkEHiMYb6FJmZb7rrfhrD5VhumdvojE7UKdXR+i1DZ2aE5/f4hJyOmzZjUebX7K0nwIjQtBSSDmCQeYwMea0iUMitC4BzSOadNouarLivZQs+AJhLCHPNJ12FAeu2R4phMRS2j/HrkoWxbWf5fdSCnR/ZfaPl0jutDDio4DwFT4QLpTU0GJOAG+GpZjCJCTq6QkISXHFcczz2JG/CA0UWOS/AdBN7Un3cWBursvz+FL33sbkJcuL7yjg2gHFat3ADMnZzIj53tm2XZp5TzytZavADYlI2JG7/mO2996Fz0wp1WCRg2j2EbBzOZO/gBFJGpjZhCDRUghbiPtHqyb+gmX+rml71Np8Asn8wjj03W+S41KpOCR2q+JNQgHkNY/iEEOheU1LO1v9R5aug1UDzSYUt87T+kT8w5WoLqgn3U9xPkkRw0XeSlIWb2sc7l/Szcmz+3tCWbzBdSo8k99Xkkx9C3jtkSsq6+r/LSSBvVkkdVEDrCn0JWRrzTr5HdaRqg/eX+iQrxEb9M969dxMm2e62Qt2m1fqp/CDU8SN0ePGJ9l5VM9IqhGNBr90snnSpRUo1USSTvJNSfGCzRP/8A1WOTv/aXAjB5oXlCq0SrY20s+JSgfmMFfk0qlVG0DvBPcx8uXidCpuYUn0S86RyK1Uj6NvRaamJV1xCSpzVo2kAlSlq7qAAMT3iPAwsLp6GnHKOTxLac+ySR2ivfVknkKnlAYyG3JUXZ8rIQ6R57kEXbus/POajCK0prLPoIG9R+QxMPy6FzmbPa1W+8tVO0cI7yz8kjYn4nGLSzrMal2w2yhLaE5AYDmd54nGAO82lpCHksSYS4orSlTpxbT3gCEAemeOXOPHOL9F5NPLWHCwZdaoVgxuNeXUUGHD3VHuE+qT6vI7OPOA9SaGhwIwI2iJGUikdE7EFqKiBtRGWOTxrAxpAlNaV1h/lrSroapPxEebl3l7dHZOH61AwJ9dO/mNvjvginZUOtrbVktJSeuEXiWzxHDxCx4DqSoGL+JSUjssi0lMPIcT6pxG8bR1Eap2UU04ptfpJJB/Xkc40RngS094W0IbIy2oKaV4LFRPMJU2RrU1m1bCCPRPA+Rjqfs5Tsl2Tg75aAO2iwkf1AQP6PLaqlUuo4jvI5esOhx6ndBqYvxYJW7wcRYrHVG8p37o/xNx11mkeYZ9w5jWk0j2FLT56w/NAFeST7KadRs1iRyV3h8YM9HB/wy/3p/KiJ1GCyct8Va2mRJSh47ig280t2c28n75UPxd75xVwV6RZPVmEr2LR5pw+BTApCs7cEhHeqNHJvIGO7v0nBd6a7SVZV9xIPMDVPmDC4vZZBl5hQp3FkrRyOJHQ4eEEWju1u6qXUcR30cQfSHjQ9TBNbdiImWyheG1Khmk7/ANRFRzPSYARqs9HKaGqcHaH6cCgi4lido72yh3GzhxXs8BjzpFDpivf2jn0Ns9xsgukesvMJ5JzPE/dg/vBaSLKs9SkUqkarYPrOKyJ37VHgDHzs68VKKlElRJJJzJOJJ41h+ipxGzrVNQf/AFzmd2gyC8RBBTaGjiaZlPpbhbDeoherrHXAXqgVGrSveFcYoLKkC++00M3FpR/EQPnFDEDmqLZmOaXNN7J/3Zb+iWO2TgUSxdPMpLp8zHzwhJUQBUqJphiST8STH0RpFmAzZUxTAdmGxyUUo+BgCuRdZEk0bSnxqBAq02R3qn0VEe0ckp2ZmmFAMdYEqNRzCNj5DqTl39XV8JpNhWUlJoZl2p1d7igKk/dQNUcaD2oS776lqKlEqUolSicySaknjWLO8943J6YU85twSnYhOxI+Z2mpippBWttqqVLBuwXO9o5n8KUhyaD7I1WHpgj7RYQnkjE+KlU/DAjdXRTMzYDjn1DRxBWCVqG9KMMOKiOsO2wLGRKS7bCKlLaaVOajmVHiSSYHK8WsEjtGqYWbthueK79WPD7yUJKlEJSkEkk0AAxJJ2CMvPBKSpRAABJJNAAMSSdgpCL0i6RVTiiwwSmXScTkXiNp+5uHU7AAtaXFSqamdO7CNOJW3SFpNVNFTEsSmXyUrEKd/RHDM7d0ebg6NHZkomHqtMghSfbcoa92uScPSOezfFjo00a9rqzU2n6vNpo+vuWsezuG3M4ZsG818mJHUSo6zrhSENp9LEhOsfZSN56VgpdbstVCWcRDcUwz4lar0XQTMAuN0S75L58eP9hcPy6kKKVgpUDQg5iDu71/EroiZolWQXkk+97J45couLfu23Nor6KwO6sfA70/2IhywsqBji1RqeqlonbqoGXDriErZaZU2tK0HVUk1B3GGtd23kzTQUMFjBadx/Q5j/iFhadlOS69RxNDsOxQ3g7RHqx7WXLOhxGzAjYobQf7whSnndA+ztOKoVtKyrjDmHPh+OtEY3+sHWT9IQO8kUWN6dh6fDlABDks60G5loLRilQoQdm9KhCzvRYRlnikD6tWKDw3cx+kHrYv+VuhSuyqk5wSajT8eSr5CdUy6hxOaCDz3jqKiHHJTaXW0uIxSoBQ6/OEpB5o6teqVMKOXfRyPpDoaHqY8oJcLsB4rva9PjjEo1GvguHSNJ6rzbntoIPNJ/RQ8IvNHaKSpO9xXwSPlE0hSevLBYzbWD0PdPxEdVyWdWSb+9rK8VH5Uhpkdqonuup8k2Kga3kbLxfeyu2liUiqm++OI9YeGPQQroc0jaKXe0Cc21qQocR8iIXt8LtFhwuIH1Sz/AT6p4bvCA10WL1rfNM7KqcBMD/EfhUlnTxZdQ4nNBB5jaOoqIdCF1AIyIrCUlJUuLS2nNagkdcP+Yb1pzqZaWcdPotNqVz1U1p1pSOtnXs4cF5tlrcbLa5/pJvTHePtpsS6T3JcUPFxVCrwFE89aAuxZDtphlr/AFHEI6KUAfIxzzUypxalrNVLUVKO8k1PmYvdHaAbTlQf9SvgFEeYjQWwtTrWbiCw4BOHSqoJsp8b+ySP/sR+kLbQ7Y/bWgHCO6wgr/EruJ+Kj+GDzTO9Szae082PzK/pjo0UXd+iyIWsUcfPaK3hOTY/h734jAAbMUaOXd0juZNkT2uhnsyqYCezbIcJX6KdXEKPLMcabYQd/b7Kn3u7VLDZIbR5FavvHyGG+txpSv79KcMswr6hs94jJ1Y/oSct5x3QvoJGy2ZTuz6TAN4/Xh3LKU1wGcOXR3ovDQTMTiAXcCho4hvcVDavhknnlq0XaPOz1ZuZT382myPQGxah7R2DZnnkQ39v+3II1EUXMKHdRsSPaXw3DM8qmOXvv2WoVXVOlduYfPrl3owEQmK27bbiZRkPqKndRJcJz1j3leBJHSF3pYv/AE1pKXVjk8sbP9sHf7R6bTQQaSbKVFA6WTA1U+k7SF9JUZaXV9Qk0Wsf5pGwfcB8TjlSPGjC4P0pYmZhP1CD3UnJ1Q/oBz3nDfFHcW56rQmAjENIoXVjYPZH3lZDdidkOG+V427LkgGkpC6dmyjYKDMj2UihO80G2DO7PZaq87hC0U0HtHVct/8ASEiQT2TVFzKhgnNLYOSl/JO3lmnLJQ9OTzeJcdcdSok54EFRJ2AJB5ARzysnMTr5CAt55xVTvJOalE4AcTQCHlcK4SLPbKlkLfWKLXsSM9VHDedp6AfZMHevnbuijsM3nr4LU/o1TXuPEDcpIPmCIu7v2CuWGqXy4jYkpACfdxJHLKBNq/0y2Sl1CFEGhBBSoc6fpFpK6SWz9o0tPFJCh50iLHJSg3GR80OeGuczC7tDyP7RNalktzCChxNRs3pO8HYYWd4LruSqq+m2clgZcFbj5HyhgyF6pZ7BLgBPqq7p88+kWbjQUCFAEHAg4gjjBpYY6gXBz5panqpqN1iMuRSou5eBUq5XNCvTTv4j7w/4hhWhKNT0v3VAhWKFj1T/AHgRAxeS4pTVyWBKcy3moe7vHDPnFDYd4HJVdU4pPpIOR/Q8YSY90HqpR2SqssTKwCenNnhcc9IrZcU24KKT/YI3gxtse0Cw+hweqoV4pyUPCsHb7MvabVUHVcSM/XRwUNqf7EBloXYmGVEKbUoe0gFST4fOASQOjcHszHBNQ1bJmmObJ2hByTRn5UPMrRsWggHmMD8DHmxpUty7SCKFKEgjjQV86xqu1rfRWQsEKCACCKHDAV6ARZxcaA6z+5ZR5Lbx3yB/SXFj232NoO6x7jjq0q4HWOqeh8iYYT8ulxJSsBSVChByMJ62U0mHh/uufmMMe5ttdvLgKPfbolW8+yeo8wYn0ct3Ojd3qvtKmsxk7eQv8MivFjXNRLvqdCtYUogHNFc6nbhgDxMVul2dLdmOAf5i20dK6x8kmDSF1pwP+Ca/+QP+27FOGNrDZoSEMjpqhhkN8wkjFrdW0OwnZd05IdQTyqAryJiqi/uPd1U5ONtgd1Kgtw7EoSQT1PojiYfdotNMQI3YtLFP28N3G5xDaHfQQ6lwj29UKGqeBrjyptgQ0tXx+js/RWVUddT3iM0N5dCrEDgDwhgzT2o2pVCrVSVUSKqNBWiQMycgI+fZy7doz80txUs6FuKqStJQhAyA1l0FEig6QqwXOfBZyiY17ryHst5oUrDT0Z6NCSmam00SKKaaUMScwtY3bQk55nZW8uZomalil2ZIeeGITT6pB3gH0lDecOG2OvSBpERIpLTVFzJGA2Ng5KXx3J25nDMjn4smp2orHTndQcePX1W3SBpBRII7Nui5hQ7qdiAclr+SdvKFto8sJdoT5efJWhtQddUrHXVmhJ5kVpuTTdAq2h6afAGs668vaaqUo7z89gG4Q+JGXZsWzSVY6g1lkZuuqwoOZoBuA4GPCMAsNV5IwUke7Zm92S5tJV+foTPZtH/EOg6v+2nIrPHMJ48jCTseyXZx9LTQ1lrOZrhtUpR3DMn5mNk5NPz80VEFx55WCU+SU7kgeAFTth6XAuQmQZxop9dO0Xu3IT90eZx3Ae5RjvXd20MNtXnr4BWl17uNyUullrGmKlbVqOaj+mwADZGi8FyZadcQuYSpZQNUDXWlNK1OCSP7Ai9KqQtb7aW0M6zUlRxzIu5to9321eXPKAtuTkpMLZZZLsvfmiK07XkbIZoEobrilpsDtHDv3n3lGnGFPbWkOYnn20k9mz2iKNJJoe8Ka5zWfLhAu++7Mu6yit11w8VLUdgG3oIZNzNDyyUvTii3QhQaSRrGhqNdWQ5Cp4iDYQ0ZqtuYaVuKU3d1ojqZ+gzwxWgr2EHUc86E8iDFPN6N1ZtOgjcsEHxFfhAYpNMCMRsMdUparzX2bi08lGnhlGaNRHJ7xmfcnW0U0I9RJlyOY68lbO3DmxkhKuS0/OkWtisWjLEDsytvahS0fynWw+EV0nf+ZR6Wo4PvJofFNPhF7JaR2lYOtqRxTRQ+R8jBIvRwbtcQl6j0wtwvY1w67wUWNKJAJBSSMjSo4YGkUF47nNzFVooh3f6qveHzGPOLWz7aZe+ycSrhXveBx8o7QYqFrJW2OYUFkkkD7tyKTrrL0o7jrNuJyO8cNigYPbs3xTMUQ5RDv8q+XHh4Rc2nZDcwjUcTUbDtB3g7DC3t+6zsqdYVU3XBYzTu1tx45fCJxjkpTiZm1Wmyw17cEnZfwPX0TVEYMC9zb09uOydP1qRUH2xv94bfHfBRFKORsjcTVEmhfC8sdqlHehnVnHh98nxor5x7urbH0eYSomiFd1fI5HoceVYstIknqzKV7HEDxTgfLVgViBKTFMSOBWvgDailaDoRZPEQGaXLPLtmuEZtLQ50B1VeCVE9Isrk2x20uEqPfaok8R6p8MOhi9mpVLiFIWKpWkpUN4IoR4GNDFIHAPCydnU81jq0r5nu5dZ+dd7NhNaU1ln0EDeo/LM7I+gLpXSakGezbxUaFaz6Sz8gMaDZzJJsbLshqWbDTCA2gZAfEnMk7ScYF7/aRkyADbaQ5MKFQD6KBsUqmJrsSKV3jadzi82CamqJKx+Bgy5flGdYrbTvJLS/2z7TfBSxrdE5noI+e7XvtOTJPazC6H1EnUR/CmgPWsUdY6EPNMR7JP8AN3wTgvXpoQEqbkUlSjh2qxRKeKUnFR94Ac4Ubz6lqKlkqUoklRNSScyTtjXDK0X6Oy8pM3Mpo0nFtBH2h2KI9gbPaPDMlmsCfwQ0UZd/ZRFopuL9HR9KfTR5xPcSRi2g7TuUoeAw2mBvSTabtoT4k5ZJWGSU0Tkpz11E5AJHdqcB3t8OqkVljXbYldfsUUU4oqWs4rWSSrFW6pwGQgAfndQ2VfrDM4XPDkP6VHcPR83II110XMKHeXsSPZRXIbzmeAoIIbYtxmVaLr6whA35k7kjMngIHr56R2JEFCaOv0wbBwTxcPqjhmfOEnalrzNoPguFTrijRCEgkD7qEjIf2Sc49awuzKNDSyVJ3khsOtFf310nPTpU21VmXy1a99wffI2fdGG+sVV1LkTE+r6pOq2DRTqq6g4D2jwHWkHNz9Dnouz/ADDCT/3FDP3U+OyCy3L+SVnp7MFJUkUDLQFU8DSiUdTXhHeMDJiaNU2P1VK256+K6bp3FlpBP1add0iinVU1zwHsjgOtY7LZvZLSpCXnUpWogJQMVmpoO6MQMczhCcvHpbm5iqWiJds7EGrh5rOI/CBAlIOFT7ZJJJcQSTiSdYZnbHm7Jzcht2fJJd8zl9N2hYrL32raVHfSivEYwOzejllX2a1o4Gih8j5wQ2jbTLAq6sJ3DNR5AYwJWhpIOTDYp7Sz/SP1iZOace8tf5pekbVn3N7fL55LkmNHL49BbaudUn4H4xXvXLm0/wCVre6pJ+dY6UX8myrDUNTgkIrXgNsHNhTEwtGtMoQgnIJrX8QJNOVYUjhp5jZlwqMtVWUzbyFp+v2SzN35pJr2LoI2hJ8iIILHt6eZoHGXXUcUK1xyVTHrB/ErDDKPdm7HFJy7T3otIwFaZKb7RIUEqTXYtJSocwY2uNhQIIqDhQ5GMiMw9bLNSr3OSCLZuiphYmJStUHWLe38O8ZjV8N0GMpMBaErGSgCOorG2MgQNkQYSW8UaWd0rQH5kcUP30sgvy51RVbffTx9odR5gQrYeRELu+F0y2pTzKatnFSR6h2kD2fhyhCupyfWN81X2TWBnqXnw/CrLoWr2EympohfcV1yPQ084a8I6G/d20O2lmlnMpormO6fMVjzZ8mRYfFe7Zhs5so45FWUfMt8Z8vT0ysmtXVgckkoSP4UiPpqPmWVsN+dmXEy7ZcJWokj0UgqJqpRwA5xbiyJS+yy1rnOdwCpo7rJsN+ZXqMNKcVt1RgPeOSRzIhsXb0LNN0VOL7VX+mglLY5nBSv5eUMWSs9tlAQ0hLaBklIAHgI6dKOCan2oxuUYv8ARLq52h1DRS7OkOrGIaGLaT94+ueGA5wzEpAyjMYMBLidVDlmfK7E8rxMTKUJK1qCUpFSpRAAG8k5QpL66XivWZkCUpyL1KKP7sH0feOO4DOCO8Vwpufc/wAROJSwDVLTTZpwJ1lYq4mtNgEW13NHknJkKQ3ruD/Mc7yhy2J6AR0MIzKYiMEQxP7R5cEqLs6L5qcIcdqy2TUrcBK11xqlJxNfaVQc4YilWdYbX+6ocFPu89yf4U9Y1aR9Iv0L6iXoZhQqScQ0DkSNqjsHU7AUhNza3VqW4orWo1UpRqSeJMEAL8zoqMcctYMUhszkOKLLz6UpqbqlB7Bo+qgnWI+8vAnkKDnAbWJEgwAGiqxxMiFmCykdNmfbNfvEfmEeZKz3HlhDSFOLVklIqT4bOMNe5eh/UUl6dIJBBSyk4AjEa6hnj6qcOJyjlzgAhVFRHC3tHP5qnAW4r1lrVzUo/MwR2TcF5yhdPZJ3ZrPTZ18IO2mGJVOAbaHQV65mKqfvs0nBpJWd/op88fKIsGyy43Of0Ueq27hFmWb9VYWRd5mWHcT3tq1YqPXYOApHLat7WmqpR9Yvh6I5n9KwJ2leB57BSqJ9lOA67T1itjQQbPa0dr4BZSo2k6Qkt15lWk9eN93NZSPZTgP1PUxWlZOZJjzWMxSaxrRYBS3Pc7NxRjcJXcd95PwP6Rw6R5laVMaqlJwcOBI2o3R0XCc7zo4IPmofONWktjusr3KWnxAI/KYzW1hbHbu+y12wiC+O/f8AdCsteaZR6Ly+ROsP5qxdyOkZ5ODqErG8d1XzHkIEYkZtk8jNCtnJRwSe00deCatl3yl3qAL1FH1V4eByPjF4IR1YubGvW/L0AVro9hWI/Cc0/DhD8VfwkHwUio2PxhPkfyjW17jsPEqTVpR2ppqnmnLwpFhdyyDLMhsqCqKUagUzOEa7EvO1MjunVWM0HPpvHEeUXEPxsiJ3jFIllnA3MhOXAqERx2VZDUs2G2UJQgbBtO0k5knecY7IkHS1zaykQxQ23fOXlqhStdfsIxPXYnrjwgBtm/8AMv1CT2KDsQe91Vn4UgzIXPU+or4YMibnkE1Ji0G2/tHEI95SR8THhi1mV4IdbV7q0n4GEQo1NTid5zjFIY9Ey1Us7aN8mZeK+ghGYR9m3kmGPs3VgeyTrJ8DUeEGFj6UAaJmUU++jEdUnHwJ5QF9O8aZp2HasMmTuz9EE6T7oTKJx2YCFONOq1gtIKtXADVVTKlMDlSmMAgQSaDE7hn4R9TyFpNPp1mlpWN4OXA7QeBjp1RHIlIFiFq4NqlrALX81802ZcmdmKdlLOUPrKGoj+JdB4QdWHoR9aceAGeo181qHwHWG4qEVpNvZOLmHZZyrLSDQNpJo4n1VqPrAjGmQypUR6HuebBFjq56p2BhDUYzF9rLstBalUBaxmGaGp++6cz1UeEDL2mWbedQlpDbKCtIyK1UJAzVh4Jhbx1WSmr7QG1xsfzCO92AnRQRNBLszzKa89JOtn61Kwd6qkdDlHNDYNFDYQeoMU8/dNhzEDszvRgPDL4Q1HXDR4+CwEmzzqw3S/j005qqChsIOOWGMXc/c55upRRwcMFeB+RMUa2yk0UCCMwRQjxh5kjJB2TdIPjfGe0LJlSKGXm0rShFFD2U4bwcMxA9a1yjUqYIp7Bwp7p+R8YprGt1curu4pOaTkeI3GDWzbyMvUAVqq9lWB6bD0iY9ktO67Mx1qqjHw1LcL8j1oh26jS2ZkocSpJUgjEUqRRWG/IxdXzkO1lFgZo74/Dn5Vi8IBiKFRjjCdS7f3uNRZUKRvo1i06G6R0XdzZIOzbYIqE6yiCKjAYV6kRy29Zf0d9bewGqeKTiP06GCPRrLVW65uSlI6kk/lEZqCM74NPNbarnHorpG8Rl5rvv2ttlgJQhAU4qlQlNQkYmmHIdYXsF2kh+r7afZQT4n/1jRc66/bq7V0fVJOA9sj+kbd+W+DVDXSz4GpajkbT0gkedc/FWFx7sZTDoptbSfzH5eO6DoRhIoICr6327KrDB+tyUv/T4D7/w55WaenwgMastX11yZpT1yRtEMC9zL3CaRqOUDyRjuWPaHzEFEFc0tNigxStlYHt0KUN9rtfRXtZA+qcJKfunMp+Y4coGod95LHEzLrb2kVSdyhin9ORMJFSaYHA7t0UaeTE3PgsrtKl3MmJuhWIkWNhWIuaeDaMNqlbEp2k/Ib4OL1XOZbkqtAJUz3tY0qvYoKO0nCnEADOCOma0hpQIaOSWN0g0HzS3jIERKSTQAkk0FM+kMq5dyOyo9MD6zNKDkjid6vhzy+klDBcrmlpX1D8LdOJ5LsuJdgyzZccFHXAKj2E5hPPaeg2RW3+vcUHsGFlKhQuKSaFO0JBG3InhhtMW1871iVb1EEdssd0ewPaPyG08AYUq1kkkmpJqScydpMKwxmR2Nyr1tS2mjFPD59c0XWNpIebol8B5O/ALHUYHqOsFL0tIWu3RaUrUB7rzfUYgV5pPGFNG2XmFNqC0KKVDIg0Igz6dpzbkUrSbWmgIubj5/FXlu6EXE1VKPBY9hzuq6KHdPUCA9F15qVmmQ+w42O2a7xTVHppyUKp84bV1NIAdIamaJXgErySrgr2VeR4Qb0hNxew2cttS7ZdKy4OIfMJWSk+40atrUnkcDzGRghs+/Chg8jWHtJwPhkelIF4kWpIGSe0Fjo55I/ZKZ8hazTw+rWDwyUOYOMep2zG3RRxAVx2jkcxCvQsg1BoRkRmOUEFlXycRRLv1id/rj5Hr4xPkonNzjP5VKOuY/syD8LqtG45xLKvwq+R/UdYGpuRW0dVxJSeOR5HI9IZchaTbydZtQI27xwI2Ruel0rGqpIUDsIqI4jrJGGz8/qu5KKOQYmG30S5s68DzNNVWsn2VYjptHSDaxbeRMJw7qxmk7OI3iKq07kpVUsnVPsnFPQ5jzgfaQ7KPIUtJTQ9FDaAcjhBnthnbdmTkBjpqZ1n5tV7f+xu0aDyR3m8+KDn4HHlWNuj6U1ZXW2rWo9B3R8DBItAUCCKgilN4MabNkUstJbR6KRQVz3/OIW4G+3g5LSelE0+5PO/l/aE7YsBU3aBBqG0IRrnxOqOJr0HSpjLsBCQlIolIoAMgI9asRawMzTEDHecB5wSOIMJI1KFLUOka1p0aLBZIhDWiwUPOJVmlawa7aKIr1zh9Qn7/AEl2c85uXRwdRQ/zBUUKU9ohZ3bLLxNdyKo5OcW0tK0HVUk1BGz/AI4Q5btXgTNshYoFDBafZV+hzB/5hJxcXYt8yj4XiUHBad6d/MZj/mGZ4sYuNVK2fWGB9j7J1/KdZhQXvsNSZ9TbaSe2IWgDaVVqP4gqG2w8FpCkkEKAIIyIOIMeTKpKwspGuAQFUFQDmAc6QhHIYzdaOrpm1LACeN1VXWu6mUZCcC4rFat53DgMh1O2AG+NvLm5jsmgShCtVKU1qtQwKsM9oHDHbDYIjhkbDYZJLTSUFWZAxPXOnCPWSWcXHMrmekL42xMNm8UPXOuSJejrwBeOQzDfLerjs2bzbXnvKiUa1jRS1VCEbzvO5I2mPd4rxtyjWsvFRwQgHFR+QG0wn7UtRyYdLjpqo+AGwAbAILHGZnYnaJSpqI6KPdRa9ZnvWqdnVuuKccVrKUak/wB5DYBGmLOxLuvTSqNJ7u1ZwQOu08BUwbSWi1oD611ajt1aJHmCYbdMyPJRIqOeo7QHmUtoxDRe0XyxHdW6k76pPlqxRWloweRUsrS6Nx7iulSUnxEcipYUSTZlQwXtfwQZB9ca+hBTLvqrXBtZ2bkqPwPTdAPOSLjStV1CkK3KFPDfzESS+0R76PzCO5Gte3NBpppKeQEeaP5i5b6fR1VjgaHwNPjFe7YT6c2V9BX4Vgtl76sH0tdPNNfhWLKUtll3BDiSd2R8DjAvSZ2e035LQ+i07/ZcluqTWM0LHNKv0jAll7Eq/hP6Q14xH3+oH/qvf9OH/ZLazpSZQsKabcB90gHga4UhjMKJSCoUVQVGdDtEVtoXjYawKtZQ9VOJ67B1MD05fhw4NpSgbz3j+g844eJakg4bIkboqUEYro3rGt+XStJStIUDmCKiF0q8kwTXtVdKAeFIObBmVuMIW5ioipNKVxNPKkBmp3RAElGhqWTEtAXelNBSMxyWjajbCdZxVNw2nkIFZ6/Czg0kIG9WKvDIeccRwPk9kLuWojiycUa1gfvq6Uy4ptcT5VV8RGm51pLdLvaKKiNUiuz0stgjZfdNZcHc4n4KHzgjI8E4a7mhySCSnL28irSxbQ7ZlC9pFFcxgf1gT0o2XrNtvgegShXJWR6Kw/FHZcOa+0b5LH5T/TBLaEil5pTaxVKwQf1HEZx48bmZcFvpVNY8R80hYkd1p2Q4w6ttSTVJONDQjYocCI4opBwOixzmOYbEJkaNLe10Kl1nFHeR7tcR0J8Dwg6hE2PaRl323U+oqpG8ZKHUVEPJh4KSFJNQoAg7wcRE2oZhdccVqtl1G9iwHVv04LZGie7Ts1djq9pTu69dWvGmMbyYxWFlVIuLJR2ndu0Hnip1pa1nbVGrTYAa0A4ReWDozIIXNKH7tBz95XyHjDAjMMGocRYZKazZkIfjdd3itUvLpbSEoSEpAwAFAOUU1pX2lGSQXdZQ2IBV5jDzjvtmyRMN9mVrQk56hAJG41Bw4QJTGilHqPqHvIB+BEcMDD7ZRqh07coWg9cl0K0oy/8ApvHoj/zjoltJMorBXaI95GH8pMDM3owmU+gttfUpPmKecUU/dmZZxcZWBvA1k+KagQyIoXaFSX1ddFm5vyTa7SVnWyKtvJ3VBI+aTxwgVtLRrquJXLKwCkkoWcaAgnVV8j4wv2H1IUFIUUqGRSaEdRDAujf8qUlmaIqcEuZVOwL2Y7/HfHhifGLsOS6jq4Kshs7bHgVXydjvO+g2ojecE+Jwgmsi5oQQt9QURjqj0RzJz+HOOq0b4tN4I+sVw9Edf0rAnaVvuv4KVRPspwT139YavPPl7I664I9oIDe+I9dcUXWne1prBH1ityfRHM/pWBS0rxvPYFWqn2U4DrtMVcZg0VLHH3lLy1ckmWgWIzEj000VEJSCScgMSYaSy9SsspxaUJzUaCGiy2GmwnJKEgV4AbfCKa7V3ewGuvFwjokbhx3n+zfKTUUiJVziR1hoFco4DG251KWVs2mX3Ss5ZJG4bPHOOKNs2xqOLR7KlDwJEaosMADQBooryS4k6ojuM5R5Y3o+BH6wQXtarKr4ap8FD5GBq5X7T+BXxTBbb6Kyzw/21eQr8olVHZqAfBV6btUxHihC5rtJkD2kqHwV8oP4Xd1P2tv8f5FQxI5rh63yXWzz6rzWKRUW5ddiaSddIC9i0gBYPPaOBi0mHtRKlH1QT4CsK6S0lzKXNZwJWgnFFAkgfdIx8awvGx7s28F1Vzwx2bKMj3KituxXJV0tuDiFDJY3j9NkMzR9aPayaATUtktnkMU/ykDpHqal5e1JaqVY+qad9tW4j4jaOhio0ey65d+YlncFAIXgag5io4EFMHe/eMsdQp9PB6PUgszY7T6o5cTUEb4TVrvzErMLa7d7uqND2i8UnFJz3UhzkQC6TLC10JmEDFHdXT2dh6E+B4QOncA6x4pracLnxY2atz8kNWff+baIqsOjcsA+YofMwc3ev2zMkIV9U4fVUcD7qtvI0MKOJWHHwNdwsoUG0ZojmbjvX0EDHh94ISVKNEpBJO4DEwv7l36NQxMqrXBDh8krPwV474YJFYnPYWGxWop6hlQzEz+kOnSFJVp2h59mun5YsrPvDLvmjTqFHdWivA0PlC4vfc1cutTjSSpkmuAr2fA/d3H+yLgw0KdjhdpUd+0qiGTDK0fP9p0WvdKXmQddACj66e6rxGfWsL22bnOSjqFfaNFaBrgZd4UCxs55cso93f0gPMkJdJdb4nvp5E58j4iGVIzzUy1rIIWhWB/RQOR4GOLyQ66I4bTVwu3J3z/aWUSCaVuMs/aLSngkFR+Qi1l7lMJ9LXXzNB/LSKTqyJvG/ggtopXcLeKA46pWzHXPQbUriBh4nCGLLWMy36DaAd9AT4nGPc3aTTQ+sWlPAnHoM4XNeTkxqZbs8DN7kJyNyHFYuqCBuGKv0HnBNZ9kNS47iQCcNY+kevyEU0/flIwaQVH2lYDwzPlFGzazr8w1rqJ+sRQDBIxGQ+ccOjnlBLzYLpslPCbMFymEtYAJOQFTGqRnA62lxOSgDy3jplHLeF7VlnT9wjx7vzgcujboR9S4aJJqknIE7Dz+POFWQl8ZeOCcfOGSBh4hcd7ZIomCqndc7w55K88esUsNOckW3U6riQocdnI5iK5u6UsDXUJ4FSiPCsORVrWsAcNEjNQuc8lpyKqrjSBGu6RgRqp441UfIDxi/tw/4Z792v4GO1CAAAAABkBkIrbzu6sq7xSB4kCE3PMsoceYTojEUJb3FCVz0Vmk8ErPlT5wb2pPhllx05ISVU30GA6mggUuIxV1xXspA8T/AOsbdJlo6kslsHF1YH4U94+erDFUMc+HwSkD9zSl/iUR2daCJllLicUrTlu2EHiDUQmLbspUs+tpXqnA70nFJ8PnBBo/vH2LvYuH6t04HYleQ6Ky504wV34uv9Kb12x9c2DT7wzKee0ceccM9TJY6FKzD0+mD2+03o/pLm79vLlHQtGKclp2KH67js8YLLoWn21qvuA4LQvV91JbCfICAEppgcDxgx0WtVmnFbmiPFSafAweZowl3cp1BK8ysjvle6aEeHWwpJSoAgggg5EHMGNFrOlLDqhmltZHMJJga0e3kL7RacNXWwMTmtOQJ4jI9DtieGEtLuS1L5mtkEZ1KFr13IXLqK2QVs54Yqb4K2kfe8eIrH0CUxQ2pciVfJJRqKPrN909R6J6iGo6qws5R6nZGI4ojbuSchlXAvb2gEu8e+kdxR9ZI9U/eA8RyiutPRctIJYdC/urGqfEYV5gQHvS7ku5RQU24ggiuBB2EfrlB3YJm2GqnxiegkDnDLjyKezq6JJxNAThiYG3rtSU6nXQE1PrtEA/iGVeYrHTdK8Qm2QTQOJoFpG/YocD5YjZA1fG7bkutU1KFSQcXAgkFJ2qwzSdo2cskWNIdhvYq/UStfEJA3G3jz8VQXnue5JkKqFtE0CsiDiaKG/A4jDlHNdi3XJZ9JQapUUpWk5KBNOhFcDGi1LffmAgPL1tStMAM9poMThnHLJfat++j8wigASyz1mXSMEwdDcBOibvNLt5uBR3J7x8sIppu/extvqs/IfrAhGY7ZRRt1zVl9fK7TJWc3eV9zNwpG5Hd/584rCa4nOJESmpoMSchtMNtY1mgsk3Pc89o3UgiudZRW72pHdRlxVl5Vr4Rmx7nLXRT3cT7PrH/wAfjBpLy6UJCUAJAFABCFVVC2Bio0lI7EHv0VRfFdJVXFSB51+UL6Du/Cv8OOLifgqAWCUI9V5oVeby+StbPvM+0AAoKSMgsVpyOfnHcu/TtMENj+I/OByLW7dldu8NYdxPeVx3Dr8AYLLFCAXuCFFNMSGNKKrvpecHavqOPoIGCQN5Azrsrs5xw34nqIQ0M1HWPIZeJ+EEc1MpaQpasEpFf/yFpaE6p51S1ZqOA3DIAQhTM3kmMiwCoVT91HuwbkovuRLarClH11nwGHxrAVpHtDtJvUBwaSE9T3lfFI6QyZVsS8uArANoqroKq86wkp2bLri3FZrUpR6msfReslc9I7SfuqdkXPr6rTDXuLeb6S12bh+tbGO9acgrnsPjthTx02faC2XEuNmikmo3cQd4IwMHmiD22UqiqjTyX4HVMK+9y+1q/Lp7+a0D1+Kfv8NvPOaLZApaddPrqCRySMfNRHSCO79vIm2gtOByUnak7uW47Ys0NBOQAxJw3nEnqYnmRwbgK0sdLE6UVDOPV1rnWNdtaPaSpPiCPnCSsW01Sz6HBWqD3hvGSh4V60h5GEzfKzewnHR6qj2ieSsfJWsOkFpiDdpSm12loZK3gU45d4LSFJNUqAIO8EVEANu38mZeacb1GilKsKhVSkgEY62dDujv0a2z2jBZUe81lxQcR4Go8Iq9KFl0W2+BgodmrmKlPiKjpHMbAJMLl3UzvfSiaI24n7olu5fNqb7v2btPQJrXik7fjHZb13mptvVcGI9FY9JJ4cN42wlWnilQUkkKBqCMwRkRxhtXMvSJtvVXQPIA1vvDLWHzGw8xHssJj7TVxR1rakbqYZ/X9oBbL9mTeIxGfsuIO7gadCIbFm2g3MNJcbNUqHUbwRvGREcF6ruJm2SnAOJqUK3HcfunI9DshdXZvG5IvKSsHUJ1XEbQRhUfeHmOhj0+ubcaheNcaCXA72HadyvL2aPsVOyowzU0Pi3/AOPhugIlE0dQDgQtP5hD0lJpDqErQoKSoVBGRinty57MwoOU1HQQddO2hBoobcs84+jqCBhcvanZjXneQ/DggONstKrcVqoSVHcB8d0X1h3RLgC3qpTmE+srnuHnBMuYYlUUqlsbhmemZ5w9LVhpwsFyuIqMuGJ5sEO2fchRxeVqj2U4nxyHnF6lqWk017qDvOKz8z0ihtO+q1VDI1B7RoVHkMh5wNuvKUSpRKicyTUwMQTTZymw5IhnhhyiFzzKMJi/SAe42pQ3khP6xbWJbiZlJKQUqTmk7NxB2jOFvBJcVX1yxs7P+pNPiY+npY2Rkt1XVPVyPlDXaFWN+1fUtj7/APSr9YCoML+r7rQ4qPkP1gPg9GPVBArvfFSD658lqS4VtWSo8sk+Qr1gAho2YmjDYGXZo/KIFXuswDmibPbd5dyQ1fi0cUsjId5X9I+J8IqbryPazCajBHfPTLzpHm8yyZp2uwgdABBNcyztRntCMXMfwjLxxPUR4XCGmy1P3XrWmepN9B9lp0h2l2UmpI9J0hA5Zq8hTrClMGOk20teZS0Dg0nH3lYn+UJ8YDo5pm4WKTtSXeTkDQZLESJEhhTEQ3EdcE62G1UCidcbCgAk1Hw3GHCThjCy0XS1ZlxfsN0H4iPkkwd3mnuylHl7QhQHM90eZETKjOSy1ezOxTF57yhu416i666y4cVKW42eBJUU9K1HXdGdJlj67KX0jFo0V7iqfBVPEwvbKnSy824nDUWk9No6ioh5TEulxCkKFUqBBG8EUMdSDdPDgh0b/TKd0T9R/YSZutbH0aZQ4T3a6q/dOB8MFdIbF4bKEzLLawqRVJ3KGKT44ciYTtsWaqXeW0rNBpXeMweoIMM24FudvLBCjVxqiTxT6p8BTpHdQNJGoGzH5uppO/8AaU60kEgihBII3HaI6bLtJcu6h1s95J6EbQeBGEEWkWxOymO1SO49U8lj0vH0vGBKGmkSNupEsbqeUt4g/wBJ72TaaJhlDqDgodQdoPEHCAjSVd6lJlA3Jc+CVf0n8MV+ju8PYu9is/VunD7q8h0VlzpDMm5VLrakLFUrSUkcDE8gwyLTNc2vprHX6FKC7V63JNWHebJ7yCfNO5Xx28GpY9vMzSNZpVd6TgpPvD55QmrVs5Uu8tpWaDSu8Zg9RQx5sx9SHmyhRSddOIJBzG6GpIWvGIKPS10lM7duFxp4J8QrbT+2c94xIkc0HtHwVnaHsDxXNGYkSLHBRVIJbi/bOe4PiIkSFqr3Tk1S++at9/c2fx/0QJxIkc0fuQuqz3xWIZ9k/s7X7tH5REiQvtDRqY2dq5Bt4f2lzmPypg2s77Fv3E/ARIkAqfds8EzS+8f1xSfvf+3THvn4CKWJEhuL2AsrU+9d4n6lSJEiQRLI/wBFPpTHJv4ri80j/sKvfb/MIkSJknv/AILU0/8At58D90pYfyPRHKJEglXwS+xv5+X3Sq0k/tv/AE0fFUdWi79pc/dH8yIkSOnf4/kgx/7gf/R+6v8ASb+yJ/ep+C4VgiRI6pfZQtrf5B8AtjHpJ5j4iH5siRIFV6hPbE9l/l90qNI/7ar3Ef1QOyX2rfvo/MIkSGY/djwUmq/yXf8Apf/Z"/>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4" name="Picture 14" descr="https://fbcdn-profile-a.akamaihd.net/hprofile-ak-prn2/c0.0.160.160/p160x160/203496_143258855755076_1119729537_n.jpg"/>
          <p:cNvPicPr>
            <a:picLocks noChangeAspect="1" noChangeArrowheads="1"/>
          </p:cNvPicPr>
          <p:nvPr userDrawn="1"/>
        </p:nvPicPr>
        <p:blipFill>
          <a:blip r:embed="rId3" cstate="print"/>
          <a:srcRect/>
          <a:stretch>
            <a:fillRect/>
          </a:stretch>
        </p:blipFill>
        <p:spPr bwMode="auto">
          <a:xfrm>
            <a:off x="107504" y="6225479"/>
            <a:ext cx="515889" cy="515889"/>
          </a:xfrm>
          <a:prstGeom prst="rect">
            <a:avLst/>
          </a:prstGeom>
          <a:noFill/>
        </p:spPr>
      </p:pic>
    </p:spTree>
    <p:extLst>
      <p:ext uri="{BB962C8B-B14F-4D97-AF65-F5344CB8AC3E}">
        <p14:creationId xmlns="" xmlns:p14="http://schemas.microsoft.com/office/powerpoint/2010/main" val="14766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lstStyle>
            <a:lvl1pPr>
              <a:buFont typeface="Wingdings" pitchFamily="2" charset="2"/>
              <a:buChar char="§"/>
              <a:defRPr sz="2400">
                <a:solidFill>
                  <a:schemeClr val="tx1">
                    <a:lumMod val="65000"/>
                    <a:lumOff val="35000"/>
                  </a:schemeClr>
                </a:solidFill>
                <a:latin typeface="Tahoma" pitchFamily="34" charset="0"/>
                <a:ea typeface="Tahoma" pitchFamily="34" charset="0"/>
                <a:cs typeface="Tahoma" pitchFamily="34" charset="0"/>
              </a:defRPr>
            </a:lvl1pPr>
            <a:lvl2pPr>
              <a:buFont typeface="Wingdings" pitchFamily="2" charset="2"/>
              <a:buChar char="§"/>
              <a:defRPr sz="2000">
                <a:solidFill>
                  <a:schemeClr val="tx1">
                    <a:lumMod val="65000"/>
                    <a:lumOff val="35000"/>
                  </a:schemeClr>
                </a:solidFill>
                <a:latin typeface="Tahoma" pitchFamily="34" charset="0"/>
                <a:ea typeface="Tahoma" pitchFamily="34" charset="0"/>
                <a:cs typeface="Tahoma" pitchFamily="34" charset="0"/>
              </a:defRPr>
            </a:lvl2pPr>
            <a:lvl3pPr>
              <a:buFont typeface="Wingdings" pitchFamily="2" charset="2"/>
              <a:buChar char="§"/>
              <a:defRPr sz="1800">
                <a:solidFill>
                  <a:schemeClr val="tx1">
                    <a:lumMod val="65000"/>
                    <a:lumOff val="35000"/>
                  </a:schemeClr>
                </a:solidFill>
                <a:latin typeface="Tahoma" pitchFamily="34" charset="0"/>
                <a:ea typeface="Tahoma" pitchFamily="34" charset="0"/>
                <a:cs typeface="Tahoma" pitchFamily="34" charset="0"/>
              </a:defRPr>
            </a:lvl3pPr>
            <a:lvl4pPr>
              <a:buFont typeface="Wingdings" pitchFamily="2" charset="2"/>
              <a:buChar char="§"/>
              <a:defRPr sz="1600">
                <a:solidFill>
                  <a:schemeClr val="tx1">
                    <a:lumMod val="65000"/>
                    <a:lumOff val="35000"/>
                  </a:schemeClr>
                </a:solidFill>
                <a:latin typeface="Tahoma" pitchFamily="34" charset="0"/>
                <a:ea typeface="Tahoma" pitchFamily="34" charset="0"/>
                <a:cs typeface="Tahoma" pitchFamily="34" charset="0"/>
              </a:defRPr>
            </a:lvl4pPr>
            <a:lvl5pPr>
              <a:buFont typeface="Wingdings" pitchFamily="2" charset="2"/>
              <a:buChar char="§"/>
              <a:defRPr sz="1400">
                <a:solidFill>
                  <a:schemeClr val="tx1">
                    <a:lumMod val="65000"/>
                    <a:lumOff val="35000"/>
                  </a:schemeClr>
                </a:solidFill>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Content Placeholder 3"/>
          <p:cNvSpPr>
            <a:spLocks noGrp="1"/>
          </p:cNvSpPr>
          <p:nvPr>
            <p:ph sz="half" idx="2"/>
          </p:nvPr>
        </p:nvSpPr>
        <p:spPr>
          <a:xfrm>
            <a:off x="4648200" y="764704"/>
            <a:ext cx="4038600" cy="5361459"/>
          </a:xfrm>
        </p:spPr>
        <p:txBody>
          <a:bodyPr/>
          <a:lstStyle>
            <a:lvl1pPr>
              <a:buFont typeface="Wingdings" pitchFamily="2" charset="2"/>
              <a:buChar char="§"/>
              <a:defRPr lang="en-US" sz="2400" kern="1200" dirty="0" smtClean="0">
                <a:solidFill>
                  <a:schemeClr val="tx1">
                    <a:lumMod val="65000"/>
                    <a:lumOff val="35000"/>
                  </a:schemeClr>
                </a:solidFill>
                <a:latin typeface="Tahoma" pitchFamily="34" charset="0"/>
                <a:ea typeface="Tahoma" pitchFamily="34" charset="0"/>
                <a:cs typeface="Tahoma" pitchFamily="34" charset="0"/>
              </a:defRPr>
            </a:lvl1pPr>
            <a:lvl2pPr>
              <a:buFont typeface="Wingdings" pitchFamily="2" charset="2"/>
              <a:buChar char="§"/>
              <a:defRPr lang="en-US" sz="2000" kern="1200" dirty="0" smtClean="0">
                <a:solidFill>
                  <a:schemeClr val="tx1">
                    <a:lumMod val="65000"/>
                    <a:lumOff val="35000"/>
                  </a:schemeClr>
                </a:solidFill>
                <a:latin typeface="Tahoma" pitchFamily="34" charset="0"/>
                <a:ea typeface="Tahoma" pitchFamily="34" charset="0"/>
                <a:cs typeface="Tahoma" pitchFamily="34" charset="0"/>
              </a:defRPr>
            </a:lvl2pPr>
            <a:lvl3pPr>
              <a:buFont typeface="Wingdings" pitchFamily="2" charset="2"/>
              <a:buChar char="§"/>
              <a:defRPr lang="en-US" sz="1800" kern="1200" dirty="0" smtClean="0">
                <a:solidFill>
                  <a:schemeClr val="tx1">
                    <a:lumMod val="65000"/>
                    <a:lumOff val="35000"/>
                  </a:schemeClr>
                </a:solidFill>
                <a:latin typeface="Tahoma" pitchFamily="34" charset="0"/>
                <a:ea typeface="Tahoma" pitchFamily="34" charset="0"/>
                <a:cs typeface="Tahoma" pitchFamily="34" charset="0"/>
              </a:defRPr>
            </a:lvl3pPr>
            <a:lvl4pPr>
              <a:buFont typeface="Wingdings" pitchFamily="2" charset="2"/>
              <a:buChar char="§"/>
              <a:defRPr lang="en-US" sz="1600" kern="1200" dirty="0" smtClean="0">
                <a:solidFill>
                  <a:schemeClr val="tx1">
                    <a:lumMod val="65000"/>
                    <a:lumOff val="35000"/>
                  </a:schemeClr>
                </a:solidFill>
                <a:latin typeface="Tahoma" pitchFamily="34" charset="0"/>
                <a:ea typeface="Tahoma" pitchFamily="34" charset="0"/>
                <a:cs typeface="Tahoma" pitchFamily="34" charset="0"/>
              </a:defRPr>
            </a:lvl4pPr>
            <a:lvl5pPr>
              <a:buFont typeface="Wingdings" pitchFamily="2" charset="2"/>
              <a:buChar char="§"/>
              <a:defRPr lang="nl-BE" sz="1400" kern="1200" dirty="0">
                <a:solidFill>
                  <a:schemeClr val="tx1">
                    <a:lumMod val="65000"/>
                    <a:lumOff val="35000"/>
                  </a:schemeClr>
                </a:solidFill>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17" name="Date Placeholder 4"/>
          <p:cNvSpPr>
            <a:spLocks noGrp="1"/>
          </p:cNvSpPr>
          <p:nvPr>
            <p:ph type="dt" sz="half" idx="10"/>
          </p:nvPr>
        </p:nvSpPr>
        <p:spPr/>
        <p:txBody>
          <a:bodyPr/>
          <a:lstStyle>
            <a:lvl1pPr>
              <a:defRPr>
                <a:latin typeface="Tahoma" pitchFamily="34" charset="0"/>
                <a:ea typeface="Tahoma" pitchFamily="34" charset="0"/>
                <a:cs typeface="Tahoma" pitchFamily="34" charset="0"/>
              </a:defRPr>
            </a:lvl1pPr>
          </a:lstStyle>
          <a:p>
            <a:endParaRPr lang="nl-BE"/>
          </a:p>
        </p:txBody>
      </p:sp>
      <p:sp>
        <p:nvSpPr>
          <p:cNvPr id="18" name="Footer Placeholder 5"/>
          <p:cNvSpPr>
            <a:spLocks noGrp="1"/>
          </p:cNvSpPr>
          <p:nvPr>
            <p:ph type="ftr" sz="quarter" idx="11"/>
          </p:nvPr>
        </p:nvSpPr>
        <p:spPr/>
        <p:txBody>
          <a:bodyPr/>
          <a:lstStyle>
            <a:lvl1pPr>
              <a:defRPr>
                <a:latin typeface="Tahoma" pitchFamily="34" charset="0"/>
                <a:ea typeface="Tahoma" pitchFamily="34" charset="0"/>
                <a:cs typeface="Tahoma" pitchFamily="34" charset="0"/>
              </a:defRPr>
            </a:lvl1pPr>
          </a:lstStyle>
          <a:p>
            <a:pPr>
              <a:defRPr/>
            </a:pPr>
            <a:endParaRPr lang="nl-BE"/>
          </a:p>
        </p:txBody>
      </p:sp>
      <p:sp>
        <p:nvSpPr>
          <p:cNvPr id="19" name="Slide Number Placeholder 5"/>
          <p:cNvSpPr>
            <a:spLocks noGrp="1"/>
          </p:cNvSpPr>
          <p:nvPr>
            <p:ph type="sldNum" sz="quarter" idx="12"/>
          </p:nvPr>
        </p:nvSpPr>
        <p:spPr>
          <a:xfrm>
            <a:off x="6477000" y="6357938"/>
            <a:ext cx="752475" cy="365125"/>
          </a:xfrm>
        </p:spPr>
        <p:txBody>
          <a:bodyPr/>
          <a:lstStyle>
            <a:lvl1pPr>
              <a:defRPr>
                <a:latin typeface="Tahoma" pitchFamily="34" charset="0"/>
                <a:ea typeface="Tahoma" pitchFamily="34" charset="0"/>
                <a:cs typeface="Tahoma" pitchFamily="34" charset="0"/>
              </a:defRPr>
            </a:lvl1pPr>
          </a:lstStyle>
          <a:p>
            <a:fld id="{2B938D02-EAF4-FD43-B7FD-62C0C1CBB0F5}" type="slidenum">
              <a:rPr lang="nl-BE" smtClean="0"/>
              <a:pPr/>
              <a:t>‹#›</a:t>
            </a:fld>
            <a:endParaRPr lang="nl-BE"/>
          </a:p>
        </p:txBody>
      </p:sp>
      <p:sp>
        <p:nvSpPr>
          <p:cNvPr id="12" name="Line 8"/>
          <p:cNvSpPr>
            <a:spLocks noChangeShapeType="1"/>
          </p:cNvSpPr>
          <p:nvPr userDrawn="1"/>
        </p:nvSpPr>
        <p:spPr bwMode="auto">
          <a:xfrm>
            <a:off x="107504" y="692696"/>
            <a:ext cx="8928992" cy="0"/>
          </a:xfrm>
          <a:prstGeom prst="line">
            <a:avLst/>
          </a:prstGeom>
          <a:noFill/>
          <a:ln w="3175" cmpd="sng">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Tahoma" pitchFamily="34" charset="0"/>
              <a:ea typeface="Tahoma" pitchFamily="34" charset="0"/>
              <a:cs typeface="Tahoma" pitchFamily="34" charset="0"/>
            </a:endParaRPr>
          </a:p>
        </p:txBody>
      </p:sp>
      <p:sp>
        <p:nvSpPr>
          <p:cNvPr id="13" name="Title 1"/>
          <p:cNvSpPr>
            <a:spLocks noGrp="1"/>
          </p:cNvSpPr>
          <p:nvPr>
            <p:ph type="title"/>
          </p:nvPr>
        </p:nvSpPr>
        <p:spPr>
          <a:xfrm>
            <a:off x="107504" y="116632"/>
            <a:ext cx="8990254" cy="549844"/>
          </a:xfrm>
          <a:ln>
            <a:noFill/>
          </a:ln>
        </p:spPr>
        <p:txBody>
          <a:bodyPr>
            <a:normAutofit/>
          </a:bodyPr>
          <a:lstStyle>
            <a:lvl1pPr algn="l">
              <a:defRPr sz="3000">
                <a:solidFill>
                  <a:schemeClr val="accent1">
                    <a:lumMod val="75000"/>
                  </a:schemeClr>
                </a:solidFill>
                <a:latin typeface="Tahoma" pitchFamily="34" charset="0"/>
                <a:ea typeface="Tahoma" pitchFamily="34" charset="0"/>
                <a:cs typeface="Tahoma" pitchFamily="34" charset="0"/>
              </a:defRPr>
            </a:lvl1pPr>
          </a:lstStyle>
          <a:p>
            <a:r>
              <a:rPr lang="en-US" dirty="0" smtClean="0"/>
              <a:t>Click to edit Master title style</a:t>
            </a:r>
            <a:endParaRPr lang="nl-BE" dirty="0"/>
          </a:p>
        </p:txBody>
      </p:sp>
      <p:sp>
        <p:nvSpPr>
          <p:cNvPr id="20" name="Line 8"/>
          <p:cNvSpPr>
            <a:spLocks noChangeShapeType="1"/>
          </p:cNvSpPr>
          <p:nvPr userDrawn="1"/>
        </p:nvSpPr>
        <p:spPr bwMode="auto">
          <a:xfrm>
            <a:off x="827584" y="6237312"/>
            <a:ext cx="6840760" cy="0"/>
          </a:xfrm>
          <a:prstGeom prst="line">
            <a:avLst/>
          </a:prstGeom>
          <a:noFill/>
          <a:ln w="3175" cmpd="sng">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Tahoma" pitchFamily="34" charset="0"/>
              <a:ea typeface="Tahoma" pitchFamily="34" charset="0"/>
              <a:cs typeface="Tahoma" pitchFamily="34" charset="0"/>
            </a:endParaRPr>
          </a:p>
        </p:txBody>
      </p:sp>
      <p:pic>
        <p:nvPicPr>
          <p:cNvPr id="21" name="Picture 2" descr="https://fbexternal-a.akamaihd.net/safe_image.php?d=AQAWoDS7C8BA8qBA&amp;w=155&amp;h=114&amp;url=http%3A%2F%2Faims.fao.org%2Fsites%2Fdefault%2Ffiles%2Fimages%2FLogo%40AIMS.jpg"/>
          <p:cNvPicPr>
            <a:picLocks noChangeAspect="1" noChangeArrowheads="1"/>
          </p:cNvPicPr>
          <p:nvPr userDrawn="1"/>
        </p:nvPicPr>
        <p:blipFill>
          <a:blip r:embed="rId2" cstate="print"/>
          <a:srcRect/>
          <a:stretch>
            <a:fillRect/>
          </a:stretch>
        </p:blipFill>
        <p:spPr bwMode="auto">
          <a:xfrm>
            <a:off x="7812360" y="6309320"/>
            <a:ext cx="1044327" cy="357093"/>
          </a:xfrm>
          <a:prstGeom prst="rect">
            <a:avLst/>
          </a:prstGeom>
          <a:noFill/>
        </p:spPr>
      </p:pic>
      <p:pic>
        <p:nvPicPr>
          <p:cNvPr id="22" name="Picture 14" descr="https://fbcdn-profile-a.akamaihd.net/hprofile-ak-prn2/c0.0.160.160/p160x160/203496_143258855755076_1119729537_n.jpg"/>
          <p:cNvPicPr>
            <a:picLocks noChangeAspect="1" noChangeArrowheads="1"/>
          </p:cNvPicPr>
          <p:nvPr userDrawn="1"/>
        </p:nvPicPr>
        <p:blipFill>
          <a:blip r:embed="rId3" cstate="print"/>
          <a:srcRect/>
          <a:stretch>
            <a:fillRect/>
          </a:stretch>
        </p:blipFill>
        <p:spPr bwMode="auto">
          <a:xfrm>
            <a:off x="107504" y="6225479"/>
            <a:ext cx="515889" cy="515889"/>
          </a:xfrm>
          <a:prstGeom prst="rect">
            <a:avLst/>
          </a:prstGeom>
          <a:noFill/>
        </p:spPr>
      </p:pic>
    </p:spTree>
    <p:extLst>
      <p:ext uri="{BB962C8B-B14F-4D97-AF65-F5344CB8AC3E}">
        <p14:creationId xmlns="" xmlns:p14="http://schemas.microsoft.com/office/powerpoint/2010/main" val="250162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8" name="Date Placeholder 4"/>
          <p:cNvSpPr>
            <a:spLocks noGrp="1"/>
          </p:cNvSpPr>
          <p:nvPr>
            <p:ph type="dt" sz="half" idx="10"/>
          </p:nvPr>
        </p:nvSpPr>
        <p:spPr>
          <a:xfrm>
            <a:off x="457200" y="6356350"/>
            <a:ext cx="2133600" cy="365125"/>
          </a:xfrm>
        </p:spPr>
        <p:txBody>
          <a:bodyPr/>
          <a:lstStyle>
            <a:lvl1pPr>
              <a:defRPr>
                <a:latin typeface="Tahoma" pitchFamily="34" charset="0"/>
                <a:ea typeface="Tahoma" pitchFamily="34" charset="0"/>
                <a:cs typeface="Tahoma" pitchFamily="34" charset="0"/>
              </a:defRPr>
            </a:lvl1pPr>
          </a:lstStyle>
          <a:p>
            <a:endParaRPr lang="nl-BE"/>
          </a:p>
        </p:txBody>
      </p:sp>
      <p:sp>
        <p:nvSpPr>
          <p:cNvPr id="19" name="Footer Placeholder 5"/>
          <p:cNvSpPr>
            <a:spLocks noGrp="1"/>
          </p:cNvSpPr>
          <p:nvPr>
            <p:ph type="ftr" sz="quarter" idx="11"/>
          </p:nvPr>
        </p:nvSpPr>
        <p:spPr>
          <a:xfrm>
            <a:off x="3124200" y="6356350"/>
            <a:ext cx="2895600" cy="365125"/>
          </a:xfrm>
        </p:spPr>
        <p:txBody>
          <a:bodyPr/>
          <a:lstStyle>
            <a:lvl1pPr>
              <a:defRPr>
                <a:latin typeface="Tahoma" pitchFamily="34" charset="0"/>
                <a:ea typeface="Tahoma" pitchFamily="34" charset="0"/>
                <a:cs typeface="Tahoma" pitchFamily="34" charset="0"/>
              </a:defRPr>
            </a:lvl1pPr>
          </a:lstStyle>
          <a:p>
            <a:pPr>
              <a:defRPr/>
            </a:pPr>
            <a:endParaRPr lang="nl-BE"/>
          </a:p>
        </p:txBody>
      </p:sp>
      <p:sp>
        <p:nvSpPr>
          <p:cNvPr id="20" name="Slide Number Placeholder 5"/>
          <p:cNvSpPr>
            <a:spLocks noGrp="1"/>
          </p:cNvSpPr>
          <p:nvPr>
            <p:ph type="sldNum" sz="quarter" idx="12"/>
          </p:nvPr>
        </p:nvSpPr>
        <p:spPr>
          <a:xfrm>
            <a:off x="6477000" y="6357938"/>
            <a:ext cx="752475" cy="365125"/>
          </a:xfrm>
        </p:spPr>
        <p:txBody>
          <a:bodyPr/>
          <a:lstStyle>
            <a:lvl1pPr>
              <a:defRPr>
                <a:latin typeface="Tahoma" pitchFamily="34" charset="0"/>
                <a:ea typeface="Tahoma" pitchFamily="34" charset="0"/>
                <a:cs typeface="Tahoma" pitchFamily="34" charset="0"/>
              </a:defRPr>
            </a:lvl1pPr>
          </a:lstStyle>
          <a:p>
            <a:fld id="{2B938D02-EAF4-FD43-B7FD-62C0C1CBB0F5}" type="slidenum">
              <a:rPr lang="nl-BE" smtClean="0"/>
              <a:pPr/>
              <a:t>‹#›</a:t>
            </a:fld>
            <a:endParaRPr lang="nl-BE"/>
          </a:p>
        </p:txBody>
      </p:sp>
      <p:sp>
        <p:nvSpPr>
          <p:cNvPr id="21" name="Line 8"/>
          <p:cNvSpPr>
            <a:spLocks noChangeShapeType="1"/>
          </p:cNvSpPr>
          <p:nvPr userDrawn="1"/>
        </p:nvSpPr>
        <p:spPr bwMode="auto">
          <a:xfrm>
            <a:off x="827584" y="6237312"/>
            <a:ext cx="6840760" cy="0"/>
          </a:xfrm>
          <a:prstGeom prst="line">
            <a:avLst/>
          </a:prstGeom>
          <a:noFill/>
          <a:ln w="3175" cmpd="sng">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Tahoma" pitchFamily="34" charset="0"/>
              <a:ea typeface="Tahoma" pitchFamily="34" charset="0"/>
              <a:cs typeface="Tahoma" pitchFamily="34" charset="0"/>
            </a:endParaRPr>
          </a:p>
        </p:txBody>
      </p:sp>
      <p:pic>
        <p:nvPicPr>
          <p:cNvPr id="22" name="Picture 2" descr="https://fbexternal-a.akamaihd.net/safe_image.php?d=AQAWoDS7C8BA8qBA&amp;w=155&amp;h=114&amp;url=http%3A%2F%2Faims.fao.org%2Fsites%2Fdefault%2Ffiles%2Fimages%2FLogo%40AIMS.jpg"/>
          <p:cNvPicPr>
            <a:picLocks noChangeAspect="1" noChangeArrowheads="1"/>
          </p:cNvPicPr>
          <p:nvPr userDrawn="1"/>
        </p:nvPicPr>
        <p:blipFill>
          <a:blip r:embed="rId2" cstate="print"/>
          <a:srcRect/>
          <a:stretch>
            <a:fillRect/>
          </a:stretch>
        </p:blipFill>
        <p:spPr bwMode="auto">
          <a:xfrm>
            <a:off x="7812360" y="6309320"/>
            <a:ext cx="1044327" cy="357093"/>
          </a:xfrm>
          <a:prstGeom prst="rect">
            <a:avLst/>
          </a:prstGeom>
          <a:noFill/>
        </p:spPr>
      </p:pic>
      <p:pic>
        <p:nvPicPr>
          <p:cNvPr id="23" name="Picture 14" descr="https://fbcdn-profile-a.akamaihd.net/hprofile-ak-prn2/c0.0.160.160/p160x160/203496_143258855755076_1119729537_n.jpg"/>
          <p:cNvPicPr>
            <a:picLocks noChangeAspect="1" noChangeArrowheads="1"/>
          </p:cNvPicPr>
          <p:nvPr userDrawn="1"/>
        </p:nvPicPr>
        <p:blipFill>
          <a:blip r:embed="rId3" cstate="print"/>
          <a:srcRect/>
          <a:stretch>
            <a:fillRect/>
          </a:stretch>
        </p:blipFill>
        <p:spPr bwMode="auto">
          <a:xfrm>
            <a:off x="107504" y="6225479"/>
            <a:ext cx="515889" cy="515889"/>
          </a:xfrm>
          <a:prstGeom prst="rect">
            <a:avLst/>
          </a:prstGeom>
          <a:noFill/>
        </p:spPr>
      </p:pic>
      <p:sp>
        <p:nvSpPr>
          <p:cNvPr id="24" name="Line 8"/>
          <p:cNvSpPr>
            <a:spLocks noChangeShapeType="1"/>
          </p:cNvSpPr>
          <p:nvPr userDrawn="1"/>
        </p:nvSpPr>
        <p:spPr bwMode="auto">
          <a:xfrm>
            <a:off x="107504" y="692696"/>
            <a:ext cx="8928992" cy="0"/>
          </a:xfrm>
          <a:prstGeom prst="line">
            <a:avLst/>
          </a:prstGeom>
          <a:noFill/>
          <a:ln w="3175" cmpd="sng">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Tahoma" pitchFamily="34" charset="0"/>
              <a:ea typeface="Tahoma" pitchFamily="34" charset="0"/>
              <a:cs typeface="Tahoma" pitchFamily="34" charset="0"/>
            </a:endParaRPr>
          </a:p>
        </p:txBody>
      </p:sp>
      <p:sp>
        <p:nvSpPr>
          <p:cNvPr id="25" name="Title 1"/>
          <p:cNvSpPr>
            <a:spLocks noGrp="1"/>
          </p:cNvSpPr>
          <p:nvPr>
            <p:ph type="title"/>
          </p:nvPr>
        </p:nvSpPr>
        <p:spPr>
          <a:xfrm>
            <a:off x="107504" y="116632"/>
            <a:ext cx="8990254" cy="549844"/>
          </a:xfrm>
          <a:ln>
            <a:noFill/>
          </a:ln>
        </p:spPr>
        <p:txBody>
          <a:bodyPr>
            <a:normAutofit/>
          </a:bodyPr>
          <a:lstStyle>
            <a:lvl1pPr algn="l">
              <a:defRPr sz="3000">
                <a:solidFill>
                  <a:schemeClr val="accent1">
                    <a:lumMod val="75000"/>
                  </a:schemeClr>
                </a:solidFill>
                <a:latin typeface="Tahoma" pitchFamily="34" charset="0"/>
                <a:ea typeface="Tahoma" pitchFamily="34" charset="0"/>
                <a:cs typeface="Tahoma" pitchFamily="34" charset="0"/>
              </a:defRPr>
            </a:lvl1pPr>
          </a:lstStyle>
          <a:p>
            <a:r>
              <a:rPr lang="en-US" dirty="0" smtClean="0"/>
              <a:t>Click to edit Master title style</a:t>
            </a:r>
            <a:endParaRPr lang="nl-BE" dirty="0"/>
          </a:p>
        </p:txBody>
      </p:sp>
    </p:spTree>
    <p:extLst>
      <p:ext uri="{BB962C8B-B14F-4D97-AF65-F5344CB8AC3E}">
        <p14:creationId xmlns="" xmlns:p14="http://schemas.microsoft.com/office/powerpoint/2010/main" val="401785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25497F73-1F92-450F-9180-DD02E35917F9}" type="slidenum">
              <a:rPr lang="nl-BE"/>
              <a:pPr>
                <a:defRPr/>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0476D89C-E8B9-AE4E-B6DF-5DF853DAFA02}" type="slidenum">
              <a:rPr lang="nl-BE"/>
              <a:pPr/>
              <a:t>‹#›</a:t>
            </a:fld>
            <a:endParaRPr lang="nl-BE"/>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aims.fao.org/aos/agrovoc/c_1233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193.190.8.15/ontwebapp/ontology.html" TargetMode="Externa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destin-informatique.com/ASKOSI/"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ims.fao.org/standards/agrovoc" TargetMode="External"/><Relationship Id="rId2" Type="http://schemas.openxmlformats.org/officeDocument/2006/relationships/hyperlink" Target="http://aims.fao.org/" TargetMode="External"/><Relationship Id="rId1" Type="http://schemas.openxmlformats.org/officeDocument/2006/relationships/slideLayout" Target="../slideLayouts/slideLayout2.xml"/><Relationship Id="rId6" Type="http://schemas.openxmlformats.org/officeDocument/2006/relationships/hyperlink" Target="http://193.190.8.15/ontwebapp/ontology.html" TargetMode="External"/><Relationship Id="rId5" Type="http://schemas.openxmlformats.org/officeDocument/2006/relationships/hyperlink" Target="https://code.google.com/p/ontology-plugin/" TargetMode="External"/><Relationship Id="rId4" Type="http://schemas.openxmlformats.org/officeDocument/2006/relationships/hyperlink" Target="http://aims.fao.org/agriocean-dspac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429000"/>
            <a:ext cx="8352928" cy="630982"/>
          </a:xfrm>
        </p:spPr>
        <p:txBody>
          <a:bodyPr>
            <a:normAutofit fontScale="90000"/>
          </a:bodyPr>
          <a:lstStyle/>
          <a:p>
            <a:r>
              <a:rPr lang="en-US" dirty="0" smtClean="0"/>
              <a:t>Use and integration of </a:t>
            </a:r>
            <a:br>
              <a:rPr lang="en-US" dirty="0" smtClean="0"/>
            </a:br>
            <a:r>
              <a:rPr lang="en-US" dirty="0" smtClean="0"/>
              <a:t>vocabularies in digital repositories</a:t>
            </a:r>
            <a:br>
              <a:rPr lang="en-US" dirty="0" smtClean="0"/>
            </a:br>
            <a:endParaRPr lang="en-US" dirty="0"/>
          </a:p>
        </p:txBody>
      </p:sp>
      <p:sp>
        <p:nvSpPr>
          <p:cNvPr id="4" name="Subtitle 2"/>
          <p:cNvSpPr txBox="1">
            <a:spLocks/>
          </p:cNvSpPr>
          <p:nvPr/>
        </p:nvSpPr>
        <p:spPr bwMode="auto">
          <a:xfrm>
            <a:off x="1619672" y="5085184"/>
            <a:ext cx="6984776" cy="86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defRPr/>
            </a:pPr>
            <a:r>
              <a:rPr lang="en-US" sz="2000" dirty="0" smtClean="0">
                <a:solidFill>
                  <a:schemeClr val="tx1">
                    <a:lumMod val="65000"/>
                    <a:lumOff val="35000"/>
                  </a:schemeClr>
                </a:solidFill>
                <a:latin typeface="Verdana" pitchFamily="34" charset="0"/>
                <a:ea typeface="Verdana" pitchFamily="34" charset="0"/>
                <a:cs typeface="Verdana" pitchFamily="34" charset="0"/>
              </a:rPr>
              <a:t>Imma.Subirats@fao.org</a:t>
            </a:r>
          </a:p>
          <a:p>
            <a:pPr marL="0" marR="0" lvl="0" indent="0" algn="r" defTabSz="914400" rtl="0" eaLnBrk="0" fontAlgn="base" latinLnBrk="0" hangingPunct="0">
              <a:lnSpc>
                <a:spcPct val="100000"/>
              </a:lnSpc>
              <a:spcBef>
                <a:spcPct val="20000"/>
              </a:spcBef>
              <a:spcAft>
                <a:spcPct val="0"/>
              </a:spcAft>
              <a:buClrTx/>
              <a:buSzTx/>
              <a:buFont typeface="Arial" charset="0"/>
              <a:buNone/>
              <a:tabLst/>
              <a:defRPr/>
            </a:pPr>
            <a:r>
              <a:rPr lang="en-US" sz="2000" dirty="0" smtClean="0">
                <a:solidFill>
                  <a:schemeClr val="tx1">
                    <a:lumMod val="65000"/>
                    <a:lumOff val="35000"/>
                  </a:schemeClr>
                </a:solidFill>
                <a:latin typeface="Verdana" pitchFamily="34" charset="0"/>
                <a:ea typeface="Verdana" pitchFamily="34" charset="0"/>
                <a:cs typeface="Verdana" pitchFamily="34" charset="0"/>
              </a:rPr>
              <a:t>http://aims.fao.org</a:t>
            </a:r>
            <a:endParaRPr lang="en-US" sz="2000" dirty="0">
              <a:solidFill>
                <a:schemeClr val="tx1">
                  <a:lumMod val="65000"/>
                  <a:lumOff val="35000"/>
                </a:schemeClr>
              </a:solidFill>
              <a:latin typeface="Verdana" pitchFamily="34" charset="0"/>
              <a:ea typeface="Verdana" pitchFamily="34" charset="0"/>
              <a:cs typeface="Verdana" pitchFamily="34" charset="0"/>
            </a:endParaRPr>
          </a:p>
        </p:txBody>
      </p:sp>
      <p:sp>
        <p:nvSpPr>
          <p:cNvPr id="5" name="Title 1"/>
          <p:cNvSpPr txBox="1">
            <a:spLocks/>
          </p:cNvSpPr>
          <p:nvPr/>
        </p:nvSpPr>
        <p:spPr bwMode="auto">
          <a:xfrm>
            <a:off x="791072" y="6065912"/>
            <a:ext cx="8352928"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32500" lnSpcReduction="20000"/>
          </a:bodyPr>
          <a:lstStyle/>
          <a:p>
            <a:pPr lvl="0" eaLnBrk="0" hangingPunct="0">
              <a:lnSpc>
                <a:spcPct val="170000"/>
              </a:lnSpc>
            </a:pPr>
            <a:r>
              <a:rPr lang="en-US" sz="3100" b="1" dirty="0" err="1" smtClean="0">
                <a:solidFill>
                  <a:schemeClr val="accent1">
                    <a:lumMod val="75000"/>
                  </a:schemeClr>
                </a:solidFill>
                <a:latin typeface="Verdana" pitchFamily="34" charset="0"/>
                <a:ea typeface="Verdana" pitchFamily="34" charset="0"/>
                <a:cs typeface="Verdana" pitchFamily="34" charset="0"/>
              </a:rPr>
              <a:t>TaCCIRe</a:t>
            </a:r>
            <a:r>
              <a:rPr lang="en-US" sz="3100" b="1" dirty="0" smtClean="0">
                <a:solidFill>
                  <a:schemeClr val="accent1">
                    <a:lumMod val="75000"/>
                  </a:schemeClr>
                </a:solidFill>
                <a:latin typeface="Verdana" pitchFamily="34" charset="0"/>
                <a:ea typeface="Verdana" pitchFamily="34" charset="0"/>
                <a:cs typeface="Verdana" pitchFamily="34" charset="0"/>
              </a:rPr>
              <a:t> Project</a:t>
            </a:r>
          </a:p>
          <a:p>
            <a:pPr lvl="0" eaLnBrk="0" hangingPunct="0">
              <a:lnSpc>
                <a:spcPct val="170000"/>
              </a:lnSpc>
            </a:pPr>
            <a:r>
              <a:rPr lang="en-US" sz="3100" b="1" dirty="0" err="1" smtClean="0">
                <a:solidFill>
                  <a:schemeClr val="accent1">
                    <a:lumMod val="75000"/>
                  </a:schemeClr>
                </a:solidFill>
                <a:latin typeface="Verdana" pitchFamily="34" charset="0"/>
                <a:ea typeface="Verdana" pitchFamily="34" charset="0"/>
                <a:cs typeface="Verdana" pitchFamily="34" charset="0"/>
              </a:rPr>
              <a:t>Towerbuilding</a:t>
            </a:r>
            <a:r>
              <a:rPr lang="en-US" sz="3100" b="1" dirty="0" smtClean="0">
                <a:solidFill>
                  <a:schemeClr val="accent1">
                    <a:lumMod val="75000"/>
                  </a:schemeClr>
                </a:solidFill>
                <a:latin typeface="Verdana" pitchFamily="34" charset="0"/>
                <a:ea typeface="Verdana" pitchFamily="34" charset="0"/>
                <a:cs typeface="Verdana" pitchFamily="34" charset="0"/>
              </a:rPr>
              <a:t> (Norway)</a:t>
            </a:r>
          </a:p>
          <a:p>
            <a:pPr lvl="0" eaLnBrk="0" hangingPunct="0">
              <a:lnSpc>
                <a:spcPct val="170000"/>
              </a:lnSpc>
            </a:pPr>
            <a:r>
              <a:rPr lang="en-US" sz="3100" dirty="0" smtClean="0">
                <a:solidFill>
                  <a:schemeClr val="accent1">
                    <a:lumMod val="75000"/>
                  </a:schemeClr>
                </a:solidFill>
                <a:latin typeface="Verdana" pitchFamily="34" charset="0"/>
                <a:ea typeface="Verdana" pitchFamily="34" charset="0"/>
                <a:cs typeface="Verdana" pitchFamily="34" charset="0"/>
              </a:rPr>
              <a:t>November </a:t>
            </a:r>
            <a:r>
              <a:rPr kumimoji="0" lang="en-US" sz="3200" i="0" u="none" strike="noStrike" kern="1200" cap="none" spc="0" normalizeH="0" baseline="0" noProof="0" dirty="0" smtClean="0">
                <a:ln>
                  <a:noFill/>
                </a:ln>
                <a:solidFill>
                  <a:schemeClr val="accent1">
                    <a:lumMod val="75000"/>
                  </a:schemeClr>
                </a:solidFill>
                <a:effectLst/>
                <a:uLnTx/>
                <a:uFillTx/>
                <a:latin typeface="Verdana" pitchFamily="34" charset="0"/>
                <a:ea typeface="Verdana" pitchFamily="34" charset="0"/>
                <a:cs typeface="Verdana" pitchFamily="34" charset="0"/>
              </a:rPr>
              <a:t>15</a:t>
            </a:r>
            <a:r>
              <a:rPr kumimoji="0" lang="en-US" sz="3200" i="0" u="none" strike="noStrike" kern="1200" cap="none" spc="0" normalizeH="0" baseline="30000" noProof="0" dirty="0" smtClean="0">
                <a:ln>
                  <a:noFill/>
                </a:ln>
                <a:solidFill>
                  <a:schemeClr val="accent1">
                    <a:lumMod val="75000"/>
                  </a:schemeClr>
                </a:solidFill>
                <a:effectLst/>
                <a:uLnTx/>
                <a:uFillTx/>
                <a:latin typeface="Verdana" pitchFamily="34" charset="0"/>
                <a:ea typeface="Verdana" pitchFamily="34" charset="0"/>
                <a:cs typeface="Verdana" pitchFamily="34" charset="0"/>
              </a:rPr>
              <a:t>th</a:t>
            </a:r>
            <a:r>
              <a:rPr kumimoji="0" lang="en-US" sz="3200" i="0" u="none" strike="noStrike" kern="1200" cap="none" spc="0" normalizeH="0" baseline="0" noProof="0" dirty="0" smtClean="0">
                <a:ln>
                  <a:noFill/>
                </a:ln>
                <a:solidFill>
                  <a:schemeClr val="accent1">
                    <a:lumMod val="75000"/>
                  </a:schemeClr>
                </a:solidFill>
                <a:effectLst/>
                <a:uLnTx/>
                <a:uFillTx/>
                <a:latin typeface="Verdana" pitchFamily="34" charset="0"/>
                <a:ea typeface="Verdana" pitchFamily="34" charset="0"/>
                <a:cs typeface="Verdana" pitchFamily="34" charset="0"/>
              </a:rPr>
              <a:t>, 2013</a:t>
            </a:r>
            <a:endParaRPr kumimoji="0" lang="en-US" sz="3200" i="0" u="none" strike="noStrike" kern="1200" cap="none" spc="0" normalizeH="0" baseline="0" noProof="0" dirty="0">
              <a:ln>
                <a:noFill/>
              </a:ln>
              <a:solidFill>
                <a:schemeClr val="accent1">
                  <a:lumMod val="75000"/>
                </a:schemeClr>
              </a:solidFill>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Uses</a:t>
            </a:r>
            <a:endParaRPr lang="en-US" b="1" dirty="0"/>
          </a:p>
        </p:txBody>
      </p:sp>
      <p:sp>
        <p:nvSpPr>
          <p:cNvPr id="3" name="Content Placeholder 2"/>
          <p:cNvSpPr>
            <a:spLocks noGrp="1"/>
          </p:cNvSpPr>
          <p:nvPr>
            <p:ph idx="1"/>
          </p:nvPr>
        </p:nvSpPr>
        <p:spPr>
          <a:xfrm>
            <a:off x="457200" y="1844824"/>
            <a:ext cx="8229600" cy="4281339"/>
          </a:xfrm>
        </p:spPr>
        <p:txBody>
          <a:bodyPr/>
          <a:lstStyle/>
          <a:p>
            <a:pPr eaLnBrk="1" hangingPunct="1"/>
            <a:r>
              <a:rPr lang="en-US" dirty="0" smtClean="0"/>
              <a:t>Standardizes the indexing process in order to make searching simpler and more efficient and to guide the user to the most relevant sources</a:t>
            </a:r>
          </a:p>
          <a:p>
            <a:pPr eaLnBrk="1" hangingPunct="1"/>
            <a:r>
              <a:rPr lang="en-US" dirty="0" smtClean="0"/>
              <a:t>Used worldwide (researchers, information management specialists) for indexing, retrieving and organizing data in agricultural information systems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Concept Scheme</a:t>
            </a:r>
            <a:endParaRPr lang="en-US" b="1" dirty="0"/>
          </a:p>
        </p:txBody>
      </p:sp>
      <p:sp>
        <p:nvSpPr>
          <p:cNvPr id="3" name="Content Placeholder 2"/>
          <p:cNvSpPr>
            <a:spLocks noGrp="1"/>
          </p:cNvSpPr>
          <p:nvPr>
            <p:ph idx="1"/>
          </p:nvPr>
        </p:nvSpPr>
        <p:spPr>
          <a:xfrm>
            <a:off x="457200" y="1844824"/>
            <a:ext cx="8229600" cy="4281339"/>
          </a:xfrm>
        </p:spPr>
        <p:txBody>
          <a:bodyPr/>
          <a:lstStyle/>
          <a:p>
            <a:r>
              <a:rPr lang="en-US" dirty="0" smtClean="0"/>
              <a:t>Developed in the early 80s, as a thesaurus to support uniform indexing of the AGRIS bibliographic database, and then of the whole FAO bibliographic catalogue.</a:t>
            </a:r>
          </a:p>
          <a:p>
            <a:r>
              <a:rPr lang="en-US" dirty="0" smtClean="0"/>
              <a:t>Thesaurus expressed as a concept scheme using SKOS </a:t>
            </a:r>
          </a:p>
          <a:p>
            <a:r>
              <a:rPr lang="en-US" dirty="0" smtClean="0"/>
              <a:t>This conversion from a relational database has provided added semantics value to term relationships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Concepts</a:t>
            </a:r>
            <a:endParaRPr lang="en-US" b="1" dirty="0"/>
          </a:p>
        </p:txBody>
      </p:sp>
      <p:sp>
        <p:nvSpPr>
          <p:cNvPr id="3" name="Content Placeholder 2"/>
          <p:cNvSpPr>
            <a:spLocks noGrp="1"/>
          </p:cNvSpPr>
          <p:nvPr>
            <p:ph idx="1"/>
          </p:nvPr>
        </p:nvSpPr>
        <p:spPr>
          <a:xfrm>
            <a:off x="457200" y="1628800"/>
            <a:ext cx="8229600" cy="4497363"/>
          </a:xfrm>
        </p:spPr>
        <p:txBody>
          <a:bodyPr/>
          <a:lstStyle/>
          <a:p>
            <a:r>
              <a:rPr lang="en-US" dirty="0" smtClean="0"/>
              <a:t>Meant to represent the </a:t>
            </a:r>
            <a:r>
              <a:rPr lang="en-US" i="1" dirty="0" smtClean="0"/>
              <a:t>meaning</a:t>
            </a:r>
            <a:r>
              <a:rPr lang="en-US" dirty="0" smtClean="0"/>
              <a:t> of terms</a:t>
            </a:r>
          </a:p>
          <a:p>
            <a:r>
              <a:rPr lang="en-US" dirty="0" smtClean="0"/>
              <a:t>Set of all terms considered to be translation of one another in various languages</a:t>
            </a:r>
          </a:p>
          <a:p>
            <a:r>
              <a:rPr lang="en-US" dirty="0" smtClean="0"/>
              <a:t>Concepts are given </a:t>
            </a:r>
            <a:r>
              <a:rPr lang="en-US" dirty="0" err="1" smtClean="0"/>
              <a:t>dereferenceable</a:t>
            </a:r>
            <a:r>
              <a:rPr lang="en-US" dirty="0" smtClean="0"/>
              <a:t> URIs (= URL), such as </a:t>
            </a:r>
            <a:r>
              <a:rPr lang="en-US" dirty="0" smtClean="0">
                <a:hlinkClick r:id="rId2"/>
              </a:rPr>
              <a:t>http://aims.fao.org/aos/agrovoc/c_12332</a:t>
            </a:r>
            <a:r>
              <a:rPr lang="en-US" dirty="0" smtClean="0"/>
              <a:t> for maize.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Terms</a:t>
            </a:r>
            <a:endParaRPr lang="en-US" b="1" dirty="0"/>
          </a:p>
        </p:txBody>
      </p:sp>
      <p:sp>
        <p:nvSpPr>
          <p:cNvPr id="3" name="Content Placeholder 2"/>
          <p:cNvSpPr>
            <a:spLocks noGrp="1"/>
          </p:cNvSpPr>
          <p:nvPr>
            <p:ph idx="1"/>
          </p:nvPr>
        </p:nvSpPr>
        <p:spPr>
          <a:xfrm>
            <a:off x="457200" y="1628800"/>
            <a:ext cx="8229600" cy="4497363"/>
          </a:xfrm>
        </p:spPr>
        <p:txBody>
          <a:bodyPr/>
          <a:lstStyle/>
          <a:p>
            <a:r>
              <a:rPr lang="en-US" dirty="0" smtClean="0"/>
              <a:t>Or labels, are the actual terms used to name things or abstract concepts</a:t>
            </a:r>
          </a:p>
          <a:p>
            <a:r>
              <a:rPr lang="en-US" dirty="0" smtClean="0"/>
              <a:t>For example maize, </a:t>
            </a:r>
            <a:r>
              <a:rPr lang="en-US" dirty="0" err="1" smtClean="0"/>
              <a:t>maïs</a:t>
            </a:r>
            <a:r>
              <a:rPr lang="en-US" dirty="0" smtClean="0"/>
              <a:t>, </a:t>
            </a:r>
            <a:r>
              <a:rPr lang="ja-JP" altLang="en-US" smtClean="0"/>
              <a:t>玉米</a:t>
            </a:r>
            <a:r>
              <a:rPr lang="en-US" altLang="ja-JP" dirty="0" smtClean="0"/>
              <a:t>, </a:t>
            </a:r>
            <a:r>
              <a:rPr lang="th-TH" dirty="0" smtClean="0"/>
              <a:t>ข้าวโพด, </a:t>
            </a:r>
            <a:r>
              <a:rPr lang="en-US" dirty="0" smtClean="0"/>
              <a:t>are all labels for the same concept in English, French, Hindi respectively.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normAutofit/>
          </a:bodyPr>
          <a:lstStyle/>
          <a:p>
            <a:r>
              <a:rPr lang="en-US" b="1" dirty="0" smtClean="0"/>
              <a:t>Relations, between concepts or terms</a:t>
            </a:r>
            <a:endParaRPr lang="en-US" b="1" dirty="0"/>
          </a:p>
        </p:txBody>
      </p:sp>
      <p:sp>
        <p:nvSpPr>
          <p:cNvPr id="3" name="Content Placeholder 2"/>
          <p:cNvSpPr>
            <a:spLocks noGrp="1"/>
          </p:cNvSpPr>
          <p:nvPr>
            <p:ph idx="1"/>
          </p:nvPr>
        </p:nvSpPr>
        <p:spPr>
          <a:xfrm>
            <a:off x="457200" y="1628800"/>
            <a:ext cx="8229600" cy="4497363"/>
          </a:xfrm>
        </p:spPr>
        <p:txBody>
          <a:bodyPr/>
          <a:lstStyle/>
          <a:p>
            <a:r>
              <a:rPr lang="en-US" b="1" dirty="0" smtClean="0"/>
              <a:t>Concepts</a:t>
            </a:r>
            <a:r>
              <a:rPr lang="en-US" dirty="0" smtClean="0"/>
              <a:t>: Hierarchical relations between concepts correspond to the classical thesaurus relations broader/narrower (BT/NT)</a:t>
            </a:r>
          </a:p>
          <a:p>
            <a:r>
              <a:rPr lang="en-US" b="1" dirty="0" smtClean="0"/>
              <a:t>Terms</a:t>
            </a:r>
            <a:r>
              <a:rPr lang="en-US" dirty="0" smtClean="0"/>
              <a:t>: range of forms that can occur for each term such as spelling variants, singular or plural, for example organization or </a:t>
            </a:r>
            <a:r>
              <a:rPr lang="en-US" dirty="0" err="1" smtClean="0"/>
              <a:t>organisation</a:t>
            </a:r>
            <a:r>
              <a:rPr lang="en-US" dirty="0" smtClean="0"/>
              <a:t>, cow or cows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grovoc-concepts-450x338.png"/>
          <p:cNvPicPr>
            <a:picLocks noChangeAspect="1"/>
          </p:cNvPicPr>
          <p:nvPr/>
        </p:nvPicPr>
        <p:blipFill>
          <a:blip r:embed="rId3" cstate="print"/>
          <a:stretch>
            <a:fillRect/>
          </a:stretch>
        </p:blipFill>
        <p:spPr>
          <a:xfrm>
            <a:off x="1259632" y="836712"/>
            <a:ext cx="6539411" cy="4911824"/>
          </a:xfrm>
          <a:prstGeom prst="rect">
            <a:avLst/>
          </a:prstGeom>
        </p:spPr>
      </p:pic>
      <p:sp>
        <p:nvSpPr>
          <p:cNvPr id="3" name="Slide Number Placeholder 2"/>
          <p:cNvSpPr>
            <a:spLocks noGrp="1"/>
          </p:cNvSpPr>
          <p:nvPr>
            <p:ph type="sldNum" idx="10"/>
          </p:nvPr>
        </p:nvSpPr>
        <p:spPr/>
        <p:txBody>
          <a:bodyPr/>
          <a:lstStyle/>
          <a:p>
            <a:pPr>
              <a:defRPr/>
            </a:pPr>
            <a:fld id="{25497F73-1F92-450F-9180-DD02E35917F9}" type="slidenum">
              <a:rPr lang="nl-BE" smtClean="0"/>
              <a:pPr>
                <a:defRPr/>
              </a:pPr>
              <a:t>15</a:t>
            </a:fld>
            <a:endParaRPr lang="nl-B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Maintenance</a:t>
            </a:r>
            <a:endParaRPr lang="en-US" b="1" dirty="0"/>
          </a:p>
        </p:txBody>
      </p:sp>
      <p:sp>
        <p:nvSpPr>
          <p:cNvPr id="3" name="Content Placeholder 2"/>
          <p:cNvSpPr>
            <a:spLocks noGrp="1"/>
          </p:cNvSpPr>
          <p:nvPr>
            <p:ph idx="1"/>
          </p:nvPr>
        </p:nvSpPr>
        <p:spPr>
          <a:xfrm>
            <a:off x="457200" y="1628800"/>
            <a:ext cx="8229600" cy="4497363"/>
          </a:xfrm>
        </p:spPr>
        <p:txBody>
          <a:bodyPr/>
          <a:lstStyle/>
          <a:p>
            <a:pPr indent="-3175">
              <a:buNone/>
            </a:pPr>
            <a:r>
              <a:rPr lang="en-US" dirty="0" smtClean="0"/>
              <a:t>Collaborative effort</a:t>
            </a:r>
          </a:p>
          <a:p>
            <a:pPr indent="-3175">
              <a:buNone/>
            </a:pPr>
            <a:r>
              <a:rPr lang="en-US" dirty="0" smtClean="0"/>
              <a:t>AGROVOC is kept up to date by the AGROVOC team in FAO, by a number of involved institutions serving as focal points for specific languages, and by individual domain experts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373262"/>
            <a:ext cx="8352928" cy="630982"/>
          </a:xfrm>
          <a:prstGeom prst="rect">
            <a:avLst/>
          </a:prstGeom>
        </p:spPr>
        <p:txBody>
          <a:bodyPr>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accent1">
                    <a:lumMod val="75000"/>
                  </a:schemeClr>
                </a:solidFill>
                <a:effectLst/>
                <a:uLnTx/>
                <a:uFillTx/>
                <a:latin typeface="Tahoma" pitchFamily="34" charset="0"/>
                <a:ea typeface="Tahoma" pitchFamily="34" charset="0"/>
                <a:cs typeface="Tahoma" pitchFamily="34" charset="0"/>
              </a:rPr>
              <a:t>AGROVOC</a:t>
            </a:r>
            <a:r>
              <a:rPr kumimoji="0" lang="en-US" sz="3600" b="0" i="0" u="none" strike="noStrike" kern="1200" cap="none" spc="0" normalizeH="0" noProof="0" dirty="0" smtClean="0">
                <a:ln>
                  <a:noFill/>
                </a:ln>
                <a:solidFill>
                  <a:schemeClr val="accent1">
                    <a:lumMod val="75000"/>
                  </a:schemeClr>
                </a:solidFill>
                <a:effectLst/>
                <a:uLnTx/>
                <a:uFillTx/>
                <a:latin typeface="Tahoma" pitchFamily="34" charset="0"/>
                <a:ea typeface="Tahoma" pitchFamily="34" charset="0"/>
                <a:cs typeface="Tahoma" pitchFamily="34" charset="0"/>
              </a:rPr>
              <a:t> and Linked Open Data</a:t>
            </a:r>
            <a:endParaRPr kumimoji="0" lang="en-US" sz="3600" b="0"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3" name="Subtitle 2"/>
          <p:cNvSpPr txBox="1">
            <a:spLocks/>
          </p:cNvSpPr>
          <p:nvPr/>
        </p:nvSpPr>
        <p:spPr>
          <a:xfrm>
            <a:off x="467544" y="6021288"/>
            <a:ext cx="7848872" cy="432048"/>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Tx/>
              <a:buSzTx/>
              <a:tabLst/>
              <a:defRPr/>
            </a:pPr>
            <a:r>
              <a:rPr lang="en-US" sz="2400" dirty="0" smtClean="0">
                <a:solidFill>
                  <a:schemeClr val="tx1">
                    <a:lumMod val="65000"/>
                    <a:lumOff val="35000"/>
                  </a:schemeClr>
                </a:solidFill>
                <a:latin typeface="Tahoma" pitchFamily="34" charset="0"/>
                <a:ea typeface="Tahoma" pitchFamily="34" charset="0"/>
                <a:cs typeface="Tahoma" pitchFamily="34" charset="0"/>
              </a:rPr>
              <a:t>Towards the Semantic Web</a:t>
            </a:r>
            <a:endParaRPr kumimoji="0" lang="en-US" sz="2400" b="0" i="0" u="none" strike="noStrike" kern="1200" cap="none" spc="0" normalizeH="0" baseline="0" noProof="0" dirty="0">
              <a:ln>
                <a:noFill/>
              </a:ln>
              <a:solidFill>
                <a:schemeClr val="tx1">
                  <a:lumMod val="65000"/>
                  <a:lumOff val="35000"/>
                </a:schemeClr>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idx="10"/>
          </p:nvPr>
        </p:nvSpPr>
        <p:spPr/>
        <p:txBody>
          <a:bodyPr/>
          <a:lstStyle/>
          <a:p>
            <a:pPr>
              <a:defRPr/>
            </a:pPr>
            <a:fld id="{25497F73-1F92-450F-9180-DD02E35917F9}" type="slidenum">
              <a:rPr lang="nl-BE" smtClean="0"/>
              <a:pPr>
                <a:defRPr/>
              </a:pPr>
              <a:t>17</a:t>
            </a:fld>
            <a:endParaRPr lang="nl-B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The Semantic Web</a:t>
            </a:r>
            <a:endParaRPr lang="en-US" b="1" dirty="0"/>
          </a:p>
        </p:txBody>
      </p:sp>
      <p:sp>
        <p:nvSpPr>
          <p:cNvPr id="3" name="Content Placeholder 2"/>
          <p:cNvSpPr>
            <a:spLocks noGrp="1"/>
          </p:cNvSpPr>
          <p:nvPr>
            <p:ph idx="1"/>
          </p:nvPr>
        </p:nvSpPr>
        <p:spPr>
          <a:xfrm>
            <a:off x="457200" y="1628800"/>
            <a:ext cx="8229600" cy="4497363"/>
          </a:xfrm>
        </p:spPr>
        <p:txBody>
          <a:bodyPr/>
          <a:lstStyle/>
          <a:p>
            <a:pPr indent="-230188"/>
            <a:r>
              <a:rPr lang="en-US" sz="2600" dirty="0" smtClean="0"/>
              <a:t>The main difference between the web of hypertext and the Semantic Web is that while the first links in html pages or documents, the second calls for going beyond the concept document and link structured data</a:t>
            </a:r>
          </a:p>
          <a:p>
            <a:pPr indent="-230188"/>
            <a:r>
              <a:rPr lang="en-US" sz="2600" dirty="0" smtClean="0"/>
              <a:t>In this context, Linked Data is the set of best practices for publishing and connecting structured data on the Web</a:t>
            </a:r>
          </a:p>
          <a:p>
            <a:pPr indent="-230188"/>
            <a:r>
              <a:rPr lang="en-US" sz="2600" dirty="0" smtClean="0"/>
              <a:t>Its main objective is to liberate data from silos that are framed by proprietary database schemas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Four rules</a:t>
            </a:r>
            <a:endParaRPr lang="en-US" b="1" dirty="0"/>
          </a:p>
        </p:txBody>
      </p:sp>
      <p:sp>
        <p:nvSpPr>
          <p:cNvPr id="3" name="Content Placeholder 2"/>
          <p:cNvSpPr>
            <a:spLocks noGrp="1"/>
          </p:cNvSpPr>
          <p:nvPr>
            <p:ph idx="1"/>
          </p:nvPr>
        </p:nvSpPr>
        <p:spPr>
          <a:xfrm>
            <a:off x="457200" y="1628800"/>
            <a:ext cx="8229600" cy="4497363"/>
          </a:xfrm>
        </p:spPr>
        <p:txBody>
          <a:bodyPr/>
          <a:lstStyle/>
          <a:p>
            <a:r>
              <a:rPr lang="en-US" dirty="0" smtClean="0"/>
              <a:t>Defined by Tim Berners-Lee in 2006:</a:t>
            </a:r>
          </a:p>
          <a:p>
            <a:pPr lvl="1"/>
            <a:r>
              <a:rPr lang="en-US" dirty="0" smtClean="0"/>
              <a:t>to use URIs (uniform resource identifiers) to identify resources uniquely;</a:t>
            </a:r>
          </a:p>
          <a:p>
            <a:pPr lvl="1"/>
            <a:r>
              <a:rPr lang="en-US" dirty="0" smtClean="0"/>
              <a:t>to use http URIs so people can access the information about the resource;</a:t>
            </a:r>
          </a:p>
          <a:p>
            <a:pPr lvl="1"/>
            <a:r>
              <a:rPr lang="en-US" dirty="0" smtClean="0"/>
              <a:t>to provide information about the resources using standard formats like RDF/XML; and</a:t>
            </a:r>
          </a:p>
          <a:p>
            <a:pPr lvl="1"/>
            <a:r>
              <a:rPr lang="en-US" dirty="0" smtClean="0"/>
              <a:t>to include links to other resources, URIs, enhancing the linking between different resources distributed on the web.</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844824"/>
            <a:ext cx="8229600" cy="4281339"/>
          </a:xfrm>
        </p:spPr>
        <p:txBody>
          <a:bodyPr/>
          <a:lstStyle/>
          <a:p>
            <a:r>
              <a:rPr lang="en-US" sz="2800" dirty="0" smtClean="0"/>
              <a:t>Web portal managed by FAO of the UN that disseminates standards and good practices in information and knowledge management for the support of the right to food, sustainable agriculture and rural development</a:t>
            </a:r>
          </a:p>
          <a:p>
            <a:r>
              <a:rPr lang="en-US" sz="2800" dirty="0" smtClean="0"/>
              <a:t>Supports the implementation of structured and linked information by fostering a community of practice centered on the themes of interoperability, reusability and cooperation</a:t>
            </a:r>
            <a:endParaRPr lang="en-US" sz="2800" dirty="0"/>
          </a:p>
        </p:txBody>
      </p:sp>
      <p:sp>
        <p:nvSpPr>
          <p:cNvPr id="3" name="Title 2"/>
          <p:cNvSpPr>
            <a:spLocks noGrp="1"/>
          </p:cNvSpPr>
          <p:nvPr>
            <p:ph type="title"/>
          </p:nvPr>
        </p:nvSpPr>
        <p:spPr>
          <a:xfrm>
            <a:off x="153746" y="836712"/>
            <a:ext cx="8990254" cy="549844"/>
          </a:xfrm>
        </p:spPr>
        <p:txBody>
          <a:bodyPr/>
          <a:lstStyle/>
          <a:p>
            <a:r>
              <a:rPr lang="en-US" b="1" dirty="0" smtClean="0"/>
              <a:t>What is aims.fao.org?</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What is Linked Open Data?</a:t>
            </a:r>
            <a:endParaRPr lang="en-US" b="1" dirty="0"/>
          </a:p>
        </p:txBody>
      </p:sp>
      <p:sp>
        <p:nvSpPr>
          <p:cNvPr id="3" name="Content Placeholder 2"/>
          <p:cNvSpPr>
            <a:spLocks noGrp="1"/>
          </p:cNvSpPr>
          <p:nvPr>
            <p:ph idx="1"/>
          </p:nvPr>
        </p:nvSpPr>
        <p:spPr>
          <a:xfrm>
            <a:off x="457200" y="1628800"/>
            <a:ext cx="8229600" cy="4497363"/>
          </a:xfrm>
        </p:spPr>
        <p:txBody>
          <a:bodyPr/>
          <a:lstStyle/>
          <a:p>
            <a:pPr indent="-230188"/>
            <a:r>
              <a:rPr lang="en-US" dirty="0" smtClean="0"/>
              <a:t>Linked Open Data (LOD) is Linked Data distributed under an open license that allows its reuse for free. </a:t>
            </a:r>
          </a:p>
          <a:p>
            <a:pPr indent="-230188"/>
            <a:r>
              <a:rPr lang="en-US" dirty="0" smtClean="0"/>
              <a:t>In 2010, Tim Berners-Lee defined a 5-star rating scheme to encourage data providers to provide linked data under open licenses. </a:t>
            </a:r>
          </a:p>
          <a:p>
            <a:pPr lvl="1" indent="-230188"/>
            <a:r>
              <a:rPr lang="en-US" dirty="0" smtClean="0"/>
              <a:t>The scheme uses gold stars to evaluate the availability of linked data as linked open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normAutofit fontScale="90000"/>
          </a:bodyPr>
          <a:lstStyle/>
          <a:p>
            <a:r>
              <a:rPr lang="en-US" b="1" dirty="0" smtClean="0"/>
              <a:t>How to facilitate the linking between resources?</a:t>
            </a:r>
            <a:endParaRPr lang="en-US" b="1" dirty="0"/>
          </a:p>
        </p:txBody>
      </p:sp>
      <p:sp>
        <p:nvSpPr>
          <p:cNvPr id="3" name="Content Placeholder 2"/>
          <p:cNvSpPr>
            <a:spLocks noGrp="1"/>
          </p:cNvSpPr>
          <p:nvPr>
            <p:ph idx="1"/>
          </p:nvPr>
        </p:nvSpPr>
        <p:spPr>
          <a:xfrm>
            <a:off x="457200" y="1628800"/>
            <a:ext cx="8229600" cy="4497363"/>
          </a:xfrm>
        </p:spPr>
        <p:txBody>
          <a:bodyPr/>
          <a:lstStyle/>
          <a:p>
            <a:pPr indent="-230188"/>
            <a:r>
              <a:rPr lang="en-US" dirty="0" smtClean="0"/>
              <a:t>The easiest way is the use of standard vocabularies, including standard vocabularies for describing data/metadata elements and standard vocabularies for indicating values.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987824" y="0"/>
            <a:ext cx="6048672" cy="6875973"/>
          </a:xfrm>
          <a:prstGeom prst="rect">
            <a:avLst/>
          </a:prstGeom>
          <a:noFill/>
          <a:ln w="9525">
            <a:noFill/>
            <a:miter lim="800000"/>
            <a:headEnd/>
            <a:tailEnd/>
          </a:ln>
        </p:spPr>
      </p:pic>
      <p:sp>
        <p:nvSpPr>
          <p:cNvPr id="3" name="Title 1"/>
          <p:cNvSpPr txBox="1">
            <a:spLocks/>
          </p:cNvSpPr>
          <p:nvPr/>
        </p:nvSpPr>
        <p:spPr>
          <a:xfrm>
            <a:off x="0" y="2852936"/>
            <a:ext cx="2690062" cy="549844"/>
          </a:xfrm>
          <a:prstGeom prst="rect">
            <a:avLst/>
          </a:prstGeom>
          <a:solidFill>
            <a:schemeClr val="bg1"/>
          </a:solidFill>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smtClean="0">
                <a:solidFill>
                  <a:schemeClr val="accent1">
                    <a:lumMod val="75000"/>
                  </a:schemeClr>
                </a:solidFill>
                <a:latin typeface="Tahoma" pitchFamily="34" charset="0"/>
                <a:ea typeface="Tahoma" pitchFamily="34" charset="0"/>
                <a:cs typeface="Tahoma" pitchFamily="34" charset="0"/>
              </a:rPr>
              <a:t>AGROVOC</a:t>
            </a:r>
          </a:p>
        </p:txBody>
      </p:sp>
      <p:sp>
        <p:nvSpPr>
          <p:cNvPr id="4" name="Slide Number Placeholder 3"/>
          <p:cNvSpPr>
            <a:spLocks noGrp="1"/>
          </p:cNvSpPr>
          <p:nvPr>
            <p:ph type="sldNum" idx="10"/>
          </p:nvPr>
        </p:nvSpPr>
        <p:spPr/>
        <p:txBody>
          <a:bodyPr/>
          <a:lstStyle/>
          <a:p>
            <a:pPr>
              <a:defRPr/>
            </a:pPr>
            <a:fld id="{25497F73-1F92-450F-9180-DD02E35917F9}" type="slidenum">
              <a:rPr lang="nl-BE" smtClean="0"/>
              <a:pPr>
                <a:defRPr/>
              </a:pPr>
              <a:t>22</a:t>
            </a:fld>
            <a:endParaRPr lang="nl-B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normAutofit/>
          </a:bodyPr>
          <a:lstStyle/>
          <a:p>
            <a:r>
              <a:rPr lang="en-US" b="1" dirty="0" smtClean="0"/>
              <a:t>AGROVOC as Linked Open Data</a:t>
            </a:r>
            <a:endParaRPr lang="en-US" b="1" dirty="0"/>
          </a:p>
        </p:txBody>
      </p:sp>
      <p:sp>
        <p:nvSpPr>
          <p:cNvPr id="3" name="Content Placeholder 2"/>
          <p:cNvSpPr>
            <a:spLocks noGrp="1"/>
          </p:cNvSpPr>
          <p:nvPr>
            <p:ph idx="1"/>
          </p:nvPr>
        </p:nvSpPr>
        <p:spPr>
          <a:xfrm>
            <a:off x="457200" y="1628800"/>
            <a:ext cx="8229600" cy="4497363"/>
          </a:xfrm>
        </p:spPr>
        <p:txBody>
          <a:bodyPr/>
          <a:lstStyle/>
          <a:p>
            <a:r>
              <a:rPr lang="en-US" dirty="0" smtClean="0"/>
              <a:t>The additional value that linking AGROVOC to other vocabularies provides is that data repositories attached to those vocabularies become discoverable</a:t>
            </a:r>
          </a:p>
          <a:p>
            <a:r>
              <a:rPr lang="en-US" dirty="0" smtClean="0"/>
              <a:t>This is a very simple classic case of exposing repository contents automatically across datasets through AGROVOC indexing.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4" descr="europe.jpg"/>
          <p:cNvPicPr>
            <a:picLocks noChangeAspect="1"/>
          </p:cNvPicPr>
          <p:nvPr/>
        </p:nvPicPr>
        <p:blipFill>
          <a:blip r:embed="rId3" cstate="print"/>
          <a:srcRect/>
          <a:stretch>
            <a:fillRect/>
          </a:stretch>
        </p:blipFill>
        <p:spPr bwMode="auto">
          <a:xfrm>
            <a:off x="539750" y="1052513"/>
            <a:ext cx="7570788" cy="5130800"/>
          </a:xfrm>
          <a:prstGeom prst="rect">
            <a:avLst/>
          </a:prstGeom>
          <a:noFill/>
          <a:ln w="9525">
            <a:noFill/>
            <a:miter lim="800000"/>
            <a:headEnd/>
            <a:tailEnd/>
          </a:ln>
        </p:spPr>
      </p:pic>
      <p:sp>
        <p:nvSpPr>
          <p:cNvPr id="4" name="TextBox 21"/>
          <p:cNvSpPr txBox="1">
            <a:spLocks noChangeArrowheads="1"/>
          </p:cNvSpPr>
          <p:nvPr/>
        </p:nvSpPr>
        <p:spPr bwMode="auto">
          <a:xfrm>
            <a:off x="0" y="210716"/>
            <a:ext cx="9144000" cy="553988"/>
          </a:xfrm>
          <a:prstGeom prst="rect">
            <a:avLst/>
          </a:prstGeom>
          <a:noFill/>
          <a:ln w="9525">
            <a:noFill/>
            <a:miter lim="800000"/>
            <a:headEnd/>
            <a:tailEnd/>
          </a:ln>
        </p:spPr>
        <p:txBody>
          <a:bodyPr lIns="91430" tIns="45715" rIns="91430" bIns="45715">
            <a:spAutoFit/>
          </a:bodyPr>
          <a:lstStyle/>
          <a:p>
            <a:pPr algn="ctr"/>
            <a:r>
              <a:rPr lang="en-US" sz="3000" b="1" dirty="0">
                <a:solidFill>
                  <a:schemeClr val="accent1">
                    <a:lumMod val="75000"/>
                  </a:schemeClr>
                </a:solidFill>
                <a:latin typeface="Tahoma" pitchFamily="34" charset="0"/>
                <a:ea typeface="Tahoma" pitchFamily="34" charset="0"/>
                <a:cs typeface="Tahoma" pitchFamily="34" charset="0"/>
              </a:rPr>
              <a:t>AGROVOC </a:t>
            </a:r>
            <a:r>
              <a:rPr lang="en-US" sz="3000" b="1" dirty="0" smtClean="0">
                <a:solidFill>
                  <a:schemeClr val="accent1">
                    <a:lumMod val="75000"/>
                  </a:schemeClr>
                </a:solidFill>
                <a:latin typeface="Tahoma" pitchFamily="34" charset="0"/>
                <a:ea typeface="Tahoma" pitchFamily="34" charset="0"/>
                <a:cs typeface="Tahoma" pitchFamily="34" charset="0"/>
              </a:rPr>
              <a:t>LOD- links</a:t>
            </a:r>
            <a:endParaRPr lang="en-US" sz="3000" b="1" dirty="0">
              <a:solidFill>
                <a:schemeClr val="accent1">
                  <a:lumMod val="75000"/>
                </a:schemeClr>
              </a:solidFill>
              <a:latin typeface="Tahoma" pitchFamily="34" charset="0"/>
              <a:ea typeface="Tahoma" pitchFamily="34" charset="0"/>
              <a:cs typeface="Tahoma" pitchFamily="34" charset="0"/>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1"/>
          <p:cNvSpPr txBox="1">
            <a:spLocks noChangeArrowheads="1"/>
          </p:cNvSpPr>
          <p:nvPr/>
        </p:nvSpPr>
        <p:spPr bwMode="auto">
          <a:xfrm>
            <a:off x="0" y="210716"/>
            <a:ext cx="9144000" cy="553988"/>
          </a:xfrm>
          <a:prstGeom prst="rect">
            <a:avLst/>
          </a:prstGeom>
          <a:noFill/>
          <a:ln w="9525">
            <a:noFill/>
            <a:miter lim="800000"/>
            <a:headEnd/>
            <a:tailEnd/>
          </a:ln>
        </p:spPr>
        <p:txBody>
          <a:bodyPr lIns="91430" tIns="45715" rIns="91430" bIns="45715">
            <a:spAutoFit/>
          </a:bodyPr>
          <a:lstStyle/>
          <a:p>
            <a:pPr algn="ctr"/>
            <a:r>
              <a:rPr lang="en-US" sz="3000" b="1" dirty="0">
                <a:solidFill>
                  <a:schemeClr val="accent1">
                    <a:lumMod val="75000"/>
                  </a:schemeClr>
                </a:solidFill>
                <a:latin typeface="Tahoma" pitchFamily="34" charset="0"/>
                <a:ea typeface="Tahoma" pitchFamily="34" charset="0"/>
                <a:cs typeface="Tahoma" pitchFamily="34" charset="0"/>
              </a:rPr>
              <a:t>AGROVOC </a:t>
            </a:r>
            <a:r>
              <a:rPr lang="en-US" sz="3000" b="1" dirty="0" smtClean="0">
                <a:solidFill>
                  <a:schemeClr val="accent1">
                    <a:lumMod val="75000"/>
                  </a:schemeClr>
                </a:solidFill>
                <a:latin typeface="Tahoma" pitchFamily="34" charset="0"/>
                <a:ea typeface="Tahoma" pitchFamily="34" charset="0"/>
                <a:cs typeface="Tahoma" pitchFamily="34" charset="0"/>
              </a:rPr>
              <a:t>LOD- links</a:t>
            </a:r>
            <a:endParaRPr lang="en-US" sz="3000" b="1" dirty="0">
              <a:solidFill>
                <a:schemeClr val="accent1">
                  <a:lumMod val="75000"/>
                </a:schemeClr>
              </a:solidFill>
              <a:latin typeface="Tahoma" pitchFamily="34" charset="0"/>
              <a:ea typeface="Tahoma" pitchFamily="34" charset="0"/>
              <a:cs typeface="Tahoma" pitchFamily="34" charset="0"/>
            </a:endParaRPr>
          </a:p>
        </p:txBody>
      </p:sp>
      <p:pic>
        <p:nvPicPr>
          <p:cNvPr id="74755" name="Picture 8" descr="gemet.jpg"/>
          <p:cNvPicPr>
            <a:picLocks noChangeAspect="1"/>
          </p:cNvPicPr>
          <p:nvPr/>
        </p:nvPicPr>
        <p:blipFill>
          <a:blip r:embed="rId3" cstate="print"/>
          <a:srcRect/>
          <a:stretch>
            <a:fillRect/>
          </a:stretch>
        </p:blipFill>
        <p:spPr bwMode="auto">
          <a:xfrm>
            <a:off x="0" y="908050"/>
            <a:ext cx="5865813" cy="5013325"/>
          </a:xfrm>
          <a:prstGeom prst="rect">
            <a:avLst/>
          </a:prstGeom>
          <a:noFill/>
          <a:ln w="9525">
            <a:noFill/>
            <a:miter lim="800000"/>
            <a:headEnd/>
            <a:tailEnd/>
          </a:ln>
        </p:spPr>
      </p:pic>
      <p:sp>
        <p:nvSpPr>
          <p:cNvPr id="11" name="Oval 10"/>
          <p:cNvSpPr/>
          <p:nvPr/>
        </p:nvSpPr>
        <p:spPr>
          <a:xfrm>
            <a:off x="684213" y="4221163"/>
            <a:ext cx="1800225" cy="10795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pic>
        <p:nvPicPr>
          <p:cNvPr id="74757" name="Picture 11" descr="rameau.jpg"/>
          <p:cNvPicPr>
            <a:picLocks noChangeAspect="1"/>
          </p:cNvPicPr>
          <p:nvPr/>
        </p:nvPicPr>
        <p:blipFill>
          <a:blip r:embed="rId4" cstate="print"/>
          <a:srcRect/>
          <a:stretch>
            <a:fillRect/>
          </a:stretch>
        </p:blipFill>
        <p:spPr bwMode="auto">
          <a:xfrm>
            <a:off x="3429000" y="838200"/>
            <a:ext cx="5113338" cy="4073525"/>
          </a:xfrm>
          <a:prstGeom prst="rect">
            <a:avLst/>
          </a:prstGeom>
          <a:noFill/>
          <a:ln w="9525">
            <a:noFill/>
            <a:miter lim="800000"/>
            <a:headEnd/>
            <a:tailEnd/>
          </a:ln>
        </p:spPr>
      </p:pic>
      <p:sp>
        <p:nvSpPr>
          <p:cNvPr id="13" name="Oval 12"/>
          <p:cNvSpPr/>
          <p:nvPr/>
        </p:nvSpPr>
        <p:spPr>
          <a:xfrm>
            <a:off x="3276600" y="4292600"/>
            <a:ext cx="2447925" cy="8651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373262"/>
            <a:ext cx="8352928" cy="630982"/>
          </a:xfrm>
          <a:prstGeom prst="rect">
            <a:avLst/>
          </a:prstGeom>
        </p:spPr>
        <p:txBody>
          <a:bodyPr>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chemeClr val="accent1">
                    <a:lumMod val="75000"/>
                  </a:schemeClr>
                </a:solidFill>
                <a:effectLst/>
                <a:uLnTx/>
                <a:uFillTx/>
                <a:latin typeface="Tahoma" pitchFamily="34" charset="0"/>
                <a:ea typeface="Tahoma" pitchFamily="34" charset="0"/>
                <a:cs typeface="Tahoma" pitchFamily="34" charset="0"/>
              </a:rPr>
              <a:t>DSpace</a:t>
            </a:r>
            <a:r>
              <a:rPr kumimoji="0" lang="en-US" sz="3600" b="0" i="0" u="none" strike="noStrike" kern="1200" cap="none" spc="0" normalizeH="0" baseline="0" noProof="0" dirty="0" smtClean="0">
                <a:ln>
                  <a:noFill/>
                </a:ln>
                <a:solidFill>
                  <a:schemeClr val="accent1">
                    <a:lumMod val="75000"/>
                  </a:schemeClr>
                </a:solidFill>
                <a:effectLst/>
                <a:uLnTx/>
                <a:uFillTx/>
                <a:latin typeface="Tahoma" pitchFamily="34" charset="0"/>
                <a:ea typeface="Tahoma" pitchFamily="34" charset="0"/>
                <a:cs typeface="Tahoma" pitchFamily="34" charset="0"/>
              </a:rPr>
              <a:t> and AGROVOC</a:t>
            </a:r>
            <a:endParaRPr kumimoji="0" lang="en-US" sz="3600" b="0"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3" name="Subtitle 2"/>
          <p:cNvSpPr txBox="1">
            <a:spLocks/>
          </p:cNvSpPr>
          <p:nvPr/>
        </p:nvSpPr>
        <p:spPr>
          <a:xfrm>
            <a:off x="467544" y="6021288"/>
            <a:ext cx="7848872" cy="432048"/>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Tx/>
              <a:buSzTx/>
              <a:tabLst/>
              <a:defRPr/>
            </a:pPr>
            <a:r>
              <a:rPr lang="en-US" sz="2400" dirty="0" err="1" smtClean="0">
                <a:solidFill>
                  <a:schemeClr val="tx1">
                    <a:lumMod val="65000"/>
                    <a:lumOff val="35000"/>
                  </a:schemeClr>
                </a:solidFill>
                <a:latin typeface="Tahoma" pitchFamily="34" charset="0"/>
                <a:ea typeface="Tahoma" pitchFamily="34" charset="0"/>
                <a:cs typeface="Tahoma" pitchFamily="34" charset="0"/>
              </a:rPr>
              <a:t>AgriOcean</a:t>
            </a:r>
            <a:r>
              <a:rPr lang="en-US" sz="2400" dirty="0" smtClean="0">
                <a:solidFill>
                  <a:schemeClr val="tx1">
                    <a:lumMod val="65000"/>
                    <a:lumOff val="35000"/>
                  </a:schemeClr>
                </a:solidFill>
                <a:latin typeface="Tahoma" pitchFamily="34" charset="0"/>
                <a:ea typeface="Tahoma" pitchFamily="34" charset="0"/>
                <a:cs typeface="Tahoma" pitchFamily="34" charset="0"/>
              </a:rPr>
              <a:t> </a:t>
            </a:r>
            <a:r>
              <a:rPr lang="en-US" sz="2400" dirty="0" err="1" smtClean="0">
                <a:solidFill>
                  <a:schemeClr val="tx1">
                    <a:lumMod val="65000"/>
                    <a:lumOff val="35000"/>
                  </a:schemeClr>
                </a:solidFill>
                <a:latin typeface="Tahoma" pitchFamily="34" charset="0"/>
                <a:ea typeface="Tahoma" pitchFamily="34" charset="0"/>
                <a:cs typeface="Tahoma" pitchFamily="34" charset="0"/>
              </a:rPr>
              <a:t>DSpace</a:t>
            </a:r>
            <a:r>
              <a:rPr lang="en-US" sz="2400" dirty="0" smtClean="0">
                <a:solidFill>
                  <a:schemeClr val="tx1">
                    <a:lumMod val="65000"/>
                    <a:lumOff val="35000"/>
                  </a:schemeClr>
                </a:solidFill>
                <a:latin typeface="Tahoma" pitchFamily="34" charset="0"/>
                <a:ea typeface="Tahoma" pitchFamily="34" charset="0"/>
                <a:cs typeface="Tahoma" pitchFamily="34" charset="0"/>
              </a:rPr>
              <a:t> and the Ontology </a:t>
            </a:r>
            <a:r>
              <a:rPr lang="en-US" sz="2400" dirty="0" err="1" smtClean="0">
                <a:solidFill>
                  <a:schemeClr val="tx1">
                    <a:lumMod val="65000"/>
                    <a:lumOff val="35000"/>
                  </a:schemeClr>
                </a:solidFill>
                <a:latin typeface="Tahoma" pitchFamily="34" charset="0"/>
                <a:ea typeface="Tahoma" pitchFamily="34" charset="0"/>
                <a:cs typeface="Tahoma" pitchFamily="34" charset="0"/>
              </a:rPr>
              <a:t>Plugin</a:t>
            </a:r>
            <a:endParaRPr kumimoji="0" lang="en-US" sz="2400" b="0" i="0" u="none" strike="noStrike" kern="1200" cap="none" spc="0" normalizeH="0" baseline="0" noProof="0" dirty="0">
              <a:ln>
                <a:noFill/>
              </a:ln>
              <a:solidFill>
                <a:schemeClr val="tx1">
                  <a:lumMod val="65000"/>
                  <a:lumOff val="35000"/>
                </a:schemeClr>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idx="10"/>
          </p:nvPr>
        </p:nvSpPr>
        <p:spPr/>
        <p:txBody>
          <a:bodyPr/>
          <a:lstStyle/>
          <a:p>
            <a:pPr>
              <a:defRPr/>
            </a:pPr>
            <a:fld id="{25497F73-1F92-450F-9180-DD02E35917F9}" type="slidenum">
              <a:rPr lang="nl-BE" smtClean="0"/>
              <a:pPr>
                <a:defRPr/>
              </a:pPr>
              <a:t>26</a:t>
            </a:fld>
            <a:endParaRPr lang="nl-B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normAutofit/>
          </a:bodyPr>
          <a:lstStyle/>
          <a:p>
            <a:r>
              <a:rPr lang="nl-BE" b="1" dirty="0" smtClean="0"/>
              <a:t>Thesaurus plug-in for AGROVOC</a:t>
            </a:r>
            <a:endParaRPr lang="en-US" b="1" dirty="0"/>
          </a:p>
        </p:txBody>
      </p:sp>
      <p:sp>
        <p:nvSpPr>
          <p:cNvPr id="3" name="Content Placeholder 2"/>
          <p:cNvSpPr>
            <a:spLocks noGrp="1"/>
          </p:cNvSpPr>
          <p:nvPr>
            <p:ph idx="1"/>
          </p:nvPr>
        </p:nvSpPr>
        <p:spPr>
          <a:xfrm>
            <a:off x="457200" y="1628800"/>
            <a:ext cx="8686800" cy="4497363"/>
          </a:xfrm>
        </p:spPr>
        <p:txBody>
          <a:bodyPr/>
          <a:lstStyle/>
          <a:p>
            <a:r>
              <a:rPr lang="nl-BE" sz="2400" dirty="0" smtClean="0"/>
              <a:t>Plug-in for Dspace defined by FAO (Feb. 2009)</a:t>
            </a:r>
          </a:p>
          <a:p>
            <a:pPr lvl="1"/>
            <a:r>
              <a:rPr lang="nl-BE" sz="2000" dirty="0" smtClean="0"/>
              <a:t>Authority control of AGROVOC terms during submission in Dspace - Implementation of Semantic Tools </a:t>
            </a:r>
          </a:p>
          <a:p>
            <a:r>
              <a:rPr lang="nl-BE" sz="2400" dirty="0" smtClean="0"/>
              <a:t>Developed for Dspace 1.4 </a:t>
            </a:r>
            <a:r>
              <a:rPr lang="en-US" sz="2400" dirty="0" smtClean="0"/>
              <a:t>by </a:t>
            </a:r>
            <a:r>
              <a:rPr lang="en-US" sz="2400" dirty="0" err="1" smtClean="0"/>
              <a:t>Kasetsart</a:t>
            </a:r>
            <a:r>
              <a:rPr lang="en-US" sz="2400" dirty="0" smtClean="0"/>
              <a:t> University (Bangkok, Thailand)</a:t>
            </a:r>
            <a:endParaRPr lang="nl-BE" sz="2400" dirty="0"/>
          </a:p>
        </p:txBody>
      </p:sp>
      <p:pic>
        <p:nvPicPr>
          <p:cNvPr id="4" name="Picture 3"/>
          <p:cNvPicPr>
            <a:picLocks noChangeAspect="1" noChangeArrowheads="1"/>
          </p:cNvPicPr>
          <p:nvPr/>
        </p:nvPicPr>
        <p:blipFill>
          <a:blip r:embed="rId2" cstate="print"/>
          <a:srcRect/>
          <a:stretch>
            <a:fillRect/>
          </a:stretch>
        </p:blipFill>
        <p:spPr bwMode="auto">
          <a:xfrm>
            <a:off x="1475656" y="3501008"/>
            <a:ext cx="5971390" cy="3139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normAutofit/>
          </a:bodyPr>
          <a:lstStyle/>
          <a:p>
            <a:r>
              <a:rPr lang="nl-BE" b="1" dirty="0" smtClean="0"/>
              <a:t>AgriOcean DSpace</a:t>
            </a:r>
            <a:endParaRPr lang="en-US" b="1" dirty="0"/>
          </a:p>
        </p:txBody>
      </p:sp>
      <p:sp>
        <p:nvSpPr>
          <p:cNvPr id="3" name="Content Placeholder 2"/>
          <p:cNvSpPr>
            <a:spLocks noGrp="1"/>
          </p:cNvSpPr>
          <p:nvPr>
            <p:ph idx="1"/>
          </p:nvPr>
        </p:nvSpPr>
        <p:spPr>
          <a:xfrm>
            <a:off x="457200" y="1628800"/>
            <a:ext cx="8229600" cy="4497363"/>
          </a:xfrm>
        </p:spPr>
        <p:txBody>
          <a:bodyPr/>
          <a:lstStyle/>
          <a:p>
            <a:r>
              <a:rPr lang="en-US" sz="2400" dirty="0" smtClean="0"/>
              <a:t>Joint initiative between the United Nations agencies of FAO and UNESCO-IOC to provide a customized version of </a:t>
            </a:r>
            <a:r>
              <a:rPr lang="en-US" sz="2400" dirty="0" err="1" smtClean="0"/>
              <a:t>DSpace</a:t>
            </a:r>
            <a:r>
              <a:rPr lang="en-US" sz="2400" dirty="0" smtClean="0"/>
              <a:t> using standards and controlled vocabularies in oceanography, marine science, food, agriculture, development, fisheries, forestry, natural resources and related sciences.</a:t>
            </a:r>
          </a:p>
          <a:p>
            <a:r>
              <a:rPr lang="en-US" sz="2400" dirty="0" smtClean="0"/>
              <a:t>The communities supported by FAO and UNESCO-IOC/IODE are synergistic and the standards on metadata and controlled vocabularies are similar for both. </a:t>
            </a:r>
          </a:p>
          <a:p>
            <a:pPr lvl="1"/>
            <a:r>
              <a:rPr lang="en-US" sz="2000" dirty="0" smtClean="0"/>
              <a:t>Communities: AGRIS – ASFA - ODINS</a:t>
            </a:r>
          </a:p>
          <a:p>
            <a:pPr lvl="1"/>
            <a:r>
              <a:rPr lang="en-US" sz="2000" dirty="0" smtClean="0"/>
              <a:t>Standards: Agris AP – MODS</a:t>
            </a:r>
          </a:p>
          <a:p>
            <a:pPr lvl="1"/>
            <a:r>
              <a:rPr lang="en-US" sz="2000" dirty="0" smtClean="0"/>
              <a:t>Thesauri: AGROVOC – ASFA </a:t>
            </a:r>
            <a:endParaRPr lang="nl-BE"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914400" y="274638"/>
            <a:ext cx="7772400" cy="1143000"/>
          </a:xfrm>
          <a:prstGeom prst="rect">
            <a:avLst/>
          </a:prstGeom>
          <a:noFill/>
          <a:ln w="9525">
            <a:noFill/>
            <a:round/>
            <a:headEnd/>
            <a:tailEnd/>
          </a:ln>
        </p:spPr>
        <p:txBody>
          <a:bodyPr wrap="none" anchor="ctr"/>
          <a:lstStyle/>
          <a:p>
            <a:endParaRPr lang="nl-BE"/>
          </a:p>
        </p:txBody>
      </p:sp>
      <p:pic>
        <p:nvPicPr>
          <p:cNvPr id="46083" name="Picture 2"/>
          <p:cNvPicPr>
            <a:picLocks noChangeAspect="1" noChangeArrowheads="1"/>
          </p:cNvPicPr>
          <p:nvPr/>
        </p:nvPicPr>
        <p:blipFill>
          <a:blip r:embed="rId3" cstate="print"/>
          <a:srcRect/>
          <a:stretch>
            <a:fillRect/>
          </a:stretch>
        </p:blipFill>
        <p:spPr bwMode="auto">
          <a:xfrm>
            <a:off x="3427413" y="0"/>
            <a:ext cx="5716587" cy="3213100"/>
          </a:xfrm>
          <a:prstGeom prst="rect">
            <a:avLst/>
          </a:prstGeom>
          <a:noFill/>
          <a:ln w="9525">
            <a:noFill/>
            <a:miter lim="800000"/>
            <a:headEnd/>
            <a:tailEnd/>
          </a:ln>
        </p:spPr>
      </p:pic>
      <p:pic>
        <p:nvPicPr>
          <p:cNvPr id="46084" name="Picture 3"/>
          <p:cNvPicPr>
            <a:picLocks noChangeAspect="1" noChangeArrowheads="1"/>
          </p:cNvPicPr>
          <p:nvPr/>
        </p:nvPicPr>
        <p:blipFill>
          <a:blip r:embed="rId4" cstate="print"/>
          <a:srcRect/>
          <a:stretch>
            <a:fillRect/>
          </a:stretch>
        </p:blipFill>
        <p:spPr bwMode="auto">
          <a:xfrm>
            <a:off x="0" y="0"/>
            <a:ext cx="4398963" cy="3573463"/>
          </a:xfrm>
          <a:prstGeom prst="rect">
            <a:avLst/>
          </a:prstGeom>
          <a:noFill/>
          <a:ln w="9525">
            <a:noFill/>
            <a:miter lim="800000"/>
            <a:headEnd/>
            <a:tailEnd/>
          </a:ln>
        </p:spPr>
      </p:pic>
      <p:pic>
        <p:nvPicPr>
          <p:cNvPr id="46085" name="Picture 4"/>
          <p:cNvPicPr>
            <a:picLocks noChangeAspect="1" noChangeArrowheads="1"/>
          </p:cNvPicPr>
          <p:nvPr/>
        </p:nvPicPr>
        <p:blipFill>
          <a:blip r:embed="rId5" cstate="print"/>
          <a:srcRect/>
          <a:stretch>
            <a:fillRect/>
          </a:stretch>
        </p:blipFill>
        <p:spPr bwMode="auto">
          <a:xfrm>
            <a:off x="0" y="3536950"/>
            <a:ext cx="4427538" cy="3321050"/>
          </a:xfrm>
          <a:prstGeom prst="rect">
            <a:avLst/>
          </a:prstGeom>
          <a:noFill/>
          <a:ln w="9525">
            <a:noFill/>
            <a:miter lim="800000"/>
            <a:headEnd/>
            <a:tailEnd/>
          </a:ln>
        </p:spPr>
      </p:pic>
      <p:pic>
        <p:nvPicPr>
          <p:cNvPr id="46086" name="Picture 5"/>
          <p:cNvPicPr>
            <a:picLocks noChangeAspect="1" noChangeArrowheads="1"/>
          </p:cNvPicPr>
          <p:nvPr/>
        </p:nvPicPr>
        <p:blipFill>
          <a:blip r:embed="rId6" cstate="print"/>
          <a:srcRect/>
          <a:stretch>
            <a:fillRect/>
          </a:stretch>
        </p:blipFill>
        <p:spPr bwMode="auto">
          <a:xfrm>
            <a:off x="4189413" y="3213100"/>
            <a:ext cx="4954587" cy="3644900"/>
          </a:xfrm>
          <a:prstGeom prst="rect">
            <a:avLst/>
          </a:prstGeom>
          <a:noFill/>
          <a:ln w="9525">
            <a:noFill/>
            <a:miter lim="800000"/>
            <a:headEnd/>
            <a:tailEnd/>
          </a:ln>
        </p:spPr>
      </p:pic>
      <p:sp>
        <p:nvSpPr>
          <p:cNvPr id="7" name="Slide Number Placeholder 6"/>
          <p:cNvSpPr>
            <a:spLocks noGrp="1"/>
          </p:cNvSpPr>
          <p:nvPr>
            <p:ph type="sldNum" idx="10"/>
          </p:nvPr>
        </p:nvSpPr>
        <p:spPr/>
        <p:txBody>
          <a:bodyPr/>
          <a:lstStyle/>
          <a:p>
            <a:pPr>
              <a:defRPr/>
            </a:pPr>
            <a:fld id="{25497F73-1F92-450F-9180-DD02E35917F9}" type="slidenum">
              <a:rPr lang="nl-BE" smtClean="0"/>
              <a:pPr>
                <a:defRPr/>
              </a:pPr>
              <a:t>29</a:t>
            </a:fld>
            <a:endParaRPr lang="nl-B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916832"/>
            <a:ext cx="8229600" cy="4209331"/>
          </a:xfrm>
        </p:spPr>
        <p:txBody>
          <a:bodyPr/>
          <a:lstStyle/>
          <a:p>
            <a:r>
              <a:rPr lang="en-US" dirty="0" smtClean="0"/>
              <a:t>To help to make agricultural information increasingly accessible</a:t>
            </a:r>
          </a:p>
          <a:p>
            <a:r>
              <a:rPr lang="en-US" dirty="0" smtClean="0"/>
              <a:t>To promote good practices widely applicable and easy to implement</a:t>
            </a:r>
          </a:p>
          <a:p>
            <a:r>
              <a:rPr lang="en-US" dirty="0" smtClean="0"/>
              <a:t>To adopt, create and publicize standards, tools and services enabling stakeholders to build open and interoperable information systems</a:t>
            </a:r>
            <a:endParaRPr lang="en-US" dirty="0"/>
          </a:p>
        </p:txBody>
      </p:sp>
      <p:sp>
        <p:nvSpPr>
          <p:cNvPr id="3" name="Title 2"/>
          <p:cNvSpPr>
            <a:spLocks noGrp="1"/>
          </p:cNvSpPr>
          <p:nvPr>
            <p:ph type="title"/>
          </p:nvPr>
        </p:nvSpPr>
        <p:spPr>
          <a:xfrm>
            <a:off x="153746" y="836712"/>
            <a:ext cx="8990254" cy="549844"/>
          </a:xfrm>
        </p:spPr>
        <p:txBody>
          <a:bodyPr/>
          <a:lstStyle/>
          <a:p>
            <a:r>
              <a:rPr lang="en-US" b="1" dirty="0" smtClean="0"/>
              <a:t>What do we do?</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normAutofit/>
          </a:bodyPr>
          <a:lstStyle/>
          <a:p>
            <a:r>
              <a:rPr lang="nl-BE" b="1" dirty="0" smtClean="0"/>
              <a:t>Authority control in AgriOcean DSpace</a:t>
            </a:r>
            <a:endParaRPr lang="en-US" b="1" dirty="0"/>
          </a:p>
        </p:txBody>
      </p:sp>
      <p:sp>
        <p:nvSpPr>
          <p:cNvPr id="3" name="Content Placeholder 2"/>
          <p:cNvSpPr>
            <a:spLocks noGrp="1"/>
          </p:cNvSpPr>
          <p:nvPr>
            <p:ph idx="1"/>
          </p:nvPr>
        </p:nvSpPr>
        <p:spPr>
          <a:xfrm>
            <a:off x="457200" y="1628800"/>
            <a:ext cx="8229600" cy="4497363"/>
          </a:xfrm>
        </p:spPr>
        <p:txBody>
          <a:bodyPr/>
          <a:lstStyle/>
          <a:p>
            <a:r>
              <a:rPr lang="nl-BE" dirty="0" smtClean="0"/>
              <a:t>Journal titles, Subject terms (AGROVOC, ASFA)</a:t>
            </a:r>
          </a:p>
          <a:p>
            <a:r>
              <a:rPr lang="nl-BE" dirty="0" smtClean="0"/>
              <a:t>Search option in alphabetic lists (as tables) with autosuggest possibility</a:t>
            </a:r>
          </a:p>
          <a:p>
            <a:r>
              <a:rPr lang="nl-BE" dirty="0" smtClean="0"/>
              <a:t>For every vocabulary additional input field</a:t>
            </a:r>
          </a:p>
          <a:p>
            <a:pPr lvl="1"/>
            <a:endParaRPr lang="nl-BE" sz="2000" dirty="0"/>
          </a:p>
        </p:txBody>
      </p:sp>
      <p:pic>
        <p:nvPicPr>
          <p:cNvPr id="4" name="Picture 3"/>
          <p:cNvPicPr>
            <a:picLocks noChangeAspect="1" noChangeArrowheads="1"/>
          </p:cNvPicPr>
          <p:nvPr/>
        </p:nvPicPr>
        <p:blipFill>
          <a:blip r:embed="rId2" cstate="print"/>
          <a:srcRect/>
          <a:stretch>
            <a:fillRect/>
          </a:stretch>
        </p:blipFill>
        <p:spPr bwMode="auto">
          <a:xfrm>
            <a:off x="1331640" y="3717032"/>
            <a:ext cx="6019800" cy="3028950"/>
          </a:xfrm>
          <a:prstGeom prst="rect">
            <a:avLst/>
          </a:prstGeom>
          <a:noFill/>
          <a:ln w="3175">
            <a:solidFill>
              <a:schemeClr val="accent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normAutofit/>
          </a:bodyPr>
          <a:lstStyle/>
          <a:p>
            <a:r>
              <a:rPr lang="nl-BE" b="1" dirty="0" smtClean="0"/>
              <a:t>Ontology plug-in: concept &amp; implementation</a:t>
            </a:r>
            <a:endParaRPr lang="en-US" b="1" dirty="0"/>
          </a:p>
        </p:txBody>
      </p:sp>
      <p:sp>
        <p:nvSpPr>
          <p:cNvPr id="3" name="Content Placeholder 2"/>
          <p:cNvSpPr>
            <a:spLocks noGrp="1"/>
          </p:cNvSpPr>
          <p:nvPr>
            <p:ph idx="1"/>
          </p:nvPr>
        </p:nvSpPr>
        <p:spPr>
          <a:xfrm>
            <a:off x="457200" y="1628800"/>
            <a:ext cx="8229600" cy="4497363"/>
          </a:xfrm>
        </p:spPr>
        <p:txBody>
          <a:bodyPr/>
          <a:lstStyle/>
          <a:p>
            <a:r>
              <a:rPr lang="nl-BE" sz="2400" dirty="0" smtClean="0"/>
              <a:t>Tool for submission of metadata</a:t>
            </a:r>
          </a:p>
          <a:p>
            <a:r>
              <a:rPr lang="nl-BE" sz="2400" dirty="0" smtClean="0"/>
              <a:t>Search over different vocabularies: </a:t>
            </a:r>
          </a:p>
          <a:p>
            <a:pPr lvl="1"/>
            <a:r>
              <a:rPr lang="nl-BE" sz="2000" dirty="0" smtClean="0"/>
              <a:t>Grouping of vocabularies is possible</a:t>
            </a:r>
          </a:p>
          <a:p>
            <a:pPr lvl="1"/>
            <a:r>
              <a:rPr lang="nl-BE" sz="2000" dirty="0" smtClean="0"/>
              <a:t>submitter does not have to think about which vocabulary to use </a:t>
            </a:r>
          </a:p>
          <a:p>
            <a:r>
              <a:rPr lang="nl-BE" sz="2400" dirty="0" smtClean="0"/>
              <a:t>Independent tool that can be integrated in different systems</a:t>
            </a:r>
          </a:p>
          <a:p>
            <a:r>
              <a:rPr lang="en-US" sz="2400" dirty="0" smtClean="0"/>
              <a:t>It searches </a:t>
            </a:r>
            <a:r>
              <a:rPr lang="nl-BE" sz="2400" dirty="0" smtClean="0"/>
              <a:t>AGROVOC </a:t>
            </a:r>
            <a:r>
              <a:rPr lang="en-US" sz="2400" dirty="0" err="1" smtClean="0"/>
              <a:t>webservices</a:t>
            </a:r>
            <a:r>
              <a:rPr lang="en-US" sz="2400" dirty="0" smtClean="0"/>
              <a:t>, and an ASKOSI server containing the AGROVOC, ASFA, Plant Ontology and NERC-C19 (An Oceanographic Geographical ontology) ontology. </a:t>
            </a:r>
          </a:p>
          <a:p>
            <a:pPr lvl="1"/>
            <a:r>
              <a:rPr lang="en-US" sz="2000" dirty="0" smtClean="0"/>
              <a:t>The broker can be extended to access any web service</a:t>
            </a:r>
            <a:endParaRPr lang="nl-BE" sz="2000" dirty="0" smtClean="0"/>
          </a:p>
          <a:p>
            <a:pPr lvl="1"/>
            <a:endParaRPr lang="nl-BE"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6300192" y="548680"/>
            <a:ext cx="2592288" cy="5760640"/>
            <a:chOff x="6300192" y="548680"/>
            <a:chExt cx="2592288" cy="5760640"/>
          </a:xfrm>
        </p:grpSpPr>
        <p:sp>
          <p:nvSpPr>
            <p:cNvPr id="14" name="Rounded Rectangle 13"/>
            <p:cNvSpPr/>
            <p:nvPr/>
          </p:nvSpPr>
          <p:spPr>
            <a:xfrm>
              <a:off x="6300192" y="548680"/>
              <a:ext cx="2592288" cy="5760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tx1"/>
                  </a:solidFill>
                </a:rPr>
                <a:t>3rd party web services</a:t>
              </a:r>
              <a:endParaRPr lang="nl-BE" sz="2000" dirty="0">
                <a:solidFill>
                  <a:schemeClr val="tx1"/>
                </a:solidFill>
              </a:endParaRPr>
            </a:p>
          </p:txBody>
        </p:sp>
        <p:sp>
          <p:nvSpPr>
            <p:cNvPr id="7" name="Rounded Rectangle 6"/>
            <p:cNvSpPr/>
            <p:nvPr/>
          </p:nvSpPr>
          <p:spPr>
            <a:xfrm>
              <a:off x="6732240" y="1412776"/>
              <a:ext cx="17281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Thesaurus</a:t>
              </a:r>
              <a:br>
                <a:rPr lang="en-US" dirty="0" smtClean="0"/>
              </a:br>
              <a:r>
                <a:rPr lang="en-US" dirty="0" smtClean="0"/>
                <a:t>web service 1</a:t>
              </a:r>
            </a:p>
          </p:txBody>
        </p:sp>
        <p:sp>
          <p:nvSpPr>
            <p:cNvPr id="10" name="Rounded Rectangle 9"/>
            <p:cNvSpPr/>
            <p:nvPr/>
          </p:nvSpPr>
          <p:spPr>
            <a:xfrm>
              <a:off x="6732240" y="2348880"/>
              <a:ext cx="17281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Thesaurus</a:t>
              </a:r>
              <a:br>
                <a:rPr lang="en-US" dirty="0" smtClean="0"/>
              </a:br>
              <a:r>
                <a:rPr lang="en-US" dirty="0" smtClean="0"/>
                <a:t>web service 2</a:t>
              </a:r>
            </a:p>
          </p:txBody>
        </p:sp>
        <p:sp>
          <p:nvSpPr>
            <p:cNvPr id="11" name="Rounded Rectangle 10"/>
            <p:cNvSpPr/>
            <p:nvPr/>
          </p:nvSpPr>
          <p:spPr>
            <a:xfrm>
              <a:off x="6804248" y="4437112"/>
              <a:ext cx="17281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Thesaurus</a:t>
              </a:r>
              <a:br>
                <a:rPr lang="en-US" dirty="0" smtClean="0"/>
              </a:br>
              <a:r>
                <a:rPr lang="en-US" dirty="0" smtClean="0"/>
                <a:t>web service N</a:t>
              </a:r>
            </a:p>
          </p:txBody>
        </p:sp>
      </p:grpSp>
      <p:grpSp>
        <p:nvGrpSpPr>
          <p:cNvPr id="3" name="Group 29"/>
          <p:cNvGrpSpPr/>
          <p:nvPr/>
        </p:nvGrpSpPr>
        <p:grpSpPr>
          <a:xfrm>
            <a:off x="539552" y="476672"/>
            <a:ext cx="5328592" cy="5760640"/>
            <a:chOff x="539552" y="476672"/>
            <a:chExt cx="5328592" cy="5760640"/>
          </a:xfrm>
        </p:grpSpPr>
        <p:sp>
          <p:nvSpPr>
            <p:cNvPr id="13" name="Rounded Rectangle 12"/>
            <p:cNvSpPr/>
            <p:nvPr/>
          </p:nvSpPr>
          <p:spPr>
            <a:xfrm>
              <a:off x="539552" y="476672"/>
              <a:ext cx="5328592" cy="576064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solidFill>
                </a:rPr>
                <a:t>Ontology plug-in</a:t>
              </a:r>
              <a:endParaRPr lang="nl-BE" sz="2400" dirty="0">
                <a:solidFill>
                  <a:schemeClr val="tx1"/>
                </a:solidFill>
              </a:endParaRPr>
            </a:p>
          </p:txBody>
        </p:sp>
        <p:sp>
          <p:nvSpPr>
            <p:cNvPr id="5" name="Rounded Rectangle 4"/>
            <p:cNvSpPr/>
            <p:nvPr/>
          </p:nvSpPr>
          <p:spPr>
            <a:xfrm>
              <a:off x="755576" y="1340768"/>
              <a:ext cx="172819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Ontology</a:t>
              </a:r>
              <a:br>
                <a:rPr lang="en-US" dirty="0" smtClean="0"/>
              </a:br>
              <a:r>
                <a:rPr lang="en-US" dirty="0" err="1" smtClean="0"/>
                <a:t>plugin</a:t>
              </a:r>
              <a:r>
                <a:rPr lang="en-US" dirty="0" smtClean="0"/>
                <a:t/>
              </a:r>
              <a:br>
                <a:rPr lang="en-US" dirty="0" smtClean="0"/>
              </a:br>
              <a:r>
                <a:rPr lang="en-US" dirty="0" smtClean="0"/>
                <a:t>UI</a:t>
              </a:r>
              <a:endParaRPr lang="nl-BE" dirty="0"/>
            </a:p>
          </p:txBody>
        </p:sp>
        <p:sp>
          <p:nvSpPr>
            <p:cNvPr id="6" name="Rounded Rectangle 5"/>
            <p:cNvSpPr/>
            <p:nvPr/>
          </p:nvSpPr>
          <p:spPr>
            <a:xfrm>
              <a:off x="3851920" y="1340768"/>
              <a:ext cx="172819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Thesaurus</a:t>
              </a:r>
              <a:br>
                <a:rPr lang="en-US" dirty="0" smtClean="0"/>
              </a:br>
              <a:r>
                <a:rPr lang="en-US" dirty="0" smtClean="0"/>
                <a:t>search</a:t>
              </a:r>
            </a:p>
            <a:p>
              <a:pPr algn="ctr"/>
              <a:r>
                <a:rPr lang="en-US" dirty="0" err="1" smtClean="0"/>
                <a:t>webapp</a:t>
              </a:r>
              <a:endParaRPr lang="nl-BE" dirty="0"/>
            </a:p>
          </p:txBody>
        </p:sp>
        <p:sp>
          <p:nvSpPr>
            <p:cNvPr id="15" name="TextBox 14"/>
            <p:cNvSpPr txBox="1"/>
            <p:nvPr/>
          </p:nvSpPr>
          <p:spPr>
            <a:xfrm>
              <a:off x="1159663" y="3068960"/>
              <a:ext cx="836639" cy="369332"/>
            </a:xfrm>
            <a:prstGeom prst="rect">
              <a:avLst/>
            </a:prstGeom>
            <a:noFill/>
          </p:spPr>
          <p:txBody>
            <a:bodyPr wrap="none" rtlCol="0">
              <a:spAutoFit/>
            </a:bodyPr>
            <a:lstStyle/>
            <a:p>
              <a:r>
                <a:rPr lang="en-US" dirty="0" err="1" smtClean="0"/>
                <a:t>JQuery</a:t>
              </a:r>
              <a:endParaRPr lang="nl-BE" dirty="0"/>
            </a:p>
          </p:txBody>
        </p:sp>
        <p:sp>
          <p:nvSpPr>
            <p:cNvPr id="16" name="TextBox 15"/>
            <p:cNvSpPr txBox="1"/>
            <p:nvPr/>
          </p:nvSpPr>
          <p:spPr>
            <a:xfrm>
              <a:off x="4499488" y="3068960"/>
              <a:ext cx="576568" cy="369332"/>
            </a:xfrm>
            <a:prstGeom prst="rect">
              <a:avLst/>
            </a:prstGeom>
            <a:noFill/>
          </p:spPr>
          <p:txBody>
            <a:bodyPr wrap="none" rtlCol="0">
              <a:spAutoFit/>
            </a:bodyPr>
            <a:lstStyle/>
            <a:p>
              <a:r>
                <a:rPr lang="en-US" dirty="0" smtClean="0"/>
                <a:t>Java</a:t>
              </a:r>
              <a:endParaRPr lang="nl-BE" dirty="0"/>
            </a:p>
          </p:txBody>
        </p:sp>
      </p:grpSp>
      <p:grpSp>
        <p:nvGrpSpPr>
          <p:cNvPr id="4" name="Group 34"/>
          <p:cNvGrpSpPr/>
          <p:nvPr/>
        </p:nvGrpSpPr>
        <p:grpSpPr>
          <a:xfrm>
            <a:off x="5580112" y="1844824"/>
            <a:ext cx="1087479" cy="1872208"/>
            <a:chOff x="5580112" y="1844824"/>
            <a:chExt cx="1087479" cy="1872208"/>
          </a:xfrm>
        </p:grpSpPr>
        <p:cxnSp>
          <p:nvCxnSpPr>
            <p:cNvPr id="25" name="Straight Arrow Connector 24"/>
            <p:cNvCxnSpPr/>
            <p:nvPr/>
          </p:nvCxnSpPr>
          <p:spPr>
            <a:xfrm>
              <a:off x="5580112" y="1844824"/>
              <a:ext cx="1080120" cy="13681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580112" y="2348880"/>
              <a:ext cx="1080120" cy="1368152"/>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52120" y="1844824"/>
              <a:ext cx="993285" cy="646331"/>
            </a:xfrm>
            <a:prstGeom prst="rect">
              <a:avLst/>
            </a:prstGeom>
            <a:noFill/>
          </p:spPr>
          <p:txBody>
            <a:bodyPr wrap="none" rtlCol="0">
              <a:spAutoFit/>
            </a:bodyPr>
            <a:lstStyle/>
            <a:p>
              <a:pPr algn="ctr"/>
              <a:r>
                <a:rPr lang="en-US" dirty="0"/>
                <a:t>d</a:t>
              </a:r>
              <a:r>
                <a:rPr lang="en-US" dirty="0" smtClean="0"/>
                <a:t>elegate</a:t>
              </a:r>
            </a:p>
            <a:p>
              <a:pPr algn="ctr"/>
              <a:r>
                <a:rPr lang="en-US" dirty="0" smtClean="0"/>
                <a:t>request</a:t>
              </a:r>
              <a:endParaRPr lang="nl-BE" dirty="0"/>
            </a:p>
          </p:txBody>
        </p:sp>
        <p:sp>
          <p:nvSpPr>
            <p:cNvPr id="29" name="TextBox 28"/>
            <p:cNvSpPr txBox="1"/>
            <p:nvPr/>
          </p:nvSpPr>
          <p:spPr>
            <a:xfrm>
              <a:off x="5629935" y="2996952"/>
              <a:ext cx="1037656" cy="369332"/>
            </a:xfrm>
            <a:prstGeom prst="rect">
              <a:avLst/>
            </a:prstGeom>
            <a:noFill/>
          </p:spPr>
          <p:txBody>
            <a:bodyPr wrap="none" rtlCol="0">
              <a:spAutoFit/>
            </a:bodyPr>
            <a:lstStyle/>
            <a:p>
              <a:pPr algn="ctr"/>
              <a:r>
                <a:rPr lang="en-US" dirty="0" smtClean="0"/>
                <a:t>response</a:t>
              </a:r>
              <a:endParaRPr lang="nl-BE" dirty="0"/>
            </a:p>
          </p:txBody>
        </p:sp>
      </p:grpSp>
      <p:sp>
        <p:nvSpPr>
          <p:cNvPr id="31" name="TextBox 30"/>
          <p:cNvSpPr txBox="1"/>
          <p:nvPr/>
        </p:nvSpPr>
        <p:spPr>
          <a:xfrm>
            <a:off x="1475656" y="4715852"/>
            <a:ext cx="3902671"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buFont typeface="Arial" pitchFamily="34" charset="0"/>
              <a:buChar char="•"/>
            </a:pPr>
            <a:r>
              <a:rPr lang="en-US" dirty="0" smtClean="0"/>
              <a:t> </a:t>
            </a:r>
            <a:r>
              <a:rPr lang="en-US" dirty="0" err="1" smtClean="0"/>
              <a:t>GetConcept</a:t>
            </a:r>
            <a:r>
              <a:rPr lang="en-US" dirty="0" smtClean="0"/>
              <a:t>(thesaurus, URI, language)</a:t>
            </a:r>
            <a:endParaRPr lang="nl-BE" dirty="0"/>
          </a:p>
        </p:txBody>
      </p:sp>
      <p:grpSp>
        <p:nvGrpSpPr>
          <p:cNvPr id="8" name="Group 32"/>
          <p:cNvGrpSpPr/>
          <p:nvPr/>
        </p:nvGrpSpPr>
        <p:grpSpPr>
          <a:xfrm>
            <a:off x="1475656" y="1484784"/>
            <a:ext cx="3888432" cy="3168352"/>
            <a:chOff x="1475656" y="1484784"/>
            <a:chExt cx="3888432" cy="3168352"/>
          </a:xfrm>
        </p:grpSpPr>
        <p:cxnSp>
          <p:nvCxnSpPr>
            <p:cNvPr id="18" name="Straight Arrow Connector 17"/>
            <p:cNvCxnSpPr/>
            <p:nvPr/>
          </p:nvCxnSpPr>
          <p:spPr>
            <a:xfrm>
              <a:off x="2483768" y="1844824"/>
              <a:ext cx="136815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83768" y="2276872"/>
              <a:ext cx="1368152"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3449" y="1484784"/>
              <a:ext cx="900439" cy="369332"/>
            </a:xfrm>
            <a:prstGeom prst="rect">
              <a:avLst/>
            </a:prstGeom>
            <a:noFill/>
          </p:spPr>
          <p:txBody>
            <a:bodyPr wrap="none" rtlCol="0">
              <a:spAutoFit/>
            </a:bodyPr>
            <a:lstStyle/>
            <a:p>
              <a:r>
                <a:rPr lang="en-US" dirty="0" smtClean="0"/>
                <a:t>request</a:t>
              </a:r>
              <a:endParaRPr lang="nl-BE" dirty="0"/>
            </a:p>
          </p:txBody>
        </p:sp>
        <p:sp>
          <p:nvSpPr>
            <p:cNvPr id="22" name="TextBox 21"/>
            <p:cNvSpPr txBox="1"/>
            <p:nvPr/>
          </p:nvSpPr>
          <p:spPr>
            <a:xfrm>
              <a:off x="2361621" y="2350621"/>
              <a:ext cx="1581844" cy="646331"/>
            </a:xfrm>
            <a:prstGeom prst="rect">
              <a:avLst/>
            </a:prstGeom>
            <a:noFill/>
          </p:spPr>
          <p:txBody>
            <a:bodyPr wrap="none" rtlCol="0">
              <a:spAutoFit/>
            </a:bodyPr>
            <a:lstStyle/>
            <a:p>
              <a:pPr algn="ctr"/>
              <a:r>
                <a:rPr lang="en-US" dirty="0" smtClean="0"/>
                <a:t>SKOS RDF/XML</a:t>
              </a:r>
            </a:p>
            <a:p>
              <a:pPr algn="ctr"/>
              <a:r>
                <a:rPr lang="en-US" dirty="0" smtClean="0"/>
                <a:t>concept(s)</a:t>
              </a:r>
              <a:endParaRPr lang="nl-BE" dirty="0"/>
            </a:p>
          </p:txBody>
        </p:sp>
        <p:sp>
          <p:nvSpPr>
            <p:cNvPr id="23" name="TextBox 22"/>
            <p:cNvSpPr txBox="1"/>
            <p:nvPr/>
          </p:nvSpPr>
          <p:spPr>
            <a:xfrm>
              <a:off x="1475656" y="4283804"/>
              <a:ext cx="388843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Arial" pitchFamily="34" charset="0"/>
                <a:buChar char="•"/>
              </a:pPr>
              <a:r>
                <a:rPr lang="en-US" dirty="0" smtClean="0"/>
                <a:t> Search(thesaurus, query, language)</a:t>
              </a:r>
            </a:p>
          </p:txBody>
        </p:sp>
        <p:sp>
          <p:nvSpPr>
            <p:cNvPr id="32" name="TextBox 31"/>
            <p:cNvSpPr txBox="1"/>
            <p:nvPr/>
          </p:nvSpPr>
          <p:spPr>
            <a:xfrm>
              <a:off x="1475656" y="3779748"/>
              <a:ext cx="388843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solidFill>
                    <a:srgbClr val="0070C0"/>
                  </a:solidFill>
                </a:rPr>
                <a:t>Request API</a:t>
              </a:r>
            </a:p>
          </p:txBody>
        </p:sp>
      </p:grpSp>
      <p:sp>
        <p:nvSpPr>
          <p:cNvPr id="26" name="Slide Number Placeholder 25"/>
          <p:cNvSpPr>
            <a:spLocks noGrp="1"/>
          </p:cNvSpPr>
          <p:nvPr>
            <p:ph type="sldNum" idx="10"/>
          </p:nvPr>
        </p:nvSpPr>
        <p:spPr/>
        <p:txBody>
          <a:bodyPr/>
          <a:lstStyle/>
          <a:p>
            <a:pPr>
              <a:defRPr/>
            </a:pPr>
            <a:fld id="{25497F73-1F92-450F-9180-DD02E35917F9}" type="slidenum">
              <a:rPr lang="nl-BE" smtClean="0"/>
              <a:pPr>
                <a:defRPr/>
              </a:pPr>
              <a:t>32</a:t>
            </a:fld>
            <a:endParaRPr lang="nl-B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Demo at </a:t>
            </a:r>
            <a:r>
              <a:rPr lang="nl-BE" sz="2700" dirty="0" smtClean="0">
                <a:hlinkClick r:id="rId2"/>
              </a:rPr>
              <a:t>http://193.190.8.15/</a:t>
            </a:r>
            <a:r>
              <a:rPr lang="nl-BE" sz="2700" dirty="0" err="1" smtClean="0">
                <a:hlinkClick r:id="rId2"/>
              </a:rPr>
              <a:t>ontwebapp</a:t>
            </a:r>
            <a:r>
              <a:rPr lang="nl-BE" sz="2700" dirty="0" smtClean="0">
                <a:hlinkClick r:id="rId2"/>
              </a:rPr>
              <a:t>/</a:t>
            </a:r>
            <a:r>
              <a:rPr lang="nl-BE" sz="2700" dirty="0" err="1" smtClean="0">
                <a:hlinkClick r:id="rId2"/>
              </a:rPr>
              <a:t>ontology.html</a:t>
            </a:r>
            <a:r>
              <a:rPr lang="nl-BE" sz="2700" dirty="0" smtClean="0"/>
              <a:t> </a:t>
            </a:r>
            <a:endParaRPr lang="nl-BE" dirty="0"/>
          </a:p>
        </p:txBody>
      </p:sp>
      <p:pic>
        <p:nvPicPr>
          <p:cNvPr id="1026" name="Picture 2"/>
          <p:cNvPicPr>
            <a:picLocks noChangeAspect="1" noChangeArrowheads="1"/>
          </p:cNvPicPr>
          <p:nvPr/>
        </p:nvPicPr>
        <p:blipFill>
          <a:blip r:embed="rId3" cstate="print"/>
          <a:srcRect/>
          <a:stretch>
            <a:fillRect/>
          </a:stretch>
        </p:blipFill>
        <p:spPr bwMode="auto">
          <a:xfrm>
            <a:off x="107504" y="835643"/>
            <a:ext cx="6840760" cy="51136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2990" y="908720"/>
            <a:ext cx="6839330" cy="511256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117048" y="980728"/>
            <a:ext cx="6839328" cy="5112568"/>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619672" y="1118606"/>
            <a:ext cx="6840760" cy="5118706"/>
          </a:xfrm>
          <a:prstGeom prst="rect">
            <a:avLst/>
          </a:prstGeom>
          <a:noFill/>
          <a:ln w="9525">
            <a:noFill/>
            <a:miter lim="800000"/>
            <a:headEnd/>
            <a:tailEnd/>
          </a:ln>
        </p:spPr>
      </p:pic>
      <p:grpSp>
        <p:nvGrpSpPr>
          <p:cNvPr id="3" name="Group 8"/>
          <p:cNvGrpSpPr/>
          <p:nvPr/>
        </p:nvGrpSpPr>
        <p:grpSpPr>
          <a:xfrm>
            <a:off x="2097769" y="777148"/>
            <a:ext cx="6938727" cy="5100124"/>
            <a:chOff x="2097769" y="777148"/>
            <a:chExt cx="6938727" cy="5100124"/>
          </a:xfrm>
        </p:grpSpPr>
        <p:pic>
          <p:nvPicPr>
            <p:cNvPr id="1030" name="Picture 6"/>
            <p:cNvPicPr>
              <a:picLocks noChangeAspect="1" noChangeArrowheads="1"/>
            </p:cNvPicPr>
            <p:nvPr/>
          </p:nvPicPr>
          <p:blipFill>
            <a:blip r:embed="rId7" cstate="print"/>
            <a:srcRect/>
            <a:stretch>
              <a:fillRect/>
            </a:stretch>
          </p:blipFill>
          <p:spPr bwMode="auto">
            <a:xfrm>
              <a:off x="2097769" y="777148"/>
              <a:ext cx="6938727" cy="5100124"/>
            </a:xfrm>
            <a:prstGeom prst="rect">
              <a:avLst/>
            </a:prstGeom>
            <a:noFill/>
            <a:ln w="9525">
              <a:noFill/>
              <a:miter lim="800000"/>
              <a:headEnd/>
              <a:tailEnd/>
            </a:ln>
          </p:spPr>
        </p:pic>
        <p:sp>
          <p:nvSpPr>
            <p:cNvPr id="8" name="Rounded Rectangle 7"/>
            <p:cNvSpPr/>
            <p:nvPr/>
          </p:nvSpPr>
          <p:spPr>
            <a:xfrm>
              <a:off x="2267744" y="2060848"/>
              <a:ext cx="3024336" cy="7920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0" name="Slide Number Placeholder 9"/>
          <p:cNvSpPr>
            <a:spLocks noGrp="1"/>
          </p:cNvSpPr>
          <p:nvPr>
            <p:ph type="sldNum" sz="quarter" idx="12"/>
          </p:nvPr>
        </p:nvSpPr>
        <p:spPr/>
        <p:txBody>
          <a:bodyPr/>
          <a:lstStyle/>
          <a:p>
            <a:fld id="{2B938D02-EAF4-FD43-B7FD-62C0C1CBB0F5}" type="slidenum">
              <a:rPr lang="nl-BE" smtClean="0"/>
              <a:pPr/>
              <a:t>33</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0-#ppt_w/2"/>
                                          </p:val>
                                        </p:tav>
                                        <p:tav tm="100000">
                                          <p:val>
                                            <p:strVal val="#ppt_x"/>
                                          </p:val>
                                        </p:tav>
                                      </p:tavLst>
                                    </p:anim>
                                    <p:anim calcmode="lin" valueType="num">
                                      <p:cBhvr additive="base">
                                        <p:cTn id="8" dur="10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1000" fill="hold"/>
                                        <p:tgtEl>
                                          <p:spTgt spid="1028"/>
                                        </p:tgtEl>
                                        <p:attrNameLst>
                                          <p:attrName>ppt_x</p:attrName>
                                        </p:attrNameLst>
                                      </p:cBhvr>
                                      <p:tavLst>
                                        <p:tav tm="0">
                                          <p:val>
                                            <p:strVal val="0-#ppt_w/2"/>
                                          </p:val>
                                        </p:tav>
                                        <p:tav tm="100000">
                                          <p:val>
                                            <p:strVal val="#ppt_x"/>
                                          </p:val>
                                        </p:tav>
                                      </p:tavLst>
                                    </p:anim>
                                    <p:anim calcmode="lin" valueType="num">
                                      <p:cBhvr additive="base">
                                        <p:cTn id="14"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1000" fill="hold"/>
                                        <p:tgtEl>
                                          <p:spTgt spid="1029"/>
                                        </p:tgtEl>
                                        <p:attrNameLst>
                                          <p:attrName>ppt_x</p:attrName>
                                        </p:attrNameLst>
                                      </p:cBhvr>
                                      <p:tavLst>
                                        <p:tav tm="0">
                                          <p:val>
                                            <p:strVal val="0-#ppt_w/2"/>
                                          </p:val>
                                        </p:tav>
                                        <p:tav tm="100000">
                                          <p:val>
                                            <p:strVal val="#ppt_x"/>
                                          </p:val>
                                        </p:tav>
                                      </p:tavLst>
                                    </p:anim>
                                    <p:anim calcmode="lin" valueType="num">
                                      <p:cBhvr additive="base">
                                        <p:cTn id="20" dur="10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1+#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normAutofit/>
          </a:bodyPr>
          <a:lstStyle/>
          <a:p>
            <a:r>
              <a:rPr lang="nl-BE" b="1" dirty="0" smtClean="0"/>
              <a:t>Roadmap</a:t>
            </a:r>
            <a:endParaRPr lang="en-US" b="1" dirty="0"/>
          </a:p>
        </p:txBody>
      </p:sp>
      <p:sp>
        <p:nvSpPr>
          <p:cNvPr id="3" name="Content Placeholder 2"/>
          <p:cNvSpPr>
            <a:spLocks noGrp="1"/>
          </p:cNvSpPr>
          <p:nvPr>
            <p:ph idx="1"/>
          </p:nvPr>
        </p:nvSpPr>
        <p:spPr>
          <a:xfrm>
            <a:off x="457200" y="1628800"/>
            <a:ext cx="8229600" cy="4497363"/>
          </a:xfrm>
        </p:spPr>
        <p:txBody>
          <a:bodyPr/>
          <a:lstStyle/>
          <a:p>
            <a:r>
              <a:rPr lang="nl-BE" dirty="0" smtClean="0"/>
              <a:t>Inclusion in AgriOcean Dspace 2.0 (March 2014)</a:t>
            </a:r>
          </a:p>
          <a:p>
            <a:r>
              <a:rPr lang="nl-BE" dirty="0" smtClean="0"/>
              <a:t>Availability for other projects:</a:t>
            </a:r>
          </a:p>
          <a:p>
            <a:pPr lvl="1"/>
            <a:r>
              <a:rPr lang="nl-BE" dirty="0" smtClean="0"/>
              <a:t>On Google Code</a:t>
            </a:r>
          </a:p>
          <a:p>
            <a:r>
              <a:rPr lang="nl-BE" dirty="0" smtClean="0"/>
              <a:t>Options for further developments:</a:t>
            </a:r>
          </a:p>
          <a:p>
            <a:pPr lvl="1"/>
            <a:r>
              <a:rPr lang="nl-BE" dirty="0" smtClean="0"/>
              <a:t>Extended view of relations:now only direct relations</a:t>
            </a:r>
          </a:p>
          <a:p>
            <a:pPr lvl="1"/>
            <a:r>
              <a:rPr lang="nl-BE" dirty="0" smtClean="0"/>
              <a:t>Graphical interface</a:t>
            </a:r>
          </a:p>
          <a:p>
            <a:pPr lvl="1"/>
            <a:r>
              <a:rPr lang="nl-BE" dirty="0" smtClean="0"/>
              <a:t>Other implementation</a:t>
            </a:r>
            <a:endParaRPr lang="nl-BE"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Ontology</a:t>
            </a:r>
            <a:r>
              <a:rPr lang="nl-BE" dirty="0" smtClean="0"/>
              <a:t> plug-in</a:t>
            </a:r>
            <a:endParaRPr lang="nl-BE" dirty="0"/>
          </a:p>
        </p:txBody>
      </p:sp>
      <p:sp>
        <p:nvSpPr>
          <p:cNvPr id="3" name="Content Placeholder 2"/>
          <p:cNvSpPr>
            <a:spLocks noGrp="1"/>
          </p:cNvSpPr>
          <p:nvPr>
            <p:ph idx="1"/>
          </p:nvPr>
        </p:nvSpPr>
        <p:spPr/>
        <p:txBody>
          <a:bodyPr/>
          <a:lstStyle/>
          <a:p>
            <a:r>
              <a:rPr lang="nl-BE" sz="2400" dirty="0" smtClean="0"/>
              <a:t>The </a:t>
            </a:r>
            <a:r>
              <a:rPr lang="nl-BE" sz="2400" dirty="0" err="1" smtClean="0"/>
              <a:t>ontology</a:t>
            </a:r>
            <a:r>
              <a:rPr lang="nl-BE" sz="2400" dirty="0" smtClean="0"/>
              <a:t> plug-in was </a:t>
            </a:r>
            <a:r>
              <a:rPr lang="nl-BE" sz="2400" dirty="0" err="1" smtClean="0"/>
              <a:t>created</a:t>
            </a:r>
            <a:r>
              <a:rPr lang="nl-BE" sz="2400" dirty="0" smtClean="0"/>
              <a:t> </a:t>
            </a:r>
            <a:r>
              <a:rPr lang="nl-BE" sz="2400" dirty="0" err="1" smtClean="0"/>
              <a:t>by</a:t>
            </a:r>
            <a:r>
              <a:rPr lang="nl-BE" sz="2400" dirty="0" smtClean="0"/>
              <a:t> Dimitri Surinx, Jeroen Vaelen and Niki Vandesbosch (</a:t>
            </a:r>
            <a:r>
              <a:rPr lang="nl-BE" sz="2400" dirty="0" err="1" smtClean="0"/>
              <a:t>students</a:t>
            </a:r>
            <a:r>
              <a:rPr lang="nl-BE" sz="2400" dirty="0" smtClean="0"/>
              <a:t> at Hasselt </a:t>
            </a:r>
            <a:r>
              <a:rPr lang="nl-BE" sz="2400" dirty="0" err="1" smtClean="0"/>
              <a:t>University</a:t>
            </a:r>
            <a:r>
              <a:rPr lang="nl-BE" sz="2400" dirty="0" smtClean="0"/>
              <a:t>) in August 2012. </a:t>
            </a:r>
          </a:p>
          <a:p>
            <a:r>
              <a:rPr lang="nl-BE" sz="2400" dirty="0" smtClean="0"/>
              <a:t>The </a:t>
            </a:r>
            <a:r>
              <a:rPr lang="nl-BE" sz="2400" dirty="0" err="1" smtClean="0"/>
              <a:t>first</a:t>
            </a:r>
            <a:r>
              <a:rPr lang="nl-BE" sz="2400" dirty="0" smtClean="0"/>
              <a:t> </a:t>
            </a:r>
            <a:r>
              <a:rPr lang="nl-BE" sz="2400" dirty="0" err="1" smtClean="0"/>
              <a:t>version</a:t>
            </a:r>
            <a:r>
              <a:rPr lang="nl-BE" sz="2400" dirty="0" smtClean="0"/>
              <a:t> was </a:t>
            </a:r>
            <a:r>
              <a:rPr lang="nl-BE" sz="2400" dirty="0" err="1" smtClean="0"/>
              <a:t>realized</a:t>
            </a:r>
            <a:r>
              <a:rPr lang="nl-BE" sz="2400" dirty="0" smtClean="0"/>
              <a:t> </a:t>
            </a:r>
            <a:r>
              <a:rPr lang="nl-BE" sz="2400" dirty="0" err="1" smtClean="0"/>
              <a:t>under</a:t>
            </a:r>
            <a:r>
              <a:rPr lang="nl-BE" sz="2400" dirty="0" smtClean="0"/>
              <a:t> </a:t>
            </a:r>
            <a:r>
              <a:rPr lang="nl-BE" sz="2400" dirty="0" err="1" smtClean="0"/>
              <a:t>supervision</a:t>
            </a:r>
            <a:r>
              <a:rPr lang="nl-BE" sz="2400" dirty="0" smtClean="0"/>
              <a:t> of Dirk </a:t>
            </a:r>
            <a:r>
              <a:rPr lang="nl-BE" sz="2400" dirty="0" err="1" smtClean="0"/>
              <a:t>Leinders</a:t>
            </a:r>
            <a:r>
              <a:rPr lang="nl-BE" sz="2400" dirty="0" smtClean="0"/>
              <a:t>,  ICT Department, and in </a:t>
            </a:r>
            <a:r>
              <a:rPr lang="nl-BE" sz="2400" dirty="0" err="1" smtClean="0"/>
              <a:t>cooperation</a:t>
            </a:r>
            <a:r>
              <a:rPr lang="nl-BE" sz="2400" dirty="0" smtClean="0"/>
              <a:t> </a:t>
            </a:r>
            <a:r>
              <a:rPr lang="nl-BE" sz="2400" dirty="0" err="1" smtClean="0"/>
              <a:t>with</a:t>
            </a:r>
            <a:r>
              <a:rPr lang="nl-BE" sz="2400" dirty="0" smtClean="0"/>
              <a:t> Christophe Dupriez (</a:t>
            </a:r>
            <a:r>
              <a:rPr lang="nl-BE" sz="2400" dirty="0" err="1" smtClean="0"/>
              <a:t>Destin</a:t>
            </a:r>
            <a:r>
              <a:rPr lang="nl-BE" sz="2400" smtClean="0"/>
              <a:t> – ASKOSI - </a:t>
            </a:r>
            <a:r>
              <a:rPr lang="nl-BE" sz="2400" smtClean="0">
                <a:hlinkClick r:id="rId2"/>
              </a:rPr>
              <a:t>http://www.destin-informatique.com/ASKOSI/</a:t>
            </a:r>
            <a:r>
              <a:rPr lang="nl-BE" sz="2400" smtClean="0"/>
              <a:t>).</a:t>
            </a:r>
            <a:endParaRPr lang="nl-BE" sz="2400" dirty="0" smtClean="0"/>
          </a:p>
          <a:p>
            <a:endParaRPr lang="nl-BE"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More </a:t>
            </a:r>
            <a:r>
              <a:rPr lang="nl-BE" dirty="0" err="1" smtClean="0"/>
              <a:t>information</a:t>
            </a:r>
            <a:r>
              <a:rPr lang="nl-BE" dirty="0" smtClean="0"/>
              <a:t> at</a:t>
            </a:r>
            <a:endParaRPr lang="nl-BE" dirty="0"/>
          </a:p>
        </p:txBody>
      </p:sp>
      <p:sp>
        <p:nvSpPr>
          <p:cNvPr id="3" name="Content Placeholder 2"/>
          <p:cNvSpPr>
            <a:spLocks noGrp="1"/>
          </p:cNvSpPr>
          <p:nvPr>
            <p:ph idx="1"/>
          </p:nvPr>
        </p:nvSpPr>
        <p:spPr/>
        <p:txBody>
          <a:bodyPr/>
          <a:lstStyle/>
          <a:p>
            <a:r>
              <a:rPr lang="nl-BE" dirty="0" smtClean="0"/>
              <a:t>AIMS</a:t>
            </a:r>
          </a:p>
          <a:p>
            <a:pPr lvl="1"/>
            <a:r>
              <a:rPr lang="nl-BE" dirty="0" smtClean="0">
                <a:hlinkClick r:id="rId2"/>
              </a:rPr>
              <a:t>http://aims.fao.org/</a:t>
            </a:r>
            <a:endParaRPr lang="nl-BE" dirty="0" smtClean="0"/>
          </a:p>
          <a:p>
            <a:r>
              <a:rPr lang="nl-BE" dirty="0" smtClean="0"/>
              <a:t>AGROVOC</a:t>
            </a:r>
          </a:p>
          <a:p>
            <a:pPr lvl="1"/>
            <a:r>
              <a:rPr lang="en-US" dirty="0" smtClean="0">
                <a:hlinkClick r:id="rId3"/>
              </a:rPr>
              <a:t>http://aims.fao.org/standards/agrovoc</a:t>
            </a:r>
            <a:endParaRPr lang="nl-BE" dirty="0" smtClean="0"/>
          </a:p>
          <a:p>
            <a:r>
              <a:rPr lang="nl-BE" dirty="0" smtClean="0"/>
              <a:t>AgriOcean Dspace</a:t>
            </a:r>
          </a:p>
          <a:p>
            <a:pPr lvl="1"/>
            <a:r>
              <a:rPr lang="nl-BE" dirty="0" smtClean="0">
                <a:hlinkClick r:id="rId4"/>
              </a:rPr>
              <a:t>http://aims.fao.org/agriocean-dspace</a:t>
            </a:r>
            <a:r>
              <a:rPr lang="nl-BE" dirty="0" smtClean="0"/>
              <a:t> </a:t>
            </a:r>
          </a:p>
          <a:p>
            <a:r>
              <a:rPr lang="nl-BE" dirty="0" err="1" smtClean="0"/>
              <a:t>Ontology</a:t>
            </a:r>
            <a:r>
              <a:rPr lang="nl-BE" dirty="0" smtClean="0"/>
              <a:t> plug-in</a:t>
            </a:r>
          </a:p>
          <a:p>
            <a:pPr lvl="1"/>
            <a:r>
              <a:rPr lang="en-US" dirty="0" smtClean="0"/>
              <a:t>Source code is as open source Apache License 2.0 at </a:t>
            </a:r>
            <a:r>
              <a:rPr lang="en-US" dirty="0" smtClean="0">
                <a:hlinkClick r:id="rId5"/>
              </a:rPr>
              <a:t>https://code.google.com/p/ontology-plugin/</a:t>
            </a:r>
            <a:r>
              <a:rPr lang="en-US" dirty="0" smtClean="0"/>
              <a:t> </a:t>
            </a:r>
          </a:p>
          <a:p>
            <a:pPr lvl="1"/>
            <a:r>
              <a:rPr lang="en-US" dirty="0" smtClean="0"/>
              <a:t>Access to the Ontology Plug-in demo at </a:t>
            </a:r>
            <a:r>
              <a:rPr lang="en-US" dirty="0" smtClean="0">
                <a:hlinkClick r:id="rId6"/>
              </a:rPr>
              <a:t>http://193.190.8.15/ontwebapp/ontology.html</a:t>
            </a:r>
            <a:r>
              <a:rPr lang="en-US" dirty="0" smtClean="0"/>
              <a:t> </a:t>
            </a:r>
          </a:p>
          <a:p>
            <a:pPr lvl="1"/>
            <a:endParaRPr lang="nl-B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8686800" cy="5721499"/>
          </a:xfrm>
          <a:solidFill>
            <a:schemeClr val="bg1"/>
          </a:solidFill>
        </p:spPr>
        <p:txBody>
          <a:bodyPr/>
          <a:lstStyle/>
          <a:p>
            <a:pPr algn="ctr">
              <a:buNone/>
            </a:pPr>
            <a:endParaRPr lang="en-US" dirty="0" smtClean="0"/>
          </a:p>
          <a:p>
            <a:pPr algn="ctr">
              <a:buNone/>
            </a:pPr>
            <a:endParaRPr lang="en-US" dirty="0" smtClean="0"/>
          </a:p>
          <a:p>
            <a:pPr algn="ctr">
              <a:buNone/>
            </a:pPr>
            <a:r>
              <a:rPr lang="en-US" sz="7200" b="1" dirty="0" smtClean="0">
                <a:solidFill>
                  <a:schemeClr val="accent1">
                    <a:lumMod val="75000"/>
                  </a:schemeClr>
                </a:solidFill>
              </a:rPr>
              <a:t>Thanks!</a:t>
            </a:r>
          </a:p>
          <a:p>
            <a:pPr algn="ctr"/>
            <a:endParaRPr lang="en-US" dirty="0" smtClean="0"/>
          </a:p>
          <a:p>
            <a:pPr algn="ctr">
              <a:buNone/>
            </a:pPr>
            <a:r>
              <a:rPr lang="en-US" sz="5400" b="1" dirty="0" smtClean="0"/>
              <a:t>Turn of questions</a:t>
            </a:r>
          </a:p>
          <a:p>
            <a:pPr lvl="1"/>
            <a:endParaRPr lang="nl-BE" dirty="0"/>
          </a:p>
        </p:txBody>
      </p:sp>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373262"/>
            <a:ext cx="8352928" cy="630982"/>
          </a:xfrm>
          <a:prstGeom prst="rect">
            <a:avLst/>
          </a:prstGeom>
        </p:spPr>
        <p:txBody>
          <a:bodyPr>
            <a:noAutofit/>
          </a:bodyPr>
          <a:lstStyle/>
          <a:p>
            <a:pPr eaLnBrk="0" hangingPunct="0"/>
            <a:r>
              <a:rPr lang="en-US" sz="3600" dirty="0" smtClean="0">
                <a:solidFill>
                  <a:schemeClr val="accent1">
                    <a:lumMod val="75000"/>
                  </a:schemeClr>
                </a:solidFill>
                <a:latin typeface="Tahoma" pitchFamily="34" charset="0"/>
                <a:ea typeface="Tahoma" pitchFamily="34" charset="0"/>
                <a:cs typeface="Tahoma" pitchFamily="34" charset="0"/>
              </a:rPr>
              <a:t>Aid to Semantic Navigation and Visibility</a:t>
            </a:r>
          </a:p>
        </p:txBody>
      </p:sp>
      <p:sp>
        <p:nvSpPr>
          <p:cNvPr id="3" name="Subtitle 2"/>
          <p:cNvSpPr txBox="1">
            <a:spLocks/>
          </p:cNvSpPr>
          <p:nvPr/>
        </p:nvSpPr>
        <p:spPr>
          <a:xfrm>
            <a:off x="467544" y="6021288"/>
            <a:ext cx="7848872" cy="432048"/>
          </a:xfrm>
          <a:prstGeom prst="rect">
            <a:avLst/>
          </a:prstGeom>
        </p:spPr>
        <p:txBody>
          <a:bodyPr/>
          <a:lstStyle/>
          <a:p>
            <a:pPr marL="342900" indent="-342900" eaLnBrk="0" hangingPunct="0">
              <a:spcBef>
                <a:spcPct val="20000"/>
              </a:spcBef>
            </a:pPr>
            <a:r>
              <a:rPr lang="en-US" sz="2400" dirty="0" smtClean="0">
                <a:solidFill>
                  <a:schemeClr val="tx1">
                    <a:lumMod val="65000"/>
                    <a:lumOff val="35000"/>
                  </a:schemeClr>
                </a:solidFill>
                <a:latin typeface="Tahoma" pitchFamily="34" charset="0"/>
                <a:ea typeface="Tahoma" pitchFamily="34" charset="0"/>
                <a:cs typeface="Tahoma" pitchFamily="34" charset="0"/>
              </a:rPr>
              <a:t>Use of Controlled Vocabularies</a:t>
            </a:r>
          </a:p>
          <a:p>
            <a:pPr marL="342900" marR="0" lvl="0" indent="-342900" defTabSz="914400" rtl="0" eaLnBrk="0" fontAlgn="base" latinLnBrk="0" hangingPunct="0">
              <a:lnSpc>
                <a:spcPct val="100000"/>
              </a:lnSpc>
              <a:spcBef>
                <a:spcPct val="20000"/>
              </a:spcBef>
              <a:spcAft>
                <a:spcPct val="0"/>
              </a:spcAft>
              <a:buClrTx/>
              <a:buSzTx/>
              <a:tabLst/>
              <a:defRPr/>
            </a:pPr>
            <a:endParaRPr kumimoji="0" lang="en-US" sz="2400" b="0" i="0" u="none" strike="noStrike" kern="1200" cap="none" spc="0" normalizeH="0" baseline="0" noProof="0" dirty="0">
              <a:ln>
                <a:noFill/>
              </a:ln>
              <a:solidFill>
                <a:schemeClr val="tx1">
                  <a:lumMod val="65000"/>
                  <a:lumOff val="35000"/>
                </a:schemeClr>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idx="10"/>
          </p:nvPr>
        </p:nvSpPr>
        <p:spPr/>
        <p:txBody>
          <a:bodyPr/>
          <a:lstStyle/>
          <a:p>
            <a:pPr>
              <a:defRPr/>
            </a:pPr>
            <a:fld id="{25497F73-1F92-450F-9180-DD02E35917F9}" type="slidenum">
              <a:rPr lang="nl-BE" smtClean="0"/>
              <a:pPr>
                <a:defRPr/>
              </a:pPr>
              <a:t>4</a:t>
            </a:fld>
            <a:endParaRPr lang="nl-B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836712"/>
            <a:ext cx="8990254" cy="549844"/>
          </a:xfrm>
        </p:spPr>
        <p:txBody>
          <a:bodyPr/>
          <a:lstStyle/>
          <a:p>
            <a:r>
              <a:rPr lang="en-US" b="1" dirty="0" smtClean="0"/>
              <a:t>What is a controlled vocabulary?</a:t>
            </a:r>
            <a:endParaRPr lang="en-US" b="1" dirty="0"/>
          </a:p>
        </p:txBody>
      </p:sp>
      <p:sp>
        <p:nvSpPr>
          <p:cNvPr id="3" name="Content Placeholder 2"/>
          <p:cNvSpPr>
            <a:spLocks noGrp="1"/>
          </p:cNvSpPr>
          <p:nvPr>
            <p:ph idx="1"/>
          </p:nvPr>
        </p:nvSpPr>
        <p:spPr>
          <a:xfrm>
            <a:off x="457200" y="2060848"/>
            <a:ext cx="8229600" cy="4065315"/>
          </a:xfrm>
        </p:spPr>
        <p:txBody>
          <a:bodyPr/>
          <a:lstStyle/>
          <a:p>
            <a:r>
              <a:rPr lang="en-US" dirty="0" smtClean="0"/>
              <a:t>List of terms (e.g. words, phrases) that is used to tag (label) information in a consistent way</a:t>
            </a:r>
          </a:p>
          <a:p>
            <a:r>
              <a:rPr lang="en-US" dirty="0" smtClean="0"/>
              <a:t>There are different types of vocabularies like</a:t>
            </a:r>
          </a:p>
          <a:p>
            <a:pPr lvl="1"/>
            <a:r>
              <a:rPr lang="en-US" dirty="0" smtClean="0"/>
              <a:t>authority files, classification systems, controlled lists, </a:t>
            </a:r>
            <a:r>
              <a:rPr lang="en-US" dirty="0" err="1" smtClean="0"/>
              <a:t>ontologies</a:t>
            </a:r>
            <a:r>
              <a:rPr lang="en-US" dirty="0" smtClean="0"/>
              <a:t>, taxonomies, glossaries, subject headings etc. </a:t>
            </a:r>
          </a:p>
          <a:p>
            <a:r>
              <a:rPr lang="en-US" dirty="0" smtClean="0"/>
              <a:t>Objective is to facilitate the retrieval of content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836712"/>
            <a:ext cx="8990254" cy="549844"/>
          </a:xfrm>
        </p:spPr>
        <p:txBody>
          <a:bodyPr/>
          <a:lstStyle/>
          <a:p>
            <a:r>
              <a:rPr lang="en-US" b="1" dirty="0" smtClean="0"/>
              <a:t>Uses: indexing</a:t>
            </a:r>
            <a:endParaRPr lang="en-US" b="1" dirty="0"/>
          </a:p>
        </p:txBody>
      </p:sp>
      <p:sp>
        <p:nvSpPr>
          <p:cNvPr id="3" name="Content Placeholder 2"/>
          <p:cNvSpPr>
            <a:spLocks noGrp="1"/>
          </p:cNvSpPr>
          <p:nvPr>
            <p:ph idx="1"/>
          </p:nvPr>
        </p:nvSpPr>
        <p:spPr>
          <a:xfrm>
            <a:off x="457200" y="2060848"/>
            <a:ext cx="8229600" cy="4065315"/>
          </a:xfrm>
        </p:spPr>
        <p:txBody>
          <a:bodyPr/>
          <a:lstStyle/>
          <a:p>
            <a:pPr marL="461963" lvl="1" indent="-4763">
              <a:buNone/>
            </a:pPr>
            <a:r>
              <a:rPr lang="en-US" dirty="0" smtClean="0"/>
              <a:t>Subject vocabularies (words or phrases taken from standardized, </a:t>
            </a:r>
            <a:r>
              <a:rPr lang="en-US" dirty="0" err="1" smtClean="0"/>
              <a:t>organised</a:t>
            </a:r>
            <a:r>
              <a:rPr lang="en-US" dirty="0" smtClean="0"/>
              <a:t> knowledge structures) should be employed to resolve indexing problems such as </a:t>
            </a:r>
            <a:r>
              <a:rPr lang="en-US" b="1" dirty="0" smtClean="0"/>
              <a:t>plurals</a:t>
            </a:r>
            <a:r>
              <a:rPr lang="en-US" dirty="0" smtClean="0"/>
              <a:t>, </a:t>
            </a:r>
            <a:r>
              <a:rPr lang="en-US" b="1" dirty="0" smtClean="0"/>
              <a:t>spelling variants</a:t>
            </a:r>
            <a:r>
              <a:rPr lang="en-US" dirty="0" smtClean="0"/>
              <a:t>, </a:t>
            </a:r>
            <a:r>
              <a:rPr lang="en-US" b="1" dirty="0" smtClean="0"/>
              <a:t>synonyms</a:t>
            </a:r>
            <a:r>
              <a:rPr lang="en-US" dirty="0" smtClean="0"/>
              <a:t>, </a:t>
            </a:r>
            <a:r>
              <a:rPr lang="en-US" b="1" dirty="0" smtClean="0"/>
              <a:t>homographs</a:t>
            </a:r>
            <a:r>
              <a:rPr lang="en-US" dirty="0" smtClean="0"/>
              <a:t> (words with same spelling but different meaning), and </a:t>
            </a:r>
            <a:r>
              <a:rPr lang="en-US" b="1" dirty="0" err="1" smtClean="0"/>
              <a:t>polysemes</a:t>
            </a:r>
            <a:r>
              <a:rPr lang="en-US" dirty="0" smtClean="0"/>
              <a:t> (words with multiple meanings) by ensuring that each concept is described using only one authorized term and each authorized term in the controlled vocabulary describes only one concept.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836712"/>
            <a:ext cx="8990254" cy="549844"/>
          </a:xfrm>
        </p:spPr>
        <p:txBody>
          <a:bodyPr/>
          <a:lstStyle/>
          <a:p>
            <a:r>
              <a:rPr lang="en-US" b="1" dirty="0" smtClean="0"/>
              <a:t>Uses: enhancing access</a:t>
            </a:r>
            <a:endParaRPr lang="en-US" b="1" dirty="0"/>
          </a:p>
        </p:txBody>
      </p:sp>
      <p:sp>
        <p:nvSpPr>
          <p:cNvPr id="3" name="Content Placeholder 2"/>
          <p:cNvSpPr>
            <a:spLocks noGrp="1"/>
          </p:cNvSpPr>
          <p:nvPr>
            <p:ph idx="1"/>
          </p:nvPr>
        </p:nvSpPr>
        <p:spPr>
          <a:xfrm>
            <a:off x="457200" y="2060848"/>
            <a:ext cx="8229600" cy="4065315"/>
          </a:xfrm>
        </p:spPr>
        <p:txBody>
          <a:bodyPr/>
          <a:lstStyle/>
          <a:p>
            <a:pPr indent="-3175">
              <a:buNone/>
            </a:pPr>
            <a:r>
              <a:rPr lang="en-US" dirty="0" smtClean="0"/>
              <a:t>The use of subject vocabularies guarantees meaningful metadata while also enhancing the quality of the interoperability and effectiveness of information exchange among data providers, thus facilitating the re-usage of data by other repositories/services and in the process adding value to the local researcher.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373262"/>
            <a:ext cx="8352928" cy="630982"/>
          </a:xfrm>
          <a:prstGeom prst="rect">
            <a:avLst/>
          </a:prstGeom>
        </p:spPr>
        <p:txBody>
          <a:bodyPr>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accent1">
                    <a:lumMod val="75000"/>
                  </a:schemeClr>
                </a:solidFill>
                <a:effectLst/>
                <a:uLnTx/>
                <a:uFillTx/>
                <a:latin typeface="Tahoma" pitchFamily="34" charset="0"/>
                <a:ea typeface="Tahoma" pitchFamily="34" charset="0"/>
                <a:cs typeface="Tahoma" pitchFamily="34" charset="0"/>
              </a:rPr>
              <a:t>AGROVOC</a:t>
            </a:r>
            <a:endParaRPr kumimoji="0" lang="en-US" sz="3600" b="0"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3" name="Subtitle 2"/>
          <p:cNvSpPr txBox="1">
            <a:spLocks/>
          </p:cNvSpPr>
          <p:nvPr/>
        </p:nvSpPr>
        <p:spPr>
          <a:xfrm>
            <a:off x="467544" y="6021288"/>
            <a:ext cx="7848872" cy="432048"/>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Tx/>
              <a:buSzTx/>
              <a:tabLst/>
              <a:defRPr/>
            </a:pPr>
            <a:r>
              <a:rPr lang="en-US" sz="2400" dirty="0" smtClean="0">
                <a:solidFill>
                  <a:schemeClr val="tx1">
                    <a:lumMod val="65000"/>
                    <a:lumOff val="35000"/>
                  </a:schemeClr>
                </a:solidFill>
                <a:latin typeface="Tahoma" pitchFamily="34" charset="0"/>
                <a:ea typeface="Tahoma" pitchFamily="34" charset="0"/>
                <a:cs typeface="Tahoma" pitchFamily="34" charset="0"/>
              </a:rPr>
              <a:t>A controlled vocabulary in the agricultural field</a:t>
            </a:r>
            <a:endParaRPr kumimoji="0" lang="en-US" sz="2400" b="0" i="0" u="none" strike="noStrike" kern="1200" cap="none" spc="0" normalizeH="0" baseline="0" noProof="0" dirty="0">
              <a:ln>
                <a:noFill/>
              </a:ln>
              <a:solidFill>
                <a:schemeClr val="tx1">
                  <a:lumMod val="65000"/>
                  <a:lumOff val="35000"/>
                </a:schemeClr>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idx="10"/>
          </p:nvPr>
        </p:nvSpPr>
        <p:spPr/>
        <p:txBody>
          <a:bodyPr/>
          <a:lstStyle/>
          <a:p>
            <a:pPr>
              <a:defRPr/>
            </a:pPr>
            <a:fld id="{25497F73-1F92-450F-9180-DD02E35917F9}" type="slidenum">
              <a:rPr lang="nl-BE" smtClean="0"/>
              <a:pPr>
                <a:defRPr/>
              </a:pPr>
              <a:t>8</a:t>
            </a:fld>
            <a:endParaRPr lang="nl-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 y="764704"/>
            <a:ext cx="8990254" cy="549844"/>
          </a:xfrm>
        </p:spPr>
        <p:txBody>
          <a:bodyPr/>
          <a:lstStyle/>
          <a:p>
            <a:r>
              <a:rPr lang="en-US" b="1" dirty="0" smtClean="0"/>
              <a:t>AGROVOC</a:t>
            </a:r>
            <a:endParaRPr lang="en-US" b="1" dirty="0"/>
          </a:p>
        </p:txBody>
      </p:sp>
      <p:sp>
        <p:nvSpPr>
          <p:cNvPr id="3" name="Content Placeholder 2"/>
          <p:cNvSpPr>
            <a:spLocks noGrp="1"/>
          </p:cNvSpPr>
          <p:nvPr>
            <p:ph idx="1"/>
          </p:nvPr>
        </p:nvSpPr>
        <p:spPr>
          <a:xfrm>
            <a:off x="457200" y="1844824"/>
            <a:ext cx="8229600" cy="4281339"/>
          </a:xfrm>
        </p:spPr>
        <p:txBody>
          <a:bodyPr/>
          <a:lstStyle/>
          <a:p>
            <a:r>
              <a:rPr lang="en-US" dirty="0" smtClean="0"/>
              <a:t>Controlled vocabulary covering all areas of interest to FAO, including food, nutrition, agriculture, fisheries, forestry, environment etc.</a:t>
            </a:r>
          </a:p>
          <a:p>
            <a:r>
              <a:rPr lang="en-US" dirty="0" smtClean="0"/>
              <a:t>Contains over 32,000 concepts organized in a hierarchy, each concept may have labels in up to 22 languages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1330</TotalTime>
  <Words>1610</Words>
  <Application>Microsoft Office PowerPoint</Application>
  <PresentationFormat>On-screen Show (4:3)</PresentationFormat>
  <Paragraphs>166</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Use and integration of  vocabularies in digital repositories </vt:lpstr>
      <vt:lpstr>What is aims.fao.org?</vt:lpstr>
      <vt:lpstr>What do we do?</vt:lpstr>
      <vt:lpstr>Slide 4</vt:lpstr>
      <vt:lpstr>What is a controlled vocabulary?</vt:lpstr>
      <vt:lpstr>Uses: indexing</vt:lpstr>
      <vt:lpstr>Uses: enhancing access</vt:lpstr>
      <vt:lpstr>Slide 8</vt:lpstr>
      <vt:lpstr>AGROVOC</vt:lpstr>
      <vt:lpstr>Uses</vt:lpstr>
      <vt:lpstr>Concept Scheme</vt:lpstr>
      <vt:lpstr>Concepts</vt:lpstr>
      <vt:lpstr>Terms</vt:lpstr>
      <vt:lpstr>Relations, between concepts or terms</vt:lpstr>
      <vt:lpstr>Slide 15</vt:lpstr>
      <vt:lpstr>Maintenance</vt:lpstr>
      <vt:lpstr>Slide 17</vt:lpstr>
      <vt:lpstr>The Semantic Web</vt:lpstr>
      <vt:lpstr>Four rules</vt:lpstr>
      <vt:lpstr>What is Linked Open Data?</vt:lpstr>
      <vt:lpstr>How to facilitate the linking between resources?</vt:lpstr>
      <vt:lpstr>Slide 22</vt:lpstr>
      <vt:lpstr>AGROVOC as Linked Open Data</vt:lpstr>
      <vt:lpstr>Slide 24</vt:lpstr>
      <vt:lpstr>Slide 25</vt:lpstr>
      <vt:lpstr>Slide 26</vt:lpstr>
      <vt:lpstr>Thesaurus plug-in for AGROVOC</vt:lpstr>
      <vt:lpstr>AgriOcean DSpace</vt:lpstr>
      <vt:lpstr>Slide 29</vt:lpstr>
      <vt:lpstr>Authority control in AgriOcean DSpace</vt:lpstr>
      <vt:lpstr>Ontology plug-in: concept &amp; implementation</vt:lpstr>
      <vt:lpstr>Slide 32</vt:lpstr>
      <vt:lpstr>Demo at http://193.190.8.15/ontwebapp/ontology.html </vt:lpstr>
      <vt:lpstr>Roadmap</vt:lpstr>
      <vt:lpstr>Ontology plug-in</vt:lpstr>
      <vt:lpstr>More information at</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lambr</dc:creator>
  <cp:lastModifiedBy>Imma Subirats (OEKC)</cp:lastModifiedBy>
  <cp:revision>118</cp:revision>
  <dcterms:created xsi:type="dcterms:W3CDTF">2009-12-01T15:52:26Z</dcterms:created>
  <dcterms:modified xsi:type="dcterms:W3CDTF">2013-11-15T09:50:06Z</dcterms:modified>
</cp:coreProperties>
</file>