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5" r:id="rId2"/>
    <p:sldMasterId id="2147483692" r:id="rId3"/>
  </p:sldMasterIdLst>
  <p:notesMasterIdLst>
    <p:notesMasterId r:id="rId17"/>
  </p:notesMasterIdLst>
  <p:handoutMasterIdLst>
    <p:handoutMasterId r:id="rId18"/>
  </p:handoutMasterIdLst>
  <p:sldIdLst>
    <p:sldId id="356" r:id="rId4"/>
    <p:sldId id="351" r:id="rId5"/>
    <p:sldId id="366" r:id="rId6"/>
    <p:sldId id="364" r:id="rId7"/>
    <p:sldId id="365" r:id="rId8"/>
    <p:sldId id="357" r:id="rId9"/>
    <p:sldId id="358" r:id="rId10"/>
    <p:sldId id="359" r:id="rId11"/>
    <p:sldId id="360" r:id="rId12"/>
    <p:sldId id="361" r:id="rId13"/>
    <p:sldId id="362" r:id="rId14"/>
    <p:sldId id="349" r:id="rId15"/>
    <p:sldId id="363" r:id="rId16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30213" indent="-215900"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6113" indent="-215900"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2013" indent="-214313"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7913" indent="-215900"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E49D1C"/>
    <a:srgbClr val="9F215A"/>
    <a:srgbClr val="003366"/>
    <a:srgbClr val="003399"/>
    <a:srgbClr val="FF6600"/>
    <a:srgbClr val="CF62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3167" autoAdjust="0"/>
  </p:normalViewPr>
  <p:slideViewPr>
    <p:cSldViewPr>
      <p:cViewPr varScale="1">
        <p:scale>
          <a:sx n="59" d="100"/>
          <a:sy n="59" d="100"/>
        </p:scale>
        <p:origin x="-67" y="-59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0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E89F5-5FA6-4327-8981-B26648B2FD76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3DEFC-B83C-48B9-942C-C97A09CA5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4697413"/>
            <a:ext cx="0" cy="1092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fld id="{5D9427F7-020E-4AF6-ABAE-4086124532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280275" y="-4697413"/>
            <a:ext cx="14560550" cy="10920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Obviously we will not present all these  Deliverables!  </a:t>
            </a:r>
            <a:r>
              <a:rPr lang="en-US" dirty="0" smtClean="0">
                <a:sym typeface="Wingdings" pitchFamily="2" charset="2"/>
              </a:rPr>
              <a:t>  But we have precise planning for every Product/Services, what we</a:t>
            </a:r>
            <a:r>
              <a:rPr lang="en-US" baseline="0" dirty="0" smtClean="0">
                <a:sym typeface="Wingdings" pitchFamily="2" charset="2"/>
              </a:rPr>
              <a:t> will deliver!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D9427F7-020E-4AF6-ABAE-4086124532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 l="4535"/>
          <a:stretch>
            <a:fillRect/>
          </a:stretch>
        </p:blipFill>
        <p:spPr bwMode="auto">
          <a:xfrm>
            <a:off x="1" y="0"/>
            <a:ext cx="10080624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49312" y="-1"/>
            <a:ext cx="9231312" cy="1112838"/>
          </a:xfrm>
          <a:prstGeom prst="rect">
            <a:avLst/>
          </a:prstGeom>
          <a:noFill/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6" name="Picture 2" descr="C:\Users\support\Desktop\Material\Elements\AIMS_ColouredShapes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1037"/>
            <a:ext cx="985839" cy="3668712"/>
          </a:xfrm>
          <a:prstGeom prst="rect">
            <a:avLst/>
          </a:prstGeom>
          <a:noFill/>
        </p:spPr>
      </p:pic>
      <p:pic>
        <p:nvPicPr>
          <p:cNvPr id="13" name="Picture 2" descr="C:\Users\support\Desktop\Material\Elements\AIMS-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30262" cy="117792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312" y="1265237"/>
            <a:ext cx="8763000" cy="5410199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buSzPct val="90000"/>
              <a:buFont typeface="Wingdings" pitchFamily="2" charset="2"/>
              <a:buChar char="§"/>
              <a:defRPr sz="3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buSzPct val="90000"/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buSzPct val="90000"/>
              <a:buFont typeface="Wingdings" pitchFamily="2" charset="2"/>
              <a:buChar char="ü"/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buSzPct val="90000"/>
              <a:buFont typeface="Wingdings" pitchFamily="2" charset="2"/>
              <a:buChar char="ü"/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bg1"/>
              </a:buClr>
              <a:buSzPct val="90000"/>
              <a:buFont typeface="Wingdings" pitchFamily="2" charset="2"/>
              <a:buChar char="ü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4763" y="608013"/>
            <a:ext cx="2452687" cy="64785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113" y="608013"/>
            <a:ext cx="7207250" cy="6478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9398030" y="7273925"/>
            <a:ext cx="677833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82D874-769E-4577-9E35-97207D339E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033" y="207937"/>
            <a:ext cx="8572559" cy="7143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FONDO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098267" cy="75596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FONDO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098267" cy="75596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ext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9712" y="1646237"/>
            <a:ext cx="8229600" cy="2286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87512" y="4008438"/>
            <a:ext cx="8229599" cy="1905000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C89C-46DA-43D6-90A3-465AF70529E5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B727-B97C-4A7D-8D35-E1FB96F37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C89C-46DA-43D6-90A3-465AF70529E5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B727-B97C-4A7D-8D35-E1FB96F37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C89C-46DA-43D6-90A3-465AF70529E5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B727-B97C-4A7D-8D35-E1FB96F37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C89C-46DA-43D6-90A3-465AF70529E5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B727-B97C-4A7D-8D35-E1FB96F37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C89C-46DA-43D6-90A3-465AF70529E5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B727-B97C-4A7D-8D35-E1FB96F37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quote,no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pport\Desktop\Material\Elements\AIMS_ColouredShap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1037"/>
            <a:ext cx="985839" cy="3668712"/>
          </a:xfrm>
          <a:prstGeom prst="rect">
            <a:avLst/>
          </a:prstGeom>
          <a:noFill/>
        </p:spPr>
      </p:pic>
      <p:pic>
        <p:nvPicPr>
          <p:cNvPr id="13" name="Picture 2" descr="C:\Users\support\Desktop\Material\Elements\AIMS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0262" cy="117792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5112" y="1265238"/>
            <a:ext cx="8077200" cy="5029200"/>
          </a:xfrm>
          <a:prstGeom prst="rect">
            <a:avLst/>
          </a:prstGeom>
          <a:noFill/>
        </p:spPr>
        <p:txBody>
          <a:bodyPr/>
          <a:lstStyle>
            <a:lvl1pPr algn="ctr">
              <a:lnSpc>
                <a:spcPct val="100000"/>
              </a:lnSpc>
              <a:buClr>
                <a:schemeClr val="bg1"/>
              </a:buClr>
              <a:buSzPct val="90000"/>
              <a:buFont typeface="Wingdings" pitchFamily="2" charset="2"/>
              <a:buNone/>
              <a:defRPr sz="3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buSzPct val="90000"/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buSzPct val="90000"/>
              <a:buFont typeface="Wingdings" pitchFamily="2" charset="2"/>
              <a:buChar char="ü"/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buSzPct val="90000"/>
              <a:buFont typeface="Wingdings" pitchFamily="2" charset="2"/>
              <a:buChar char="ü"/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bg1"/>
              </a:buClr>
              <a:buSzPct val="90000"/>
              <a:buFont typeface="Wingdings" pitchFamily="2" charset="2"/>
              <a:buChar char="ü"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C89C-46DA-43D6-90A3-465AF70529E5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B727-B97C-4A7D-8D35-E1FB96F37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C89C-46DA-43D6-90A3-465AF70529E5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B727-B97C-4A7D-8D35-E1FB96F37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C89C-46DA-43D6-90A3-465AF70529E5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B727-B97C-4A7D-8D35-E1FB96F37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C89C-46DA-43D6-90A3-465AF70529E5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B727-B97C-4A7D-8D35-E1FB96F37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C89C-46DA-43D6-90A3-465AF70529E5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B727-B97C-4A7D-8D35-E1FB96F37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C89C-46DA-43D6-90A3-465AF70529E5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B727-B97C-4A7D-8D35-E1FB96F37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 l="4535"/>
          <a:stretch>
            <a:fillRect/>
          </a:stretch>
        </p:blipFill>
        <p:spPr bwMode="auto">
          <a:xfrm>
            <a:off x="1" y="0"/>
            <a:ext cx="10080624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49312" y="-1"/>
            <a:ext cx="9231312" cy="1112838"/>
          </a:xfrm>
          <a:prstGeom prst="rect">
            <a:avLst/>
          </a:prstGeom>
          <a:noFill/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2" descr="C:\Users\support\Desktop\Material\Elements\AIMS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0262" cy="117792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lu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2" y="122237"/>
            <a:ext cx="8786874" cy="5651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9398030" y="7273925"/>
            <a:ext cx="677833" cy="285750"/>
          </a:xfrm>
          <a:prstGeom prst="rect">
            <a:avLst/>
          </a:prstGeom>
        </p:spPr>
        <p:txBody>
          <a:bodyPr/>
          <a:lstStyle/>
          <a:p>
            <a:fld id="{74FA9ECD-70CF-43D4-A09F-692368C6B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sc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2" y="0"/>
            <a:ext cx="8572559" cy="655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2" y="884237"/>
            <a:ext cx="4670425" cy="6045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112" y="884237"/>
            <a:ext cx="4476749" cy="6045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711" y="0"/>
            <a:ext cx="8458201" cy="6588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784" y="922316"/>
            <a:ext cx="8429684" cy="57864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6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6827837"/>
            <a:ext cx="938371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83711" y="6823587"/>
            <a:ext cx="696913" cy="73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21712" y="7272000"/>
            <a:ext cx="649287" cy="22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support\Desktop\Material\Elements\AIMS-Coloured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59712" y="6904037"/>
            <a:ext cx="1420813" cy="298326"/>
          </a:xfrm>
          <a:prstGeom prst="rect">
            <a:avLst/>
          </a:prstGeom>
          <a:noFill/>
        </p:spPr>
      </p:pic>
      <p:pic>
        <p:nvPicPr>
          <p:cNvPr id="17" name="Picture 2" descr="C:\Users\support\AppData\Local\Microsoft\Windows\Temporary Internet Files\Low\Content.IE5\C8SC2O11\FAO_transparent[1]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825785"/>
            <a:ext cx="716417" cy="7338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1230312" y="7056437"/>
            <a:ext cx="4903907" cy="38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OEKCS</a:t>
            </a:r>
            <a:r>
              <a:rPr lang="it-IT" baseline="0" dirty="0" smtClean="0"/>
              <a:t> – </a:t>
            </a:r>
            <a:r>
              <a:rPr lang="it-IT" baseline="0" dirty="0" err="1" smtClean="0"/>
              <a:t>Knowledge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Standards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Services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32" r:id="rId2"/>
    <p:sldLayoutId id="2147483729" r:id="rId3"/>
    <p:sldLayoutId id="2147483730" r:id="rId4"/>
    <p:sldLayoutId id="2147483666" r:id="rId5"/>
    <p:sldLayoutId id="2147483724" r:id="rId6"/>
    <p:sldLayoutId id="2147483652" r:id="rId7"/>
    <p:sldLayoutId id="2147483657" r:id="rId8"/>
    <p:sldLayoutId id="2147483658" r:id="rId9"/>
    <p:sldLayoutId id="2147483659" r:id="rId10"/>
    <p:sldLayoutId id="2147483722" r:id="rId11"/>
    <p:sldLayoutId id="2147483735" r:id="rId12"/>
  </p:sldLayoutIdLst>
  <p:hf sldNum="0" hdr="0" dt="0"/>
  <p:txStyles>
    <p:titleStyle>
      <a:lvl1pPr algn="l" defTabSz="457200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tabLst>
          <a:tab pos="0" algn="l"/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  <a:tab pos="9410700" algn="l"/>
        </a:tabLst>
        <a:defRPr lang="en-GB" sz="2000" b="1" kern="1200" dirty="0" smtClean="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l" defTabSz="457200" rtl="0" eaLnBrk="1" fontAlgn="base" hangingPunct="1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l" defTabSz="457200" rtl="0" eaLnBrk="1" fontAlgn="base" hangingPunct="1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l" defTabSz="457200" rtl="0" eaLnBrk="1" fontAlgn="base" hangingPunct="1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457200" algn="l" defTabSz="457200" rtl="0" eaLnBrk="1" fontAlgn="base" hangingPunct="1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914400" algn="l" defTabSz="457200" rtl="0" eaLnBrk="1" fontAlgn="base" hangingPunct="1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1371600" algn="l" defTabSz="457200" rtl="0" eaLnBrk="1" fontAlgn="base" hangingPunct="1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1828800" algn="l" defTabSz="457200" rtl="0" eaLnBrk="1" fontAlgn="base" hangingPunct="1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0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430213" indent="-323850" algn="l" defTabSz="457200" rtl="0" eaLnBrk="1" fontAlgn="base" hangingPunct="1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itchFamily="2" charset="2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57200" rtl="0" eaLnBrk="1" fontAlgn="base" hangingPunct="1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charset="2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3813" indent="-215900" algn="l" defTabSz="457200" rtl="0" eaLnBrk="1" fontAlgn="base" hangingPunct="1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5613" indent="-214313" algn="l" defTabSz="457200" rtl="0" eaLnBrk="1" fontAlgn="base" hangingPunct="1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charset="2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7413" indent="-215900" algn="l" defTabSz="457200" rtl="0" eaLnBrk="1" fontAlgn="base" hangingPunct="1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4613" indent="-215900" algn="l" defTabSz="457200" rtl="0" eaLnBrk="1" fontAlgn="base" hangingPunct="1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1813" indent="-215900" algn="l" defTabSz="457200" rtl="0" eaLnBrk="1" fontAlgn="base" hangingPunct="1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29013" indent="-215900" algn="l" defTabSz="457200" rtl="0" eaLnBrk="1" fontAlgn="base" hangingPunct="1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6213" indent="-215900" algn="l" defTabSz="457200" rtl="0" eaLnBrk="1" fontAlgn="base" hangingPunct="1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6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FONDO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642" y="0"/>
            <a:ext cx="10098267" cy="7559676"/>
          </a:xfrm>
          <a:prstGeom prst="rect">
            <a:avLst/>
          </a:prstGeom>
          <a:noFill/>
        </p:spPr>
      </p:pic>
      <p:pic>
        <p:nvPicPr>
          <p:cNvPr id="4" name="Picture 2" descr="C:\Users\support\AppData\Local\Microsoft\Windows\Temporary Internet Files\Low\Content.IE5\C8SC2O11\FAO_transparent[1]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7712" y="6599237"/>
            <a:ext cx="716417" cy="73389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6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CC89C-46DA-43D6-90A3-465AF70529E5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1B727-B97C-4A7D-8D35-E1FB96F37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grovoc.mimos.my/vocbench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21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ring.ciard.net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aims.fao.org/standards/agrovoc/functionalities/hierarchy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7512" y="2789237"/>
            <a:ext cx="7467600" cy="194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/>
              <a:t>OEKCS</a:t>
            </a:r>
          </a:p>
          <a:p>
            <a:r>
              <a:rPr lang="it-IT" sz="3600" dirty="0" err="1" smtClean="0"/>
              <a:t>Knowledge</a:t>
            </a:r>
            <a:r>
              <a:rPr lang="it-IT" sz="3600" dirty="0" smtClean="0"/>
              <a:t> </a:t>
            </a:r>
            <a:r>
              <a:rPr lang="it-IT" sz="3600" dirty="0" err="1" smtClean="0"/>
              <a:t>Standards</a:t>
            </a:r>
            <a:r>
              <a:rPr lang="it-IT" sz="3600" dirty="0" smtClean="0"/>
              <a:t> and </a:t>
            </a:r>
            <a:r>
              <a:rPr lang="it-IT" sz="3600" dirty="0" err="1" smtClean="0"/>
              <a:t>Services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H04G21006</a:t>
            </a:r>
            <a:r>
              <a:rPr lang="en-US" dirty="0" smtClean="0"/>
              <a:t>:  </a:t>
            </a:r>
            <a:r>
              <a:rPr lang="en-US" smtClean="0"/>
              <a:t>Tools </a:t>
            </a:r>
            <a:r>
              <a:rPr lang="en-US" sz="2800" u="sng" smtClean="0">
                <a:hlinkClick r:id="rId2"/>
              </a:rPr>
              <a:t>http://agrovoc.mimos.my/vocbench/</a:t>
            </a:r>
            <a:r>
              <a:rPr lang="en-US" sz="2800" smtClean="0"/>
              <a:t> </a:t>
            </a:r>
            <a:br>
              <a:rPr lang="en-US" sz="280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189037"/>
            <a:ext cx="1839912" cy="1500795"/>
          </a:xfrm>
          <a:prstGeom prst="rect">
            <a:avLst/>
          </a:prstGeom>
          <a:solidFill>
            <a:srgbClr val="E49D1C"/>
          </a:solidFill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VocBench</a:t>
            </a:r>
            <a:endParaRPr lang="en-US" sz="2400" b="1" dirty="0" smtClean="0"/>
          </a:p>
          <a:p>
            <a:r>
              <a:rPr lang="en-US" sz="1600" dirty="0" smtClean="0"/>
              <a:t>Environment for collaborative maintenance of vocabularies</a:t>
            </a:r>
            <a:endParaRPr lang="en-US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1025" y="1417637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X02G20409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311" y="172502"/>
            <a:ext cx="5802313" cy="738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189037"/>
            <a:ext cx="4278312" cy="62959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/>
              <a:t>http://data.fao.org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Resources</a:t>
            </a:r>
            <a:endParaRPr lang="en-US" b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73312" y="1417637"/>
          <a:ext cx="4419600" cy="5257794"/>
        </p:xfrm>
        <a:graphic>
          <a:graphicData uri="http://schemas.openxmlformats.org/drawingml/2006/table">
            <a:tbl>
              <a:tblPr/>
              <a:tblGrid>
                <a:gridCol w="1472776"/>
                <a:gridCol w="1473412"/>
                <a:gridCol w="1473412"/>
              </a:tblGrid>
              <a:tr h="309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latin typeface="Arial"/>
                          <a:ea typeface="SimSun"/>
                          <a:cs typeface="Times New Roman"/>
                        </a:rPr>
                        <a:t>Resources</a:t>
                      </a:r>
                      <a:endParaRPr lang="en-US" sz="9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latin typeface="Arial"/>
                          <a:ea typeface="SimSun"/>
                          <a:cs typeface="Times New Roman"/>
                        </a:rPr>
                        <a:t>2010/2011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latin typeface="Arial"/>
                          <a:ea typeface="SimSun"/>
                          <a:cs typeface="Times New Roman"/>
                        </a:rPr>
                        <a:t>2012/2013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Staff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latin typeface="Arial"/>
                          <a:ea typeface="SimSun"/>
                          <a:cs typeface="Times New Roman"/>
                        </a:rPr>
                        <a:t>9</a:t>
                      </a:r>
                      <a:endParaRPr lang="en-US" sz="9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8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P4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1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1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P3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2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3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P2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3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2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P1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1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0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G5 (*)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1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0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G4 (*)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0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1(*)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G3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1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1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NSR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RP-Allotment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450.000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Arial"/>
                          <a:ea typeface="SimSun"/>
                          <a:cs typeface="Times New Roman"/>
                        </a:rPr>
                        <a:t>250,000</a:t>
                      </a:r>
                      <a:endParaRPr lang="en-US" sz="9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latin typeface="Arial"/>
                          <a:ea typeface="SimSun"/>
                          <a:cs typeface="Times New Roman"/>
                        </a:rPr>
                        <a:t>MDF</a:t>
                      </a:r>
                      <a:endParaRPr lang="en-GB" sz="15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Secondments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70,000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Trustfund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/>
                          <a:ea typeface="SimSun"/>
                          <a:cs typeface="Times New Roman"/>
                        </a:rPr>
                        <a:t>30,000</a:t>
                      </a:r>
                      <a:endParaRPr lang="en-US" sz="9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Arial"/>
                          <a:ea typeface="SimSun"/>
                          <a:cs typeface="Times New Roman"/>
                        </a:rPr>
                        <a:t>250,000</a:t>
                      </a:r>
                      <a:endParaRPr lang="en-US" sz="9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563" marR="51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13" y="0"/>
            <a:ext cx="9231312" cy="1112838"/>
          </a:xfrm>
        </p:spPr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40969" name="AutoShape 9" descr="data:image/jpeg;base64,/9j/4AAQSkZJRgABAQAAAQABAAD/2wCEAAkGBhQSDw8QDxAODw4QFBQQEBAQEBAPDxAPFBAVFRQQFBQXHCYeGBkjGRQSHy8gIycpLCwsFR4xNTAqNSYrLCkBCQoKDgwOGA8PFCkcHRkpLCkpLCkpKSkpKSkpKSkpKSkpLCkpKSopKSkpKSwsKSwpKSkpKSkpKSkpKSkpKSksKf/AABEIAJQAcAMBIgACEQEDEQH/xAAcAAACAgMBAQAAAAAAAAAAAAAAAgEEAwUGBwj/xAA0EAABAwIDBgUEAQMFAAAAAAABAAIDBBEFEiEGEzFBUZEHImFxgVKhscEyFFPSF2KC0eH/xAAZAQADAQEBAAAAAAAAAAAAAAAAAQIDBAX/xAAiEQACAgICAgIDAAAAAAAAAAAAAQIRAxIhMUFhE1EEIjL/2gAMAwEAAhEDEQA/APb94Oo7hG8HUdwqICYNWmnsVlzOOo7hGcdR3VOylGgWW846jujOOo7qooJRoFlzOOo7ozjqO6pqC5GnsLLucdR3RvB1HcKjmU2RoFl3eDqO4RvB1HcKjZKUaBZsN6Oo7hRvR9Te4WuKUhGgWZwmCAFNlYgUKbKCgBHOXn21vjBT0pdFAP6moaS1wabMYRyLuvoFh8XduTSxClgdaomF3uabOjiPToTZeIU2HSym7WOd62J1PNZTnRSR1GK+MNfNoyQU4AIIhaATc6XJ1uLrXweJ+IsygVkpt9VnXF+d1dw/w0qHgPdlaOnNXZ/C6U6iw5WP5WDyov45PwXtnfHGoY61Y0TRmwBaAx7NdTpxC9gwLaWGrjD4H5hYEjg4fH7XzVi2yctOCXt0FteRVzZDauahmY5j3CJzm71tg7My+uh52WsMqZLi12j6eBUqth9Y2WKOVhDmPaHNI4EFWV0EiFQQnSlAjOAmShMpYiErk9kkjdDfggZ8249Ka/GJidWmQtHQRxnKPwvSMKwpjGNaxoAFhouawHCgyqrnkAuE72tI1GW99O63tNLUEkx7oAcnE6rz8r2fZ24lStnVUzLBPItVhuMPJyTRta7kWEkFXa/EQwXylx5AaarOuDezV4thDZmljgCDx/8AF5FtHsu+neSRePMQHfherS4nUOu4U+Vvq8En4WsxmDfUsm8bZwaTbjYjW6UW4MzmlJG38Fq5z8PdG4k7mQtbfk0i4A+69BXCeDuHGOgc53GWQutzsNP+13tl6qfBwCqLJ7KCExDhqcBQEylgQqWLutBKb28pHyRZXVTxaPNBKOrT+En0VHs86wejYHPaLkE3J5l1hcrDiGy0ji8snljJtkLdQ3XXy81bpfJIevE+5XQxThwGq85+z0EjRUuHOjDC57nEW1dxJ5n56K9iUDpMoBykjT3SV9W3eNGZrWggam1yeis1UgDmWcDb1UNeTThKjnWbOTF8hFTNYkZGG1mC+o/3LZV9GGw5XHUghx+OK3scotcWWmxWXNoh0TRsNiacMu1h8m7bYcuPFdYuc2Phs13QAAfldGvRw/wcOatuAKhSoWxiZAmUBSpECVwvx1CZKgRwu1NCIZ2uY2zHtvp9QNj+u6xUs2l+XFdBtjTB1MXHR0ZzN+dCFxUFZbTlz9Vx54U7R34Z2qLFdLTyFpkdHmboLu1B/SWHchzbyMJbc6yX+6BhmYl0bI3E8cw0WWHBzxkjhaB9Iufuue+DopGyjqQRdvDqCq8FOZZmM6u19uarSSZdG6Dsuh2TpL5pjxHkb6dSrxR2kZ5Z6xN/TUrYxlYLBZkKLr0kqPOuwuoUqEwMoKlICmUkkpHOsnyIyaIsVmnxdglaY+R4/pec4jQPhfkeCDxB5FvUL1KSHzX6rHXYOyePK8ex5tPUFGSKa4HjyU6PLqfFnM9vdZxi7ncLge6v41ss6F3mbmjP8Xjh7HoVWocNzODI2FzjwHP39vVcDSvo9FN1dhE0uI0JcToF3GCxbmMRuvc+Y+jjxRguzjYQHOs6Ujjyb6BXzCS64XZhglyziy5bdIzteDwUpWw+iybta2jJMRCCFCCzJHqswahoTLNshIUsTBqLKbKSqMUjBx6LEHWVkhYXM5K0xOP0aHbLH209OQQ18kl2xsdqCRxcfa47rR+H+0jXvfBIyNkpGZjmi2do/k0+3FajxLoJZJmzMcN1Ss1bz8zvMfwPhavY+iL6sVDS4f0xa4t5ua8EH7JOH7HdjUXgb8nsl7+wTsakj1aLcDr8LMmziUSMqWyeylSOjGWeqxuj+FYsleE0yWqApWnVOUg4pIljgpglsmSKRBKxyNv7pykcU0Uee+J9UI6dsbdHTvA9cjTck/JHdc7sJi27rgx1sk7d2b/UNWn891HiViW9rhGP4QAM93HV367LnBKWSRvGjmODgRysbolN2ethwr4Wvs+hYo7WtwHALKCquH1GeKN/1tDu4B/KtBNnltVwNdCiylIQXSX1Km6wSP8AO31QkTJmOjxEPuLFrhxBTSOs7inOGtzBwu0jpbX3TTUIcQSSCOlle0b4J0YNcb8VmStpwOZKfKobQ1FohYJ32a49AT9lYyrFU0gexzCSA4FpItcAi2iLLXZ8/YnNvKiWU6l73H4uq8jb2XrB8Jab+9Vd4v8ABH+ktN/equ8X+Chrk9aP5WNKjZ7EVWegpyTchuU/8SQugCoYHgDKWEQxue5oJN32LtfYBbLIrs8ydOTaFQSmyoMaVkCFVp/5NPS6t7tK+nB5n7Kk6JabMqEIUFg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1" name="AutoShape 11" descr="data:image/jpeg;base64,/9j/4AAQSkZJRgABAQAAAQABAAD/2wCEAAkGBhQSDw8QDxAODw4QFBQQEBAQEBAPDxAPFBAVFRQQFBQXHCYeGBkjGRQSHy8gIycpLCwsFR4xNTAqNSYrLCkBCQoKDgwOGA8PFCkcHRkpLCkpLCkpKSkpKSkpKSkpKSkpLCkpKSopKSkpKSwsKSwpKSkpKSkpKSkpKSkpKSksKf/AABEIAJQAcAMBIgACEQEDEQH/xAAcAAACAgMBAQAAAAAAAAAAAAAAAgEEAwUGBwj/xAA0EAABAwIDBgUEAQMFAAAAAAABAAIDBBEFEiEGEzFBUZEHImFxgVKhscEyFFPSF2KC0eH/xAAZAQADAQEBAAAAAAAAAAAAAAAAAQIDBAX/xAAiEQACAgICAgIDAAAAAAAAAAAAAQIRAxIhMUFhE1EEIjL/2gAMAwEAAhEDEQA/APb94Oo7hG8HUdwqICYNWmnsVlzOOo7hGcdR3VOylGgWW846jujOOo7qooJRoFlzOOo7ozjqO6pqC5GnsLLucdR3RvB1HcKjmU2RoFl3eDqO4RvB1HcKjZKUaBZsN6Oo7hRvR9Te4WuKUhGgWZwmCAFNlYgUKbKCgBHOXn21vjBT0pdFAP6moaS1wabMYRyLuvoFh8XduTSxClgdaomF3uabOjiPToTZeIU2HSym7WOd62J1PNZTnRSR1GK+MNfNoyQU4AIIhaATc6XJ1uLrXweJ+IsygVkpt9VnXF+d1dw/w0qHgPdlaOnNXZ/C6U6iw5WP5WDyov45PwXtnfHGoY61Y0TRmwBaAx7NdTpxC9gwLaWGrjD4H5hYEjg4fH7XzVi2yctOCXt0FteRVzZDauahmY5j3CJzm71tg7My+uh52WsMqZLi12j6eBUqth9Y2WKOVhDmPaHNI4EFWV0EiFQQnSlAjOAmShMpYiErk9kkjdDfggZ8249Ka/GJidWmQtHQRxnKPwvSMKwpjGNaxoAFhouawHCgyqrnkAuE72tI1GW99O63tNLUEkx7oAcnE6rz8r2fZ24lStnVUzLBPItVhuMPJyTRta7kWEkFXa/EQwXylx5AaarOuDezV4thDZmljgCDx/8AF5FtHsu+neSRePMQHfherS4nUOu4U+Vvq8En4WsxmDfUsm8bZwaTbjYjW6UW4MzmlJG38Fq5z8PdG4k7mQtbfk0i4A+69BXCeDuHGOgc53GWQutzsNP+13tl6qfBwCqLJ7KCExDhqcBQEylgQqWLutBKb28pHyRZXVTxaPNBKOrT+En0VHs86wejYHPaLkE3J5l1hcrDiGy0ji8snljJtkLdQ3XXy81bpfJIevE+5XQxThwGq85+z0EjRUuHOjDC57nEW1dxJ5n56K9iUDpMoBykjT3SV9W3eNGZrWggam1yeis1UgDmWcDb1UNeTThKjnWbOTF8hFTNYkZGG1mC+o/3LZV9GGw5XHUghx+OK3scotcWWmxWXNoh0TRsNiacMu1h8m7bYcuPFdYuc2Phs13QAAfldGvRw/wcOatuAKhSoWxiZAmUBSpECVwvx1CZKgRwu1NCIZ2uY2zHtvp9QNj+u6xUs2l+XFdBtjTB1MXHR0ZzN+dCFxUFZbTlz9Vx54U7R34Z2qLFdLTyFpkdHmboLu1B/SWHchzbyMJbc6yX+6BhmYl0bI3E8cw0WWHBzxkjhaB9Iufuue+DopGyjqQRdvDqCq8FOZZmM6u19uarSSZdG6Dsuh2TpL5pjxHkb6dSrxR2kZ5Z6xN/TUrYxlYLBZkKLr0kqPOuwuoUqEwMoKlICmUkkpHOsnyIyaIsVmnxdglaY+R4/pec4jQPhfkeCDxB5FvUL1KSHzX6rHXYOyePK8ex5tPUFGSKa4HjyU6PLqfFnM9vdZxi7ncLge6v41ss6F3mbmjP8Xjh7HoVWocNzODI2FzjwHP39vVcDSvo9FN1dhE0uI0JcToF3GCxbmMRuvc+Y+jjxRguzjYQHOs6Ujjyb6BXzCS64XZhglyziy5bdIzteDwUpWw+iybta2jJMRCCFCCzJHqswahoTLNshIUsTBqLKbKSqMUjBx6LEHWVkhYXM5K0xOP0aHbLH209OQQ18kl2xsdqCRxcfa47rR+H+0jXvfBIyNkpGZjmi2do/k0+3FajxLoJZJmzMcN1Ss1bz8zvMfwPhavY+iL6sVDS4f0xa4t5ua8EH7JOH7HdjUXgb8nsl7+wTsakj1aLcDr8LMmziUSMqWyeylSOjGWeqxuj+FYsleE0yWqApWnVOUg4pIljgpglsmSKRBKxyNv7pykcU0Uee+J9UI6dsbdHTvA9cjTck/JHdc7sJi27rgx1sk7d2b/UNWn891HiViW9rhGP4QAM93HV367LnBKWSRvGjmODgRysbolN2ethwr4Wvs+hYo7WtwHALKCquH1GeKN/1tDu4B/KtBNnltVwNdCiylIQXSX1Km6wSP8AO31QkTJmOjxEPuLFrhxBTSOs7inOGtzBwu0jpbX3TTUIcQSSCOlle0b4J0YNcb8VmStpwOZKfKobQ1FohYJ32a49AT9lYyrFU0gexzCSA4FpItcAi2iLLXZ8/YnNvKiWU6l73H4uq8jb2XrB8Jab+9Vd4v8ABH+ktN/equ8X+Chrk9aP5WNKjZ7EVWegpyTchuU/8SQugCoYHgDKWEQxue5oJN32LtfYBbLIrs8ydOTaFQSmyoMaVkCFVp/5NPS6t7tK+nB5n7Kk6JabMqEIUFg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3" name="AutoShape 13" descr="data:image/jpeg;base64,/9j/4AAQSkZJRgABAQAAAQABAAD/2wCEAAkGBhQSDw8QDxAODw4QFBQQEBAQEBAPDxAPFBAVFRQQFBQXHCYeGBkjGRQSHy8gIycpLCwsFR4xNTAqNSYrLCkBCQoKDgwOGA8PFCkcHRkpLCkpLCkpKSkpKSkpKSkpKSkpLCkpKSopKSkpKSwsKSwpKSkpKSkpKSkpKSkpKSksKf/AABEIAJQAcAMBIgACEQEDEQH/xAAcAAACAgMBAQAAAAAAAAAAAAAAAgEEAwUGBwj/xAA0EAABAwIDBgUEAQMFAAAAAAABAAIDBBEFEiEGEzFBUZEHImFxgVKhscEyFFPSF2KC0eH/xAAZAQADAQEBAAAAAAAAAAAAAAAAAQIDBAX/xAAiEQACAgICAgIDAAAAAAAAAAAAAQIRAxIhMUFhE1EEIjL/2gAMAwEAAhEDEQA/APb94Oo7hG8HUdwqICYNWmnsVlzOOo7hGcdR3VOylGgWW846jujOOo7qooJRoFlzOOo7ozjqO6pqC5GnsLLucdR3RvB1HcKjmU2RoFl3eDqO4RvB1HcKjZKUaBZsN6Oo7hRvR9Te4WuKUhGgWZwmCAFNlYgUKbKCgBHOXn21vjBT0pdFAP6moaS1wabMYRyLuvoFh8XduTSxClgdaomF3uabOjiPToTZeIU2HSym7WOd62J1PNZTnRSR1GK+MNfNoyQU4AIIhaATc6XJ1uLrXweJ+IsygVkpt9VnXF+d1dw/w0qHgPdlaOnNXZ/C6U6iw5WP5WDyov45PwXtnfHGoY61Y0TRmwBaAx7NdTpxC9gwLaWGrjD4H5hYEjg4fH7XzVi2yctOCXt0FteRVzZDauahmY5j3CJzm71tg7My+uh52WsMqZLi12j6eBUqth9Y2WKOVhDmPaHNI4EFWV0EiFQQnSlAjOAmShMpYiErk9kkjdDfggZ8249Ka/GJidWmQtHQRxnKPwvSMKwpjGNaxoAFhouawHCgyqrnkAuE72tI1GW99O63tNLUEkx7oAcnE6rz8r2fZ24lStnVUzLBPItVhuMPJyTRta7kWEkFXa/EQwXylx5AaarOuDezV4thDZmljgCDx/8AF5FtHsu+neSRePMQHfherS4nUOu4U+Vvq8En4WsxmDfUsm8bZwaTbjYjW6UW4MzmlJG38Fq5z8PdG4k7mQtbfk0i4A+69BXCeDuHGOgc53GWQutzsNP+13tl6qfBwCqLJ7KCExDhqcBQEylgQqWLutBKb28pHyRZXVTxaPNBKOrT+En0VHs86wejYHPaLkE3J5l1hcrDiGy0ji8snljJtkLdQ3XXy81bpfJIevE+5XQxThwGq85+z0EjRUuHOjDC57nEW1dxJ5n56K9iUDpMoBykjT3SV9W3eNGZrWggam1yeis1UgDmWcDb1UNeTThKjnWbOTF8hFTNYkZGG1mC+o/3LZV9GGw5XHUghx+OK3scotcWWmxWXNoh0TRsNiacMu1h8m7bYcuPFdYuc2Phs13QAAfldGvRw/wcOatuAKhSoWxiZAmUBSpECVwvx1CZKgRwu1NCIZ2uY2zHtvp9QNj+u6xUs2l+XFdBtjTB1MXHR0ZzN+dCFxUFZbTlz9Vx54U7R34Z2qLFdLTyFpkdHmboLu1B/SWHchzbyMJbc6yX+6BhmYl0bI3E8cw0WWHBzxkjhaB9Iufuue+DopGyjqQRdvDqCq8FOZZmM6u19uarSSZdG6Dsuh2TpL5pjxHkb6dSrxR2kZ5Z6xN/TUrYxlYLBZkKLr0kqPOuwuoUqEwMoKlICmUkkpHOsnyIyaIsVmnxdglaY+R4/pec4jQPhfkeCDxB5FvUL1KSHzX6rHXYOyePK8ex5tPUFGSKa4HjyU6PLqfFnM9vdZxi7ncLge6v41ss6F3mbmjP8Xjh7HoVWocNzODI2FzjwHP39vVcDSvo9FN1dhE0uI0JcToF3GCxbmMRuvc+Y+jjxRguzjYQHOs6Ujjyb6BXzCS64XZhglyziy5bdIzteDwUpWw+iybta2jJMRCCFCCzJHqswahoTLNshIUsTBqLKbKSqMUjBx6LEHWVkhYXM5K0xOP0aHbLH209OQQ18kl2xsdqCRxcfa47rR+H+0jXvfBIyNkpGZjmi2do/k0+3FajxLoJZJmzMcN1Ss1bz8zvMfwPhavY+iL6sVDS4f0xa4t5ua8EH7JOH7HdjUXgb8nsl7+wTsakj1aLcDr8LMmziUSMqWyeylSOjGWeqxuj+FYsleE0yWqApWnVOUg4pIljgpglsmSKRBKxyNv7pykcU0Uee+J9UI6dsbdHTvA9cjTck/JHdc7sJi27rgx1sk7d2b/UNWn891HiViW9rhGP4QAM93HV367LnBKWSRvGjmODgRysbolN2ethwr4Wvs+hYo7WtwHALKCquH1GeKN/1tDu4B/KtBNnltVwNdCiylIQXSX1Km6wSP8AO31QkTJmOjxEPuLFrhxBTSOs7inOGtzBwu0jpbX3TTUIcQSSCOlle0b4J0YNcb8VmStpwOZKfKobQ1FohYJ32a49AT9lYyrFU0gexzCSA4FpItcAi2iLLXZ8/YnNvKiWU6l73H4uq8jb2XrB8Jab+9Vd4v8ABH+ktN/equ8X+Chrk9aP5WNKjZ7EVWegpyTchuU/8SQugCoYHgDKWEQxue5oJN32LtfYBbLIrs8ydOTaFQSmyoMaVkCFVp/5NPS6t7tK+nB5n7Kk6JabMqEIUFg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5" name="AutoShape 15" descr="data:image/jpeg;base64,/9j/4AAQSkZJRgABAQAAAQABAAD/2wCEAAkGBhQSDw8QDxAODw4QFBQQEBAQEBAPDxAPFBAVFRQQFBQXHCYeGBkjGRQSHy8gIycpLCwsFR4xNTAqNSYrLCkBCQoKDgwOGA8PFCkcHRkpLCkpLCkpKSkpKSkpKSkpKSkpLCkpKSopKSkpKSwsKSwpKSkpKSkpKSkpKSkpKSksKf/AABEIAJQAcAMBIgACEQEDEQH/xAAcAAACAgMBAQAAAAAAAAAAAAAAAgEEAwUGBwj/xAA0EAABAwIDBgUEAQMFAAAAAAABAAIDBBEFEiEGEzFBUZEHImFxgVKhscEyFFPSF2KC0eH/xAAZAQADAQEBAAAAAAAAAAAAAAAAAQIDBAX/xAAiEQACAgICAgIDAAAAAAAAAAAAAQIRAxIhMUFhE1EEIjL/2gAMAwEAAhEDEQA/APb94Oo7hG8HUdwqICYNWmnsVlzOOo7hGcdR3VOylGgWW846jujOOo7qooJRoFlzOOo7ozjqO6pqC5GnsLLucdR3RvB1HcKjmU2RoFl3eDqO4RvB1HcKjZKUaBZsN6Oo7hRvR9Te4WuKUhGgWZwmCAFNlYgUKbKCgBHOXn21vjBT0pdFAP6moaS1wabMYRyLuvoFh8XduTSxClgdaomF3uabOjiPToTZeIU2HSym7WOd62J1PNZTnRSR1GK+MNfNoyQU4AIIhaATc6XJ1uLrXweJ+IsygVkpt9VnXF+d1dw/w0qHgPdlaOnNXZ/C6U6iw5WP5WDyov45PwXtnfHGoY61Y0TRmwBaAx7NdTpxC9gwLaWGrjD4H5hYEjg4fH7XzVi2yctOCXt0FteRVzZDauahmY5j3CJzm71tg7My+uh52WsMqZLi12j6eBUqth9Y2WKOVhDmPaHNI4EFWV0EiFQQnSlAjOAmShMpYiErk9kkjdDfggZ8249Ka/GJidWmQtHQRxnKPwvSMKwpjGNaxoAFhouawHCgyqrnkAuE72tI1GW99O63tNLUEkx7oAcnE6rz8r2fZ24lStnVUzLBPItVhuMPJyTRta7kWEkFXa/EQwXylx5AaarOuDezV4thDZmljgCDx/8AF5FtHsu+neSRePMQHfherS4nUOu4U+Vvq8En4WsxmDfUsm8bZwaTbjYjW6UW4MzmlJG38Fq5z8PdG4k7mQtbfk0i4A+69BXCeDuHGOgc53GWQutzsNP+13tl6qfBwCqLJ7KCExDhqcBQEylgQqWLutBKb28pHyRZXVTxaPNBKOrT+En0VHs86wejYHPaLkE3J5l1hcrDiGy0ji8snljJtkLdQ3XXy81bpfJIevE+5XQxThwGq85+z0EjRUuHOjDC57nEW1dxJ5n56K9iUDpMoBykjT3SV9W3eNGZrWggam1yeis1UgDmWcDb1UNeTThKjnWbOTF8hFTNYkZGG1mC+o/3LZV9GGw5XHUghx+OK3scotcWWmxWXNoh0TRsNiacMu1h8m7bYcuPFdYuc2Phs13QAAfldGvRw/wcOatuAKhSoWxiZAmUBSpECVwvx1CZKgRwu1NCIZ2uY2zHtvp9QNj+u6xUs2l+XFdBtjTB1MXHR0ZzN+dCFxUFZbTlz9Vx54U7R34Z2qLFdLTyFpkdHmboLu1B/SWHchzbyMJbc6yX+6BhmYl0bI3E8cw0WWHBzxkjhaB9Iufuue+DopGyjqQRdvDqCq8FOZZmM6u19uarSSZdG6Dsuh2TpL5pjxHkb6dSrxR2kZ5Z6xN/TUrYxlYLBZkKLr0kqPOuwuoUqEwMoKlICmUkkpHOsnyIyaIsVmnxdglaY+R4/pec4jQPhfkeCDxB5FvUL1KSHzX6rHXYOyePK8ex5tPUFGSKa4HjyU6PLqfFnM9vdZxi7ncLge6v41ss6F3mbmjP8Xjh7HoVWocNzODI2FzjwHP39vVcDSvo9FN1dhE0uI0JcToF3GCxbmMRuvc+Y+jjxRguzjYQHOs6Ujjyb6BXzCS64XZhglyziy5bdIzteDwUpWw+iybta2jJMRCCFCCzJHqswahoTLNshIUsTBqLKbKSqMUjBx6LEHWVkhYXM5K0xOP0aHbLH209OQQ18kl2xsdqCRxcfa47rR+H+0jXvfBIyNkpGZjmi2do/k0+3FajxLoJZJmzMcN1Ss1bz8zvMfwPhavY+iL6sVDS4f0xa4t5ua8EH7JOH7HdjUXgb8nsl7+wTsakj1aLcDr8LMmziUSMqWyeylSOjGWeqxuj+FYsleE0yWqApWnVOUg4pIljgpglsmSKRBKxyNv7pykcU0Uee+J9UI6dsbdHTvA9cjTck/JHdc7sJi27rgx1sk7d2b/UNWn891HiViW9rhGP4QAM93HV367LnBKWSRvGjmODgRysbolN2ethwr4Wvs+hYo7WtwHALKCquH1GeKN/1tDu4B/KtBNnltVwNdCiylIQXSX1Km6wSP8AO31QkTJmOjxEPuLFrhxBTSOs7inOGtzBwu0jpbX3TTUIcQSSCOlle0b4J0YNcb8VmStpwOZKfKobQ1FohYJ32a49AT9lYyrFU0gexzCSA4FpItcAi2iLLXZ8/YnNvKiWU6l73H4uq8jb2XrB8Jab+9Vd4v8ABH+ktN/equ8X+Chrk9aP5WNKjZ7EVWegpyTchuU/8SQugCoYHgDKWEQxue5oJN32LtfYBbLIrs8ydOTaFQSmyoMaVkCFVp/5NPS6t7tK+nB5n7Kk6JabMqEIUFghCEACEIQAIQhAAhCEACEIQ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0" name="Picture 40" descr="C:\Users\Keizer\AppData\Local\Microsoft\Windows\Temporary Internet Files\Content.Outlook\JR663YWA\DISTERsar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7912" y="3322637"/>
            <a:ext cx="1320800" cy="1143000"/>
          </a:xfrm>
          <a:prstGeom prst="rect">
            <a:avLst/>
          </a:prstGeom>
          <a:noFill/>
        </p:spPr>
      </p:pic>
      <p:pic>
        <p:nvPicPr>
          <p:cNvPr id="41002" name="Picture 42" descr="C:\Users\Keizer\AppData\Local\Microsoft\Windows\Temporary Internet Files\Content.Outlook\JR663YWA\VPesce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2" y="4999037"/>
            <a:ext cx="1447800" cy="1685795"/>
          </a:xfrm>
          <a:prstGeom prst="rect">
            <a:avLst/>
          </a:prstGeom>
          <a:noFill/>
        </p:spPr>
      </p:pic>
      <p:grpSp>
        <p:nvGrpSpPr>
          <p:cNvPr id="43" name="Group 42"/>
          <p:cNvGrpSpPr/>
          <p:nvPr/>
        </p:nvGrpSpPr>
        <p:grpSpPr>
          <a:xfrm>
            <a:off x="2982912" y="1265237"/>
            <a:ext cx="1219200" cy="1219200"/>
            <a:chOff x="3211512" y="1722437"/>
            <a:chExt cx="1219200" cy="1219200"/>
          </a:xfrm>
        </p:grpSpPr>
        <p:pic>
          <p:nvPicPr>
            <p:cNvPr id="40992" name="Picture 32" descr="http://media.linkedin.com/mpr/mpr/shrink_80_80/p/2/000/115/23f/3e8659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1512" y="1722437"/>
              <a:ext cx="1219200" cy="1219200"/>
            </a:xfrm>
            <a:prstGeom prst="rect">
              <a:avLst/>
            </a:prstGeom>
            <a:noFill/>
          </p:spPr>
        </p:pic>
        <p:sp>
          <p:nvSpPr>
            <p:cNvPr id="35" name="TextBox 34"/>
            <p:cNvSpPr txBox="1"/>
            <p:nvPr/>
          </p:nvSpPr>
          <p:spPr>
            <a:xfrm>
              <a:off x="3211512" y="2560637"/>
              <a:ext cx="1219200" cy="3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thembani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735512" y="1189037"/>
            <a:ext cx="1295400" cy="1307325"/>
            <a:chOff x="5040312" y="1417637"/>
            <a:chExt cx="1143000" cy="1143000"/>
          </a:xfrm>
        </p:grpSpPr>
        <p:pic>
          <p:nvPicPr>
            <p:cNvPr id="41001" name="Picture 1" descr="http://media.linkedin.com/mpr/pub/image-DKs7toG4S9HIgGuM7MtntJGiSLWIhaOMslOntHyiS9rFR-WY/aline-ocho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40312" y="1417637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5510959" y="2217101"/>
              <a:ext cx="672353" cy="33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Aline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40512" y="1417638"/>
            <a:ext cx="1143001" cy="1199195"/>
            <a:chOff x="6640512" y="1417638"/>
            <a:chExt cx="1143001" cy="1199195"/>
          </a:xfrm>
        </p:grpSpPr>
        <p:pic>
          <p:nvPicPr>
            <p:cNvPr id="40984" name="Picture 24" descr="https://lh3.googleusercontent.com/-nAiVPiD4d84/AAAAAAAAAAI/AAAAAAAAAAA/AO6KXvZx8Uw/phot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40513" y="1417638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6640512" y="2255837"/>
              <a:ext cx="1066800" cy="3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Fab</a:t>
              </a:r>
              <a:r>
                <a:rPr lang="en-US" dirty="0" smtClean="0">
                  <a:solidFill>
                    <a:schemeClr val="tx1"/>
                  </a:solidFill>
                </a:rPr>
                <a:t>rizi</a:t>
              </a:r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87512" y="2941637"/>
            <a:ext cx="1219200" cy="1732596"/>
            <a:chOff x="1687512" y="2941637"/>
            <a:chExt cx="1219200" cy="1732596"/>
          </a:xfrm>
        </p:grpSpPr>
        <p:pic>
          <p:nvPicPr>
            <p:cNvPr id="40993" name="Picture 33" descr="C:\Users\Keizer\AppData\Local\Microsoft\Windows\Temporary Internet Files\Content.Outlook\JR663YWA\maria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87512" y="2941637"/>
              <a:ext cx="1219200" cy="1717856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2068512" y="4313237"/>
              <a:ext cx="838200" cy="3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Maria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906712" y="2636837"/>
            <a:ext cx="1257300" cy="1351596"/>
            <a:chOff x="8393112" y="1570037"/>
            <a:chExt cx="1257300" cy="1199196"/>
          </a:xfrm>
        </p:grpSpPr>
        <p:pic>
          <p:nvPicPr>
            <p:cNvPr id="41003" name="Picture 43" descr="C:\Users\Keizer\AppData\Local\Microsoft\Windows\Temporary Internet Files\Content.Outlook\JR663YWA\164187_10150121676350600_507495599_8228319_308044_n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393112" y="1570037"/>
              <a:ext cx="1257300" cy="1135626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8697912" y="2408237"/>
              <a:ext cx="762000" cy="3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Imma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82712" y="1265237"/>
            <a:ext cx="1600200" cy="1524000"/>
            <a:chOff x="6792912" y="5456237"/>
            <a:chExt cx="1600200" cy="1524000"/>
          </a:xfrm>
        </p:grpSpPr>
        <p:pic>
          <p:nvPicPr>
            <p:cNvPr id="41004" name="Picture 44" descr="C:\Users\Keizer\AppData\Local\Microsoft\Windows\Temporary Internet Files\Content.Outlook\JR663YWA\IndiaOct2011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92912" y="5532437"/>
              <a:ext cx="1447800" cy="1447800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7326312" y="5456237"/>
              <a:ext cx="1066800" cy="38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Gudrun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63512" y="1265237"/>
            <a:ext cx="1154112" cy="1980625"/>
            <a:chOff x="163512" y="2103437"/>
            <a:chExt cx="1154112" cy="1980625"/>
          </a:xfrm>
        </p:grpSpPr>
        <p:pic>
          <p:nvPicPr>
            <p:cNvPr id="40982" name="Picture 2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3512" y="2103437"/>
              <a:ext cx="1154112" cy="192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TextBox 47"/>
            <p:cNvSpPr txBox="1"/>
            <p:nvPr/>
          </p:nvSpPr>
          <p:spPr>
            <a:xfrm>
              <a:off x="163512" y="3703637"/>
              <a:ext cx="1143000" cy="38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johannes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63512" y="3398837"/>
            <a:ext cx="1371600" cy="1275396"/>
            <a:chOff x="163512" y="4999037"/>
            <a:chExt cx="1371600" cy="1275396"/>
          </a:xfrm>
        </p:grpSpPr>
        <p:pic>
          <p:nvPicPr>
            <p:cNvPr id="40997" name="Picture 37" descr="https://blufiles.storage.msn.com/y1m1jYBG8IjGFS-VuGalYkw0hR1ZrEVcBAaaTxKvidVO240FB3mYTkzpP6nw1ufgKg6x0thORg9FOzmE14-tHTeLw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3512" y="4999037"/>
              <a:ext cx="1219199" cy="1219200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163512" y="5913437"/>
              <a:ext cx="1371600" cy="3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Antonella</a:t>
              </a:r>
              <a:endParaRPr lang="en-US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611312" y="6370637"/>
            <a:ext cx="1447800" cy="36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Valeria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7173912" y="2865437"/>
            <a:ext cx="1143000" cy="1510393"/>
            <a:chOff x="3211512" y="4846637"/>
            <a:chExt cx="1143000" cy="1510393"/>
          </a:xfrm>
        </p:grpSpPr>
        <p:pic>
          <p:nvPicPr>
            <p:cNvPr id="40979" name="Picture 19" descr="http://www.viadeo.com/servlet/photo?memberId=00223k9itiphlyy3&amp;type=0&amp;ts=94668120000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211512" y="4846637"/>
              <a:ext cx="1143000" cy="1510393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3363912" y="5913437"/>
              <a:ext cx="914400" cy="3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Sachit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506912" y="2636837"/>
            <a:ext cx="1402583" cy="1276351"/>
            <a:chOff x="4506912" y="2636837"/>
            <a:chExt cx="1402583" cy="1276351"/>
          </a:xfrm>
        </p:grpSpPr>
        <p:pic>
          <p:nvPicPr>
            <p:cNvPr id="40988" name="Picture 28" descr="http://profile.ak.fbcdn.net/hprofile-ak-snc4/50108_1306806147_3217_n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06912" y="2636837"/>
              <a:ext cx="1402583" cy="1276351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4735512" y="3551237"/>
              <a:ext cx="1066800" cy="3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Stefano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878512" y="4008437"/>
            <a:ext cx="1219200" cy="1447225"/>
            <a:chOff x="4583112" y="5075237"/>
            <a:chExt cx="1219200" cy="1447225"/>
          </a:xfrm>
        </p:grpSpPr>
        <p:pic>
          <p:nvPicPr>
            <p:cNvPr id="40995" name="Picture 35" descr="http://www.ingegneria-online.it/files/stellato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83112" y="5075237"/>
              <a:ext cx="1104900" cy="1381125"/>
            </a:xfrm>
            <a:prstGeom prst="rect">
              <a:avLst/>
            </a:prstGeom>
            <a:noFill/>
          </p:spPr>
        </p:pic>
        <p:sp>
          <p:nvSpPr>
            <p:cNvPr id="53" name="TextBox 52"/>
            <p:cNvSpPr txBox="1"/>
            <p:nvPr/>
          </p:nvSpPr>
          <p:spPr>
            <a:xfrm>
              <a:off x="4583112" y="6142037"/>
              <a:ext cx="1219200" cy="38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Armando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49712" y="5303837"/>
            <a:ext cx="1371600" cy="1503996"/>
            <a:chOff x="6869112" y="5075237"/>
            <a:chExt cx="1371600" cy="1503996"/>
          </a:xfrm>
        </p:grpSpPr>
        <p:pic>
          <p:nvPicPr>
            <p:cNvPr id="40963" name="Picture 3" descr="C:\Users\Keizer\Desktop\Dropbox\FAO\02_Personell\Pictures\Caterina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945312" y="5075237"/>
              <a:ext cx="1295400" cy="1471574"/>
            </a:xfrm>
            <a:prstGeom prst="rect">
              <a:avLst/>
            </a:prstGeom>
            <a:noFill/>
          </p:spPr>
        </p:pic>
        <p:sp>
          <p:nvSpPr>
            <p:cNvPr id="54" name="TextBox 53"/>
            <p:cNvSpPr txBox="1"/>
            <p:nvPr/>
          </p:nvSpPr>
          <p:spPr>
            <a:xfrm>
              <a:off x="6869112" y="6218237"/>
              <a:ext cx="1371600" cy="3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Caterina</a:t>
              </a:r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506912" y="3932237"/>
            <a:ext cx="1301183" cy="1295401"/>
            <a:chOff x="4506912" y="3932237"/>
            <a:chExt cx="1301183" cy="1295401"/>
          </a:xfrm>
        </p:grpSpPr>
        <p:pic>
          <p:nvPicPr>
            <p:cNvPr id="40965" name="Picture 5" descr="https://encrypted-tbn3.google.com/images?q=tbn:ANd9GcQwab6YWh6oJ3FDxrPGAvquFneqHqMQAo2pQZB-sFFGgW-CQpXPb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06912" y="3932237"/>
              <a:ext cx="1301183" cy="1295401"/>
            </a:xfrm>
            <a:prstGeom prst="rect">
              <a:avLst/>
            </a:prstGeom>
            <a:noFill/>
          </p:spPr>
        </p:pic>
        <p:sp>
          <p:nvSpPr>
            <p:cNvPr id="55" name="TextBox 54"/>
            <p:cNvSpPr txBox="1"/>
            <p:nvPr/>
          </p:nvSpPr>
          <p:spPr>
            <a:xfrm>
              <a:off x="4583112" y="4846637"/>
              <a:ext cx="1143000" cy="3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Yves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135312" y="4008437"/>
            <a:ext cx="1028700" cy="1394461"/>
            <a:chOff x="4735512" y="5532437"/>
            <a:chExt cx="1028700" cy="1394461"/>
          </a:xfrm>
        </p:grpSpPr>
        <p:pic>
          <p:nvPicPr>
            <p:cNvPr id="40999" name="Picture 39" descr="http://profile.ak.fbcdn.net/hprofile-ak-snc4/27464_779177047_3916_n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735512" y="5532437"/>
              <a:ext cx="1028700" cy="1394461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4735512" y="6599237"/>
              <a:ext cx="990600" cy="271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Giampaolo</a:t>
              </a:r>
              <a:endParaRPr lang="en-US" sz="1200" b="1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763712" y="4999037"/>
            <a:ext cx="1425388" cy="1514475"/>
            <a:chOff x="2754312" y="5380037"/>
            <a:chExt cx="1425388" cy="1514475"/>
          </a:xfrm>
        </p:grpSpPr>
        <p:pic>
          <p:nvPicPr>
            <p:cNvPr id="40986" name="Picture 26" descr="http://photos4.meetupstatic.com/photos/member/5/d/b/e/member_10823998.jpe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754312" y="5380037"/>
              <a:ext cx="1425388" cy="1514475"/>
            </a:xfrm>
            <a:prstGeom prst="rect">
              <a:avLst/>
            </a:prstGeom>
            <a:noFill/>
          </p:spPr>
        </p:pic>
        <p:sp>
          <p:nvSpPr>
            <p:cNvPr id="57" name="TextBox 56"/>
            <p:cNvSpPr txBox="1"/>
            <p:nvPr/>
          </p:nvSpPr>
          <p:spPr>
            <a:xfrm>
              <a:off x="2830512" y="6523037"/>
              <a:ext cx="1154113" cy="3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Ahsan</a:t>
              </a:r>
              <a:endParaRPr lang="en-US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697912" y="4084637"/>
            <a:ext cx="1154113" cy="36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Sarah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8545512" y="1265237"/>
            <a:ext cx="1295400" cy="1600200"/>
            <a:chOff x="3287712" y="3475037"/>
            <a:chExt cx="1295400" cy="1600200"/>
          </a:xfrm>
        </p:grpSpPr>
        <p:pic>
          <p:nvPicPr>
            <p:cNvPr id="41006" name="Picture 46" descr="http://mtsr2011.yasar.edu.tr/images/marcia_zeng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287712" y="3475037"/>
              <a:ext cx="1209675" cy="1600200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/>
          </p:nvSpPr>
          <p:spPr>
            <a:xfrm>
              <a:off x="3287712" y="4694237"/>
              <a:ext cx="1295400" cy="3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Marcia</a:t>
              </a:r>
              <a:endParaRPr lang="en-US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240712" y="4618037"/>
            <a:ext cx="1687512" cy="1261010"/>
            <a:chOff x="8240712" y="4618037"/>
            <a:chExt cx="1687512" cy="1261010"/>
          </a:xfrm>
        </p:grpSpPr>
        <p:pic>
          <p:nvPicPr>
            <p:cNvPr id="41008" name="Picture 48" descr="http://1.bp.blogspot.com/_p1gIXdUq9gU/SM4dfux6AtI/AAAAAAAAAJU/43k-ZZtnKcI/S226/DSC07685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40712" y="4618037"/>
              <a:ext cx="1676400" cy="1261010"/>
            </a:xfrm>
            <a:prstGeom prst="rect">
              <a:avLst/>
            </a:prstGeom>
            <a:noFill/>
          </p:spPr>
        </p:pic>
        <p:sp>
          <p:nvSpPr>
            <p:cNvPr id="68" name="TextBox 67"/>
            <p:cNvSpPr txBox="1"/>
            <p:nvPr/>
          </p:nvSpPr>
          <p:spPr>
            <a:xfrm>
              <a:off x="8545512" y="5456237"/>
              <a:ext cx="1382712" cy="390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Lavanya</a:t>
              </a:r>
              <a:endParaRPr lang="en-US" sz="20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945312" y="5227637"/>
            <a:ext cx="1504230" cy="1571626"/>
            <a:chOff x="3059112" y="5151437"/>
            <a:chExt cx="1580430" cy="1571626"/>
          </a:xfrm>
        </p:grpSpPr>
        <p:pic>
          <p:nvPicPr>
            <p:cNvPr id="41010" name="Picture 50" descr="https://lh3.googleusercontent.com/-dxbJbBtreUA/AAAAAAAAAAI/AAAAAAAAAAA/q1CurHQ4qwY/photo.jp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059112" y="5151437"/>
              <a:ext cx="1580430" cy="1571626"/>
            </a:xfrm>
            <a:prstGeom prst="rect">
              <a:avLst/>
            </a:prstGeom>
            <a:noFill/>
          </p:spPr>
        </p:pic>
        <p:sp>
          <p:nvSpPr>
            <p:cNvPr id="70" name="TextBox 69"/>
            <p:cNvSpPr txBox="1"/>
            <p:nvPr/>
          </p:nvSpPr>
          <p:spPr>
            <a:xfrm>
              <a:off x="3211512" y="6294437"/>
              <a:ext cx="1219200" cy="36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Adam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763712" y="1265237"/>
            <a:ext cx="6400800" cy="160268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F06G204 : Stakeholder learning, knowledge sharing and information access on practices and technologies, including biotechnologies, facilitated for agricultural innovation.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763712" y="3017837"/>
            <a:ext cx="6400800" cy="1602683"/>
          </a:xfrm>
          <a:prstGeom prst="rect">
            <a:avLst/>
          </a:prstGeom>
          <a:solidFill>
            <a:srgbClr val="9F215A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H04G210:  Standards, methods and tools for producing and managing statistics, information and knowledge are developed, maintained and made available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763712" y="4999037"/>
            <a:ext cx="6400800" cy="16711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X02G204 - FAO better applies Web standards and utilizes knowledge sharing approaches in its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 and projects and shares knowledge/expertise across the organization in accordance with the Corporate Knowledge Strategy</a:t>
            </a:r>
            <a:endParaRPr lang="en-US" sz="2000" dirty="0"/>
          </a:p>
        </p:txBody>
      </p:sp>
      <p:sp>
        <p:nvSpPr>
          <p:cNvPr id="54" name="Title 53"/>
          <p:cNvSpPr>
            <a:spLocks noGrp="1"/>
          </p:cNvSpPr>
          <p:nvPr>
            <p:ph type="title"/>
          </p:nvPr>
        </p:nvSpPr>
        <p:spPr>
          <a:xfrm>
            <a:off x="849313" y="0"/>
            <a:ext cx="9231312" cy="884237"/>
          </a:xfrm>
        </p:spPr>
        <p:txBody>
          <a:bodyPr/>
          <a:lstStyle/>
          <a:p>
            <a:r>
              <a:rPr lang="en-US" dirty="0" smtClean="0"/>
              <a:t>3 Organizational Outputs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668712" y="3475037"/>
            <a:ext cx="1828800" cy="7325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Lead!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63512" y="2408237"/>
            <a:ext cx="1143000" cy="3484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F06G204.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239712" y="4465637"/>
            <a:ext cx="1143000" cy="348429"/>
          </a:xfrm>
          <a:prstGeom prst="rect">
            <a:avLst/>
          </a:prstGeom>
          <a:solidFill>
            <a:srgbClr val="9F215A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H04G210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1687512" y="2332037"/>
            <a:ext cx="8229600" cy="12766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F06G20406</a:t>
            </a:r>
            <a:r>
              <a:rPr lang="en-US" dirty="0" smtClean="0"/>
              <a:t>: </a:t>
            </a:r>
            <a:r>
              <a:rPr lang="en-US" dirty="0" smtClean="0"/>
              <a:t>Facilitated access to scientific and technical information on agricultural innovation in member countries through the AGRIS database and associated services, methodologies, and capacity development support for open repositories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87512" y="1265237"/>
            <a:ext cx="8229600" cy="10011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F06G20405</a:t>
            </a:r>
            <a:r>
              <a:rPr lang="en-US" dirty="0" smtClean="0"/>
              <a:t>: </a:t>
            </a:r>
            <a:r>
              <a:rPr lang="en-US" dirty="0" smtClean="0"/>
              <a:t>Facilitation of CIARD framework components on </a:t>
            </a:r>
            <a:r>
              <a:rPr lang="en-US" sz="2000" dirty="0" smtClean="0"/>
              <a:t>technologies</a:t>
            </a:r>
            <a:r>
              <a:rPr lang="en-US" dirty="0" smtClean="0"/>
              <a:t>, policies and good practices, and services associated with the CIARD-RING, advocacy and capacity development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9712" y="5837237"/>
            <a:ext cx="1143000" cy="31636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X02G204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687512" y="3703637"/>
            <a:ext cx="8229600" cy="73250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H04G21004: </a:t>
            </a:r>
            <a:r>
              <a:rPr lang="en-US" dirty="0" smtClean="0"/>
              <a:t>Guidelines, registries, advice and collaboration on agricultural information management through the AIMS community platform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1687512" y="4541837"/>
            <a:ext cx="8229600" cy="732508"/>
          </a:xfrm>
          <a:prstGeom prst="rect">
            <a:avLst/>
          </a:prstGeom>
          <a:solidFill>
            <a:srgbClr val="9F215A"/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H04G21005: </a:t>
            </a:r>
            <a:r>
              <a:rPr lang="en-US" dirty="0" smtClean="0"/>
              <a:t>Standards and methodologies for agricultural information management for stakeholders in member countries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1687512" y="5303837"/>
            <a:ext cx="8229600" cy="732508"/>
          </a:xfrm>
          <a:prstGeom prst="rect">
            <a:avLst/>
          </a:prstGeom>
          <a:solidFill>
            <a:srgbClr val="E49D1C"/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H04G21006: </a:t>
            </a:r>
            <a:r>
              <a:rPr lang="en-US" dirty="0" smtClean="0"/>
              <a:t>Tools and infrastructures for agricultural information management for stakeholders in member countries</a:t>
            </a:r>
            <a:endParaRPr lang="en-US" sz="2000" dirty="0"/>
          </a:p>
        </p:txBody>
      </p:sp>
      <p:cxnSp>
        <p:nvCxnSpPr>
          <p:cNvPr id="28" name="Elbow Connector 27"/>
          <p:cNvCxnSpPr>
            <a:stCxn id="25" idx="3"/>
            <a:endCxn id="16" idx="1"/>
          </p:cNvCxnSpPr>
          <p:nvPr/>
        </p:nvCxnSpPr>
        <p:spPr bwMode="auto">
          <a:xfrm>
            <a:off x="1382712" y="4639852"/>
            <a:ext cx="304800" cy="268239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Elbow Connector 30"/>
          <p:cNvCxnSpPr>
            <a:stCxn id="25" idx="3"/>
            <a:endCxn id="15" idx="1"/>
          </p:cNvCxnSpPr>
          <p:nvPr/>
        </p:nvCxnSpPr>
        <p:spPr bwMode="auto">
          <a:xfrm flipV="1">
            <a:off x="1382712" y="4069891"/>
            <a:ext cx="304800" cy="569961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Elbow Connector 32"/>
          <p:cNvCxnSpPr>
            <a:stCxn id="25" idx="3"/>
            <a:endCxn id="17" idx="1"/>
          </p:cNvCxnSpPr>
          <p:nvPr/>
        </p:nvCxnSpPr>
        <p:spPr bwMode="auto">
          <a:xfrm>
            <a:off x="1382712" y="4639852"/>
            <a:ext cx="304800" cy="1030239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Elbow Connector 50"/>
          <p:cNvCxnSpPr>
            <a:stCxn id="24" idx="3"/>
            <a:endCxn id="26" idx="1"/>
          </p:cNvCxnSpPr>
          <p:nvPr/>
        </p:nvCxnSpPr>
        <p:spPr bwMode="auto">
          <a:xfrm>
            <a:off x="1306512" y="2582452"/>
            <a:ext cx="381000" cy="387933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Elbow Connector 52"/>
          <p:cNvCxnSpPr>
            <a:stCxn id="24" idx="3"/>
            <a:endCxn id="13" idx="1"/>
          </p:cNvCxnSpPr>
          <p:nvPr/>
        </p:nvCxnSpPr>
        <p:spPr bwMode="auto">
          <a:xfrm flipV="1">
            <a:off x="1306512" y="1765823"/>
            <a:ext cx="381000" cy="816629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itle 53"/>
          <p:cNvSpPr>
            <a:spLocks noGrp="1"/>
          </p:cNvSpPr>
          <p:nvPr>
            <p:ph type="title"/>
          </p:nvPr>
        </p:nvSpPr>
        <p:spPr>
          <a:xfrm>
            <a:off x="849313" y="0"/>
            <a:ext cx="9231312" cy="884237"/>
          </a:xfrm>
        </p:spPr>
        <p:txBody>
          <a:bodyPr/>
          <a:lstStyle/>
          <a:p>
            <a:r>
              <a:rPr lang="en-US" dirty="0" smtClean="0"/>
              <a:t>6 Products/Services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687512" y="6065837"/>
            <a:ext cx="8229600" cy="73250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X02G20409: </a:t>
            </a:r>
            <a:r>
              <a:rPr lang="en-US" dirty="0" smtClean="0"/>
              <a:t>Support to FAO technical units in the implementation of standards and tools for information management</a:t>
            </a:r>
            <a:endParaRPr lang="en-US" sz="2000" dirty="0"/>
          </a:p>
        </p:txBody>
      </p:sp>
      <p:cxnSp>
        <p:nvCxnSpPr>
          <p:cNvPr id="57" name="Elbow Connector 56"/>
          <p:cNvCxnSpPr>
            <a:stCxn id="14" idx="3"/>
            <a:endCxn id="55" idx="1"/>
          </p:cNvCxnSpPr>
          <p:nvPr/>
        </p:nvCxnSpPr>
        <p:spPr bwMode="auto">
          <a:xfrm>
            <a:off x="1382712" y="5995422"/>
            <a:ext cx="304800" cy="436669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12" y="-1"/>
            <a:ext cx="9231312" cy="731838"/>
          </a:xfrm>
        </p:spPr>
        <p:txBody>
          <a:bodyPr/>
          <a:lstStyle/>
          <a:p>
            <a:r>
              <a:rPr lang="en-US" dirty="0" smtClean="0"/>
              <a:t>2012: 130 Deliverables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5475"/>
            <a:ext cx="1005205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39712" y="1722437"/>
            <a:ext cx="3429000" cy="161159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F06G204 : Stakeholder learning, knowledge sharing and information access on practices and technologies, including biotechnologies, facilitated for agricultural innovation.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239712" y="3627437"/>
            <a:ext cx="3429000" cy="1355499"/>
          </a:xfrm>
          <a:prstGeom prst="rect">
            <a:avLst/>
          </a:prstGeom>
          <a:solidFill>
            <a:srgbClr val="9F215A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H04G210:  Standards, methods and tools for producing and managing statistics, information and knowledge are developed, maintained and made available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4506912" y="2560637"/>
            <a:ext cx="5410200" cy="10054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F06G20405</a:t>
            </a:r>
            <a:r>
              <a:rPr lang="en-US" sz="1400" dirty="0" smtClean="0"/>
              <a:t>: Facilitated access to scientific and technical information on agricultural innovation in member countries through the AGRIS database and associated services, methodologies, and capacity development support for open repositories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506912" y="1493837"/>
            <a:ext cx="5410200" cy="10525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F06G20406</a:t>
            </a:r>
            <a:r>
              <a:rPr lang="en-US" sz="1400" dirty="0" smtClean="0"/>
              <a:t>: Facilitation of CIARD framework components on </a:t>
            </a:r>
            <a:r>
              <a:rPr lang="en-US" sz="1600" dirty="0" smtClean="0"/>
              <a:t>technologies</a:t>
            </a:r>
            <a:r>
              <a:rPr lang="en-US" sz="1400" dirty="0" smtClean="0"/>
              <a:t>, policies and good practices, and services associated with the CIARD-RING, advocacy and capacity development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9712" y="5151437"/>
            <a:ext cx="3429000" cy="142141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X02G204 - FAO better applies Web standards and utilizes knowledge sharing approaches in its </a:t>
            </a:r>
            <a:r>
              <a:rPr lang="en-US" sz="1400" dirty="0" err="1" smtClean="0"/>
              <a:t>programmes</a:t>
            </a:r>
            <a:r>
              <a:rPr lang="en-US" sz="1400" dirty="0" smtClean="0"/>
              <a:t> and projects and shares knowledge/expertise across the organization in accordance with the Corporate Knowledge Strategy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506912" y="3627437"/>
            <a:ext cx="5410200" cy="79650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H04G21004: </a:t>
            </a:r>
            <a:r>
              <a:rPr lang="en-US" sz="1400" dirty="0" smtClean="0"/>
              <a:t>Guidelines, registries, advice and collaboration on agricultural information management through the AIMS community platform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4506912" y="4541837"/>
            <a:ext cx="5410200" cy="572464"/>
          </a:xfrm>
          <a:prstGeom prst="rect">
            <a:avLst/>
          </a:prstGeom>
          <a:solidFill>
            <a:srgbClr val="9F215A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H04G21005: </a:t>
            </a:r>
            <a:r>
              <a:rPr lang="en-US" sz="1400" dirty="0" smtClean="0"/>
              <a:t>Standards and methodologies for agricultural information management for stakeholders in member countries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4506912" y="5303837"/>
            <a:ext cx="5410200" cy="572464"/>
          </a:xfrm>
          <a:prstGeom prst="rect">
            <a:avLst/>
          </a:prstGeom>
          <a:solidFill>
            <a:srgbClr val="E49D1C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H04G21006: </a:t>
            </a:r>
            <a:r>
              <a:rPr lang="en-US" sz="1400" dirty="0" smtClean="0"/>
              <a:t>Tools and infrastructures for agricultural information management for stakeholders in member countries</a:t>
            </a:r>
            <a:endParaRPr lang="en-US" sz="1600" dirty="0"/>
          </a:p>
        </p:txBody>
      </p:sp>
      <p:cxnSp>
        <p:nvCxnSpPr>
          <p:cNvPr id="28" name="Elbow Connector 27"/>
          <p:cNvCxnSpPr>
            <a:stCxn id="25" idx="3"/>
            <a:endCxn id="16" idx="1"/>
          </p:cNvCxnSpPr>
          <p:nvPr/>
        </p:nvCxnSpPr>
        <p:spPr bwMode="auto">
          <a:xfrm>
            <a:off x="3668712" y="4305187"/>
            <a:ext cx="838200" cy="522882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Elbow Connector 30"/>
          <p:cNvCxnSpPr>
            <a:stCxn id="25" idx="3"/>
            <a:endCxn id="15" idx="1"/>
          </p:cNvCxnSpPr>
          <p:nvPr/>
        </p:nvCxnSpPr>
        <p:spPr bwMode="auto">
          <a:xfrm flipV="1">
            <a:off x="3668712" y="4025687"/>
            <a:ext cx="838200" cy="279500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Elbow Connector 32"/>
          <p:cNvCxnSpPr>
            <a:stCxn id="25" idx="3"/>
            <a:endCxn id="17" idx="1"/>
          </p:cNvCxnSpPr>
          <p:nvPr/>
        </p:nvCxnSpPr>
        <p:spPr bwMode="auto">
          <a:xfrm>
            <a:off x="3668712" y="4305187"/>
            <a:ext cx="838200" cy="1284882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Elbow Connector 50"/>
          <p:cNvCxnSpPr>
            <a:stCxn id="24" idx="3"/>
            <a:endCxn id="26" idx="1"/>
          </p:cNvCxnSpPr>
          <p:nvPr/>
        </p:nvCxnSpPr>
        <p:spPr bwMode="auto">
          <a:xfrm>
            <a:off x="3668712" y="2528235"/>
            <a:ext cx="838200" cy="535104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Elbow Connector 52"/>
          <p:cNvCxnSpPr>
            <a:stCxn id="24" idx="3"/>
            <a:endCxn id="13" idx="1"/>
          </p:cNvCxnSpPr>
          <p:nvPr/>
        </p:nvCxnSpPr>
        <p:spPr bwMode="auto">
          <a:xfrm flipV="1">
            <a:off x="3668712" y="2020135"/>
            <a:ext cx="838200" cy="508100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itle 53"/>
          <p:cNvSpPr>
            <a:spLocks noGrp="1"/>
          </p:cNvSpPr>
          <p:nvPr>
            <p:ph type="title"/>
          </p:nvPr>
        </p:nvSpPr>
        <p:spPr>
          <a:xfrm>
            <a:off x="849313" y="0"/>
            <a:ext cx="9231312" cy="884237"/>
          </a:xfrm>
        </p:spPr>
        <p:txBody>
          <a:bodyPr/>
          <a:lstStyle/>
          <a:p>
            <a:r>
              <a:rPr lang="en-US" sz="4000" dirty="0" smtClean="0"/>
              <a:t>Highlights</a:t>
            </a:r>
            <a:endParaRPr lang="en-US" sz="4000" dirty="0"/>
          </a:p>
        </p:txBody>
      </p:sp>
      <p:sp>
        <p:nvSpPr>
          <p:cNvPr id="55" name="Rectangle 54"/>
          <p:cNvSpPr/>
          <p:nvPr/>
        </p:nvSpPr>
        <p:spPr>
          <a:xfrm>
            <a:off x="4506912" y="5989637"/>
            <a:ext cx="5410200" cy="79650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X02G20409: </a:t>
            </a:r>
            <a:r>
              <a:rPr lang="en-US" sz="1400" dirty="0" smtClean="0"/>
              <a:t>Support to FAO technical units in the implementation of standards and tools for information management</a:t>
            </a:r>
            <a:endParaRPr lang="en-US" sz="1600" dirty="0"/>
          </a:p>
        </p:txBody>
      </p:sp>
      <p:cxnSp>
        <p:nvCxnSpPr>
          <p:cNvPr id="57" name="Elbow Connector 56"/>
          <p:cNvCxnSpPr>
            <a:stCxn id="14" idx="3"/>
            <a:endCxn id="55" idx="1"/>
          </p:cNvCxnSpPr>
          <p:nvPr/>
        </p:nvCxnSpPr>
        <p:spPr bwMode="auto">
          <a:xfrm>
            <a:off x="3668712" y="5862145"/>
            <a:ext cx="838200" cy="525742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573712" y="1798637"/>
            <a:ext cx="2743200" cy="540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CIARD - RING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573712" y="2789237"/>
            <a:ext cx="2362200" cy="5102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AGRIS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573712" y="3779837"/>
            <a:ext cx="2362200" cy="5102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AIMS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573712" y="4541837"/>
            <a:ext cx="2362200" cy="5102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AGROVOC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573712" y="5380037"/>
            <a:ext cx="2362200" cy="5102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VocBench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573712" y="6142037"/>
            <a:ext cx="2362200" cy="5102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Data.fao.org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620712" y="4008437"/>
            <a:ext cx="2362200" cy="540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Lead!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F06G20406</a:t>
            </a:r>
            <a:r>
              <a:rPr lang="en-US" dirty="0" smtClean="0"/>
              <a:t>: </a:t>
            </a:r>
            <a:r>
              <a:rPr lang="en-US" sz="4000" dirty="0" smtClean="0">
                <a:hlinkClick r:id="rId2"/>
              </a:rPr>
              <a:t>http://ring.ciard.net/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89038"/>
            <a:ext cx="3516312" cy="19488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/>
              <a:t>CIARD - RING</a:t>
            </a:r>
          </a:p>
          <a:p>
            <a:r>
              <a:rPr lang="en-US" dirty="0" smtClean="0"/>
              <a:t>Directory of Data Providers and Information Services in ARD</a:t>
            </a:r>
            <a:endParaRPr lang="en-US" b="1" dirty="0" smtClean="0"/>
          </a:p>
          <a:p>
            <a:endParaRPr lang="en-US" sz="4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2512" y="870958"/>
            <a:ext cx="6248400" cy="598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F06G20405: http://agris.fao.org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189037"/>
            <a:ext cx="2220912" cy="13727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/>
              <a:t>AGRIS</a:t>
            </a:r>
          </a:p>
          <a:p>
            <a:r>
              <a:rPr lang="en-US" sz="1600" dirty="0" smtClean="0"/>
              <a:t>Access to </a:t>
            </a:r>
            <a:r>
              <a:rPr lang="en-US" sz="1600" dirty="0" smtClean="0"/>
              <a:t>scientific publication in Agriculture</a:t>
            </a:r>
            <a:endParaRPr lang="en-US" sz="1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6312" y="731837"/>
            <a:ext cx="7834313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H04G21004: http://aims.fao.org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189037"/>
            <a:ext cx="3059112" cy="297312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6000" b="1" dirty="0" smtClean="0"/>
              <a:t>AIMS</a:t>
            </a:r>
          </a:p>
          <a:p>
            <a:r>
              <a:rPr lang="en-US" sz="2000" dirty="0" smtClean="0"/>
              <a:t>Center of excellence for accessing and discussing Agricultural Information Management Standards, tools and methodologies</a:t>
            </a:r>
            <a:endParaRPr lang="en-US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2" y="794800"/>
            <a:ext cx="7021513" cy="605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H04G21005:  Standards</a:t>
            </a:r>
            <a:r>
              <a:rPr lang="en-US" dirty="0" smtClean="0">
                <a:hlinkClick r:id="rId2"/>
              </a:rPr>
              <a:t>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://aims.fao.org/standards/agrovoc/functionalities/hierarchy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89037"/>
            <a:ext cx="3668712" cy="1500667"/>
          </a:xfrm>
          <a:prstGeom prst="rect">
            <a:avLst/>
          </a:prstGeom>
          <a:solidFill>
            <a:srgbClr val="9F215A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/>
              <a:t>AGROVOC</a:t>
            </a:r>
          </a:p>
          <a:p>
            <a:r>
              <a:rPr lang="en-US" sz="2400" dirty="0" smtClean="0"/>
              <a:t>Representing </a:t>
            </a:r>
            <a:r>
              <a:rPr lang="en-US" sz="2400" dirty="0" smtClean="0"/>
              <a:t>Agricultural Knowledge</a:t>
            </a:r>
            <a:endParaRPr lang="en-US" sz="24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8712" y="1189037"/>
            <a:ext cx="4511675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KCS-Content-page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ner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23620</TotalTime>
  <Words>592</Words>
  <Application>Microsoft Office PowerPoint</Application>
  <PresentationFormat>Custom</PresentationFormat>
  <Paragraphs>113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OEKCS-Content-pages</vt:lpstr>
      <vt:lpstr>Custom Design</vt:lpstr>
      <vt:lpstr>Generic</vt:lpstr>
      <vt:lpstr>Slide 1</vt:lpstr>
      <vt:lpstr>3 Organizational Outputs</vt:lpstr>
      <vt:lpstr>6 Products/Services</vt:lpstr>
      <vt:lpstr>2012: 130 Deliverables </vt:lpstr>
      <vt:lpstr>Highlights</vt:lpstr>
      <vt:lpstr>F06G20406: http://ring.ciard.net/  </vt:lpstr>
      <vt:lpstr>F06G20405: http://agris.fao.org</vt:lpstr>
      <vt:lpstr>H04G21004: http://aims.fao.org</vt:lpstr>
      <vt:lpstr>H04G21005:  Standards http://aims.fao.org/standards/agrovoc/functionalities/hierarchy</vt:lpstr>
      <vt:lpstr>H04G21006:  Tools http://agrovoc.mimos.my/vocbench/  </vt:lpstr>
      <vt:lpstr>X02G20409: </vt:lpstr>
      <vt:lpstr>Resources</vt:lpstr>
      <vt:lpstr>People</vt:lpstr>
    </vt:vector>
  </TitlesOfParts>
  <Company>FAO of the 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johannes keizer</dc:creator>
  <cp:lastModifiedBy>johannes keizer</cp:lastModifiedBy>
  <cp:revision>194</cp:revision>
  <dcterms:created xsi:type="dcterms:W3CDTF">2010-08-26T10:16:56Z</dcterms:created>
  <dcterms:modified xsi:type="dcterms:W3CDTF">2012-01-17T15:04:09Z</dcterms:modified>
</cp:coreProperties>
</file>