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50" r:id="rId3"/>
    <p:sldId id="356" r:id="rId4"/>
    <p:sldId id="357" r:id="rId5"/>
    <p:sldId id="358" r:id="rId6"/>
    <p:sldId id="361" r:id="rId7"/>
    <p:sldId id="362" r:id="rId8"/>
    <p:sldId id="360" r:id="rId9"/>
    <p:sldId id="359" r:id="rId10"/>
    <p:sldId id="364" r:id="rId11"/>
    <p:sldId id="363" r:id="rId12"/>
    <p:sldId id="365" r:id="rId13"/>
    <p:sldId id="366" r:id="rId14"/>
    <p:sldId id="355" r:id="rId15"/>
    <p:sldId id="367" r:id="rId16"/>
    <p:sldId id="368" r:id="rId17"/>
    <p:sldId id="369" r:id="rId18"/>
    <p:sldId id="352" r:id="rId19"/>
    <p:sldId id="353" r:id="rId20"/>
    <p:sldId id="370" r:id="rId21"/>
    <p:sldId id="375" r:id="rId22"/>
    <p:sldId id="371" r:id="rId23"/>
    <p:sldId id="372" r:id="rId24"/>
    <p:sldId id="373" r:id="rId25"/>
    <p:sldId id="376" r:id="rId26"/>
    <p:sldId id="37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70" d="100"/>
          <a:sy n="70" d="100"/>
        </p:scale>
        <p:origin x="-10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2756E5E-0501-4751-8803-9AB3F1CE6790}" type="datetimeFigureOut">
              <a:rPr lang="en-US"/>
              <a:pPr>
                <a:defRPr/>
              </a:pPr>
              <a:t>4/3/2011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9B48436-BF92-4687-A09A-035F21EB15D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1908175" y="620713"/>
            <a:ext cx="6480175" cy="461962"/>
          </a:xfrm>
          <a:prstGeom prst="rect">
            <a:avLst/>
          </a:prstGeom>
          <a:noFill/>
        </p:spPr>
        <p:txBody>
          <a:bodyPr>
            <a:spAutoFit/>
          </a:bodyPr>
          <a:lstStyle/>
          <a:p>
            <a:pPr algn="r" fontAlgn="auto">
              <a:spcBef>
                <a:spcPts val="0"/>
              </a:spcBef>
              <a:spcAft>
                <a:spcPts val="0"/>
              </a:spcAft>
              <a:defRPr/>
            </a:pPr>
            <a:r>
              <a:rPr lang="en-US" sz="2400" b="1" i="1" dirty="0">
                <a:solidFill>
                  <a:schemeClr val="accent3">
                    <a:lumMod val="50000"/>
                  </a:schemeClr>
                </a:solidFill>
                <a:latin typeface="+mn-lt"/>
                <a:cs typeface="+mn-cs"/>
              </a:rPr>
              <a:t>ZAR4DIN project, Zambia</a:t>
            </a:r>
          </a:p>
        </p:txBody>
      </p:sp>
      <p:pic>
        <p:nvPicPr>
          <p:cNvPr id="5" name="Picture 7" descr="fao.gif"/>
          <p:cNvPicPr>
            <a:picLocks noChangeAspect="1"/>
          </p:cNvPicPr>
          <p:nvPr userDrawn="1"/>
        </p:nvPicPr>
        <p:blipFill>
          <a:blip r:embed="rId2" cstate="print"/>
          <a:srcRect/>
          <a:stretch>
            <a:fillRect/>
          </a:stretch>
        </p:blipFill>
        <p:spPr bwMode="auto">
          <a:xfrm>
            <a:off x="6804025" y="1125538"/>
            <a:ext cx="571500" cy="571500"/>
          </a:xfrm>
          <a:prstGeom prst="rect">
            <a:avLst/>
          </a:prstGeom>
          <a:noFill/>
          <a:ln w="9525">
            <a:noFill/>
            <a:miter lim="800000"/>
            <a:headEnd/>
            <a:tailEnd/>
          </a:ln>
        </p:spPr>
      </p:pic>
      <p:pic>
        <p:nvPicPr>
          <p:cNvPr id="6" name="Picture 8" descr="fara.gif"/>
          <p:cNvPicPr>
            <a:picLocks noChangeAspect="1"/>
          </p:cNvPicPr>
          <p:nvPr userDrawn="1"/>
        </p:nvPicPr>
        <p:blipFill>
          <a:blip r:embed="rId3" cstate="print"/>
          <a:srcRect/>
          <a:stretch>
            <a:fillRect/>
          </a:stretch>
        </p:blipFill>
        <p:spPr bwMode="auto">
          <a:xfrm>
            <a:off x="7524750" y="1125538"/>
            <a:ext cx="719138" cy="604837"/>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p:txBody>
          <a:bodyPr/>
          <a:lstStyle>
            <a:lvl1pPr>
              <a:defRPr/>
            </a:lvl1pPr>
          </a:lstStyle>
          <a:p>
            <a:pPr>
              <a:defRPr/>
            </a:pPr>
            <a:fld id="{FFD65FCC-999B-46C2-BB7B-A502F76AB6A4}" type="datetimeFigureOut">
              <a:rPr lang="en-US"/>
              <a:pPr>
                <a:defRPr/>
              </a:pPr>
              <a:t>4/3/2011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5540545-8667-4391-AAD0-71257DEF3F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77ACCA-83CB-4708-ACEB-BF9220687588}" type="datetimeFigureOut">
              <a:rPr lang="en-US"/>
              <a:pPr>
                <a:defRPr/>
              </a:pPr>
              <a:t>4/3/2011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D1C7C7-7309-4F64-BD2E-CFA7DEE710D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C5B49F-58C1-416D-81A9-1488D9CCCC6D}" type="datetimeFigureOut">
              <a:rPr lang="en-US"/>
              <a:pPr>
                <a:defRPr/>
              </a:pPr>
              <a:t>4/3/2011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807CD5-E512-4D20-A807-E3F7F393B5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7CCC61-88A9-4E5F-931F-802046059FA1}" type="datetimeFigureOut">
              <a:rPr lang="en-US"/>
              <a:pPr>
                <a:defRPr/>
              </a:pPr>
              <a:t>4/3/2011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3E4056-D788-4FEB-8BCA-6A009EE533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76AAC2-6BCF-4331-91A3-6A8B1D0E2268}" type="datetimeFigureOut">
              <a:rPr lang="en-US"/>
              <a:pPr>
                <a:defRPr/>
              </a:pPr>
              <a:t>4/3/2011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C4F0BE-BFB6-46B9-B662-9979057DBC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D660115-F31A-41BE-A823-2E7963545070}" type="datetimeFigureOut">
              <a:rPr lang="en-US"/>
              <a:pPr>
                <a:defRPr/>
              </a:pPr>
              <a:t>4/3/2011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CF4CD1C-6399-4D73-8F5F-B1985980AC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A2758EB8-574C-4F85-85CE-F03E7CFA575C}" type="datetimeFigureOut">
              <a:rPr lang="en-US"/>
              <a:pPr>
                <a:defRPr/>
              </a:pPr>
              <a:t>4/3/2011</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E51BAD1E-5A3D-441F-8C29-052E5E0C423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62E4E5D9-30E2-4525-98F5-E60D5FDFA199}" type="datetimeFigureOut">
              <a:rPr lang="en-US"/>
              <a:pPr>
                <a:defRPr/>
              </a:pPr>
              <a:t>4/3/2011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8E39FB9-F116-4A04-A794-22C536F1DB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C10E983-FB56-4A1F-9988-A02637774488}" type="datetimeFigureOut">
              <a:rPr lang="en-US"/>
              <a:pPr>
                <a:defRPr/>
              </a:pPr>
              <a:t>4/3/2011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5AFDCF6-5A0D-43A0-86DC-4C167C06E13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2F3515D-D163-4E3B-A444-BE67A21D69BE}" type="datetimeFigureOut">
              <a:rPr lang="en-US"/>
              <a:pPr>
                <a:defRPr/>
              </a:pPr>
              <a:t>4/3/2011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3FC7D36-CEC2-443B-A7EE-5B6F9ADFACF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D9074522-0E01-46CC-B2D9-B75CE65F8A20}" type="datetimeFigureOut">
              <a:rPr lang="en-US"/>
              <a:pPr>
                <a:defRPr/>
              </a:pPr>
              <a:t>4/3/2011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8062C9D-BCDA-47F3-9F48-CF82447DE3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914E721-2B9F-43B9-9762-8CED605AB847}" type="datetimeFigureOut">
              <a:rPr lang="en-US"/>
              <a:pPr>
                <a:defRPr/>
              </a:pPr>
              <a:t>4/3/2011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ZAR4DIN  training workshop on AgriDrupal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0A13EB4-21CC-41AE-B174-B580BC5A41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ring.ciard.net/consuming-agrifeeds-drupal-feeds" TargetMode="External"/><Relationship Id="rId2" Type="http://schemas.openxmlformats.org/officeDocument/2006/relationships/hyperlink" Target="http://drupal.org/node/62269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localhost/agridrupal075/oai-pmh-interfac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agris@fao.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drupal.org/documentation/modules/us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drupal.org/node/28782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ebsitedomain/news/rs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ebsitedomain/news/rs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ebsitedomain/dlios-x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1844824"/>
            <a:ext cx="7772400" cy="2664296"/>
          </a:xfrm>
        </p:spPr>
        <p:txBody>
          <a:bodyPr/>
          <a:lstStyle/>
          <a:p>
            <a:pPr eaLnBrk="1" hangingPunct="1"/>
            <a:r>
              <a:rPr lang="en-US" dirty="0" smtClean="0"/>
              <a:t>AgriDrupal </a:t>
            </a:r>
            <a:br>
              <a:rPr lang="en-US" dirty="0" smtClean="0"/>
            </a:br>
            <a:r>
              <a:rPr lang="en-US" dirty="0" smtClean="0"/>
              <a:t>training workshop</a:t>
            </a:r>
            <a:br>
              <a:rPr lang="en-US" dirty="0" smtClean="0"/>
            </a:br>
            <a:r>
              <a:rPr lang="en-US" sz="1100" dirty="0" smtClean="0"/>
              <a:t/>
            </a:r>
            <a:br>
              <a:rPr lang="en-US" sz="1100" dirty="0" smtClean="0"/>
            </a:br>
            <a:r>
              <a:rPr lang="en-US" dirty="0" smtClean="0"/>
              <a:t>DAY 3</a:t>
            </a:r>
          </a:p>
        </p:txBody>
      </p:sp>
      <p:sp>
        <p:nvSpPr>
          <p:cNvPr id="3" name="Subtitle 2"/>
          <p:cNvSpPr>
            <a:spLocks noGrp="1"/>
          </p:cNvSpPr>
          <p:nvPr>
            <p:ph type="subTitle" idx="1"/>
          </p:nvPr>
        </p:nvSpPr>
        <p:spPr>
          <a:xfrm>
            <a:off x="1371600" y="4653136"/>
            <a:ext cx="6400800" cy="792088"/>
          </a:xfrm>
        </p:spPr>
        <p:txBody>
          <a:bodyPr rtlCol="0">
            <a:normAutofit/>
          </a:bodyPr>
          <a:lstStyle/>
          <a:p>
            <a:pPr eaLnBrk="1" fontAlgn="auto" hangingPunct="1">
              <a:spcAft>
                <a:spcPts val="0"/>
              </a:spcAft>
              <a:buFont typeface="Arial" pitchFamily="34" charset="0"/>
              <a:buNone/>
              <a:defRPr/>
            </a:pPr>
            <a:r>
              <a:rPr lang="en-US" dirty="0" smtClean="0"/>
              <a:t>Lusaka, 22 March 2011</a:t>
            </a:r>
          </a:p>
        </p:txBody>
      </p:sp>
      <p:sp>
        <p:nvSpPr>
          <p:cNvPr id="4" name="TextBox 3"/>
          <p:cNvSpPr txBox="1"/>
          <p:nvPr/>
        </p:nvSpPr>
        <p:spPr>
          <a:xfrm>
            <a:off x="5724128" y="5877272"/>
            <a:ext cx="3024336" cy="369332"/>
          </a:xfrm>
          <a:prstGeom prst="rect">
            <a:avLst/>
          </a:prstGeom>
          <a:noFill/>
        </p:spPr>
        <p:txBody>
          <a:bodyPr wrap="square" rtlCol="0">
            <a:spAutoFit/>
          </a:bodyPr>
          <a:lstStyle/>
          <a:p>
            <a:pPr algn="r"/>
            <a:r>
              <a:rPr lang="en-US" i="1" dirty="0" smtClean="0"/>
              <a:t>Valeria Pesce</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5050904" cy="720080"/>
          </a:xfrm>
        </p:spPr>
        <p:txBody>
          <a:bodyPr/>
          <a:lstStyle/>
          <a:p>
            <a:r>
              <a:rPr lang="en-US" dirty="0" smtClean="0"/>
              <a:t>Feed importers</a:t>
            </a:r>
            <a:endParaRPr lang="en-US" dirty="0"/>
          </a:p>
        </p:txBody>
      </p:sp>
      <p:sp>
        <p:nvSpPr>
          <p:cNvPr id="6" name="TextBox 5"/>
          <p:cNvSpPr txBox="1"/>
          <p:nvPr/>
        </p:nvSpPr>
        <p:spPr>
          <a:xfrm>
            <a:off x="6372200" y="0"/>
            <a:ext cx="2664296" cy="923330"/>
          </a:xfrm>
          <a:prstGeom prst="rect">
            <a:avLst/>
          </a:prstGeom>
          <a:noFill/>
        </p:spPr>
        <p:txBody>
          <a:bodyPr wrap="square" rtlCol="0">
            <a:spAutoFit/>
          </a:bodyPr>
          <a:lstStyle/>
          <a:p>
            <a:r>
              <a:rPr lang="en-US" dirty="0" smtClean="0"/>
              <a:t>Administer </a:t>
            </a:r>
            <a:br>
              <a:rPr lang="en-US" dirty="0" smtClean="0"/>
            </a:br>
            <a:r>
              <a:rPr lang="en-US" dirty="0" smtClean="0"/>
              <a:t>  &gt; Site building </a:t>
            </a:r>
            <a:br>
              <a:rPr lang="en-US" dirty="0" smtClean="0"/>
            </a:br>
            <a:r>
              <a:rPr lang="en-US" dirty="0" smtClean="0"/>
              <a:t>    &gt; Feed importers</a:t>
            </a:r>
            <a:endParaRPr lang="en-US" dirty="0"/>
          </a:p>
        </p:txBody>
      </p:sp>
      <p:pic>
        <p:nvPicPr>
          <p:cNvPr id="7" name="Picture 6" descr="importers.png"/>
          <p:cNvPicPr>
            <a:picLocks noChangeAspect="1"/>
          </p:cNvPicPr>
          <p:nvPr/>
        </p:nvPicPr>
        <p:blipFill>
          <a:blip r:embed="rId2" cstate="print"/>
          <a:stretch>
            <a:fillRect/>
          </a:stretch>
        </p:blipFill>
        <p:spPr>
          <a:xfrm>
            <a:off x="35496" y="908720"/>
            <a:ext cx="5728784" cy="5976664"/>
          </a:xfrm>
          <a:prstGeom prst="rect">
            <a:avLst/>
          </a:prstGeom>
        </p:spPr>
      </p:pic>
      <p:sp>
        <p:nvSpPr>
          <p:cNvPr id="8" name="TextBox 7"/>
          <p:cNvSpPr txBox="1"/>
          <p:nvPr/>
        </p:nvSpPr>
        <p:spPr>
          <a:xfrm>
            <a:off x="6444208" y="4077072"/>
            <a:ext cx="2520280" cy="369332"/>
          </a:xfrm>
          <a:prstGeom prst="rect">
            <a:avLst/>
          </a:prstGeom>
          <a:noFill/>
        </p:spPr>
        <p:txBody>
          <a:bodyPr wrap="square" rtlCol="0">
            <a:spAutoFit/>
          </a:bodyPr>
          <a:lstStyle/>
          <a:p>
            <a:r>
              <a:rPr lang="en-US" dirty="0" smtClean="0">
                <a:solidFill>
                  <a:schemeClr val="accent6">
                    <a:lumMod val="50000"/>
                  </a:schemeClr>
                </a:solidFill>
              </a:rPr>
              <a:t>Created for AgriDrupal</a:t>
            </a:r>
            <a:endParaRPr lang="en-US" dirty="0">
              <a:solidFill>
                <a:schemeClr val="accent6">
                  <a:lumMod val="50000"/>
                </a:schemeClr>
              </a:solidFill>
            </a:endParaRPr>
          </a:p>
        </p:txBody>
      </p:sp>
      <p:sp>
        <p:nvSpPr>
          <p:cNvPr id="9" name="TextBox 8"/>
          <p:cNvSpPr txBox="1"/>
          <p:nvPr/>
        </p:nvSpPr>
        <p:spPr>
          <a:xfrm>
            <a:off x="6372200" y="6021288"/>
            <a:ext cx="2376264" cy="646331"/>
          </a:xfrm>
          <a:prstGeom prst="rect">
            <a:avLst/>
          </a:prstGeom>
          <a:noFill/>
        </p:spPr>
        <p:txBody>
          <a:bodyPr wrap="square" rtlCol="0">
            <a:spAutoFit/>
          </a:bodyPr>
          <a:lstStyle/>
          <a:p>
            <a:r>
              <a:rPr lang="en-US" dirty="0" smtClean="0">
                <a:solidFill>
                  <a:schemeClr val="tx2">
                    <a:lumMod val="75000"/>
                  </a:schemeClr>
                </a:solidFill>
              </a:rPr>
              <a:t>Created by the </a:t>
            </a:r>
            <a:r>
              <a:rPr lang="en-US" dirty="0" err="1" smtClean="0">
                <a:solidFill>
                  <a:schemeClr val="tx2">
                    <a:lumMod val="75000"/>
                  </a:schemeClr>
                </a:solidFill>
              </a:rPr>
              <a:t>Drupal</a:t>
            </a:r>
            <a:r>
              <a:rPr lang="en-US" dirty="0" smtClean="0">
                <a:solidFill>
                  <a:schemeClr val="tx2">
                    <a:lumMod val="75000"/>
                  </a:schemeClr>
                </a:solidFill>
              </a:rPr>
              <a:t> Feeds module</a:t>
            </a:r>
            <a:endParaRPr lang="en-US" dirty="0">
              <a:solidFill>
                <a:schemeClr val="tx2">
                  <a:lumMod val="75000"/>
                </a:schemeClr>
              </a:solidFill>
            </a:endParaRPr>
          </a:p>
        </p:txBody>
      </p:sp>
      <p:sp>
        <p:nvSpPr>
          <p:cNvPr id="10" name="TextBox 9"/>
          <p:cNvSpPr txBox="1"/>
          <p:nvPr/>
        </p:nvSpPr>
        <p:spPr>
          <a:xfrm>
            <a:off x="6300192" y="1268760"/>
            <a:ext cx="2232248" cy="2246769"/>
          </a:xfrm>
          <a:prstGeom prst="rect">
            <a:avLst/>
          </a:prstGeom>
          <a:noFill/>
        </p:spPr>
        <p:txBody>
          <a:bodyPr wrap="square" rtlCol="0">
            <a:spAutoFit/>
          </a:bodyPr>
          <a:lstStyle/>
          <a:p>
            <a:r>
              <a:rPr lang="en-US" sz="1400" dirty="0" smtClean="0"/>
              <a:t>This is the column where you see which content type you have to use when you want to create a new “Feed” node for importing: depending on the source from which you want to import, create the appropriate type  of feed</a:t>
            </a:r>
            <a:endParaRPr lang="en-US" sz="1400" dirty="0"/>
          </a:p>
        </p:txBody>
      </p:sp>
      <p:cxnSp>
        <p:nvCxnSpPr>
          <p:cNvPr id="12" name="Elbow Connector 11"/>
          <p:cNvCxnSpPr>
            <a:stCxn id="10" idx="1"/>
            <a:endCxn id="7" idx="0"/>
          </p:cNvCxnSpPr>
          <p:nvPr/>
        </p:nvCxnSpPr>
        <p:spPr>
          <a:xfrm rot="10800000">
            <a:off x="2899888" y="908721"/>
            <a:ext cx="3400304" cy="1483425"/>
          </a:xfrm>
          <a:prstGeom prst="bentConnector4">
            <a:avLst>
              <a:gd name="adj1" fmla="val 13183"/>
              <a:gd name="adj2" fmla="val 11541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1"/>
          </p:cNvCxnSpPr>
          <p:nvPr/>
        </p:nvCxnSpPr>
        <p:spPr>
          <a:xfrm rot="10800000">
            <a:off x="827584" y="1268760"/>
            <a:ext cx="5616624" cy="299297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1"/>
          </p:cNvCxnSpPr>
          <p:nvPr/>
        </p:nvCxnSpPr>
        <p:spPr>
          <a:xfrm rot="10800000">
            <a:off x="755576" y="1556792"/>
            <a:ext cx="5688632" cy="2704946"/>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 idx="1"/>
          </p:cNvCxnSpPr>
          <p:nvPr/>
        </p:nvCxnSpPr>
        <p:spPr>
          <a:xfrm rot="10800000">
            <a:off x="827584" y="1916832"/>
            <a:ext cx="5616624" cy="2344906"/>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1"/>
          </p:cNvCxnSpPr>
          <p:nvPr/>
        </p:nvCxnSpPr>
        <p:spPr>
          <a:xfrm rot="10800000">
            <a:off x="827584" y="2348880"/>
            <a:ext cx="5616624" cy="191285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1"/>
          </p:cNvCxnSpPr>
          <p:nvPr/>
        </p:nvCxnSpPr>
        <p:spPr>
          <a:xfrm rot="10800000">
            <a:off x="755576" y="2780928"/>
            <a:ext cx="5688632" cy="148081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8" idx="1"/>
          </p:cNvCxnSpPr>
          <p:nvPr/>
        </p:nvCxnSpPr>
        <p:spPr>
          <a:xfrm rot="10800000">
            <a:off x="827584" y="3356992"/>
            <a:ext cx="5616624" cy="904746"/>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8" idx="1"/>
          </p:cNvCxnSpPr>
          <p:nvPr/>
        </p:nvCxnSpPr>
        <p:spPr>
          <a:xfrm rot="10800000" flipV="1">
            <a:off x="899592" y="4261738"/>
            <a:ext cx="5544616" cy="103366"/>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8" idx="1"/>
          </p:cNvCxnSpPr>
          <p:nvPr/>
        </p:nvCxnSpPr>
        <p:spPr>
          <a:xfrm rot="10800000" flipV="1">
            <a:off x="755576" y="4261738"/>
            <a:ext cx="5688632" cy="75143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1"/>
          </p:cNvCxnSpPr>
          <p:nvPr/>
        </p:nvCxnSpPr>
        <p:spPr>
          <a:xfrm rot="10800000" flipV="1">
            <a:off x="755576" y="4261738"/>
            <a:ext cx="5688632" cy="139951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8" idx="1"/>
          </p:cNvCxnSpPr>
          <p:nvPr/>
        </p:nvCxnSpPr>
        <p:spPr>
          <a:xfrm rot="10800000" flipV="1">
            <a:off x="755576" y="4261738"/>
            <a:ext cx="5688632" cy="1903566"/>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1"/>
          </p:cNvCxnSpPr>
          <p:nvPr/>
        </p:nvCxnSpPr>
        <p:spPr>
          <a:xfrm rot="10800000">
            <a:off x="611560" y="3861048"/>
            <a:ext cx="5760640" cy="2483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9" idx="1"/>
          </p:cNvCxnSpPr>
          <p:nvPr/>
        </p:nvCxnSpPr>
        <p:spPr>
          <a:xfrm rot="10800000" flipV="1">
            <a:off x="899592" y="6344454"/>
            <a:ext cx="5472608" cy="2528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How to import - 1</a:t>
            </a:r>
            <a:endParaRPr lang="en-US" dirty="0"/>
          </a:p>
        </p:txBody>
      </p:sp>
      <p:sp>
        <p:nvSpPr>
          <p:cNvPr id="3" name="Content Placeholder 2"/>
          <p:cNvSpPr>
            <a:spLocks noGrp="1"/>
          </p:cNvSpPr>
          <p:nvPr>
            <p:ph idx="1"/>
          </p:nvPr>
        </p:nvSpPr>
        <p:spPr>
          <a:xfrm>
            <a:off x="457200" y="1268760"/>
            <a:ext cx="8229600" cy="5328592"/>
          </a:xfrm>
        </p:spPr>
        <p:txBody>
          <a:bodyPr/>
          <a:lstStyle/>
          <a:p>
            <a:r>
              <a:rPr lang="en-US" dirty="0" smtClean="0"/>
              <a:t>News or events from RSS feeds</a:t>
            </a:r>
            <a:br>
              <a:rPr lang="en-US" dirty="0" smtClean="0"/>
            </a:br>
            <a:r>
              <a:rPr lang="en-US" sz="1800" dirty="0" smtClean="0"/>
              <a:t>Create a new node of the appropriate type (e.g. “Event feed” fro importing from a feed of events using the Ag-Event metadata, or just “News feed” for normal news feeds)</a:t>
            </a:r>
            <a:br>
              <a:rPr lang="en-US" sz="1800" dirty="0" smtClean="0"/>
            </a:br>
            <a:r>
              <a:rPr lang="en-US" sz="1800" b="1" i="1" dirty="0" smtClean="0"/>
              <a:t>N.B.: RSS feeds that you find on the Internet and are </a:t>
            </a:r>
            <a:r>
              <a:rPr lang="en-US" sz="1800" b="1" i="1" dirty="0" err="1" smtClean="0"/>
              <a:t>labelled</a:t>
            </a:r>
            <a:r>
              <a:rPr lang="en-US" sz="1800" b="1" i="1" dirty="0" smtClean="0"/>
              <a:t> as “Event feeds” are usually simple news feeds: do not import them with the “Event feed” content type unless you are sure that they contain the mandatory Ag-Event AP elements (</a:t>
            </a:r>
            <a:r>
              <a:rPr lang="en-US" sz="1800" b="1" i="1" dirty="0" err="1" smtClean="0"/>
              <a:t>ags:dateStart</a:t>
            </a:r>
            <a:r>
              <a:rPr lang="en-US" sz="1800" b="1" i="1" dirty="0" smtClean="0"/>
              <a:t>, </a:t>
            </a:r>
            <a:r>
              <a:rPr lang="en-US" sz="1800" b="1" i="1" dirty="0" err="1" smtClean="0"/>
              <a:t>ags:dateEnd</a:t>
            </a:r>
            <a:r>
              <a:rPr lang="en-US" sz="1800" b="1" i="1" dirty="0" smtClean="0"/>
              <a:t>, </a:t>
            </a:r>
            <a:r>
              <a:rPr lang="en-US" sz="1800" b="1" i="1" dirty="0" err="1" smtClean="0"/>
              <a:t>ags:locationCountry</a:t>
            </a:r>
            <a:r>
              <a:rPr lang="en-US" sz="1800" b="1" i="1" dirty="0" smtClean="0"/>
              <a:t>)</a:t>
            </a:r>
            <a:r>
              <a:rPr lang="en-US" sz="1800" dirty="0" smtClean="0"/>
              <a:t/>
            </a:r>
            <a:br>
              <a:rPr lang="en-US" sz="1800" dirty="0" smtClean="0"/>
            </a:br>
            <a:r>
              <a:rPr lang="en-US" sz="1800" dirty="0" smtClean="0"/>
              <a:t>When creating the node, just define the title and provide the URL of the feed from which you want to import. Then save the node and click on Import.</a:t>
            </a:r>
            <a:br>
              <a:rPr lang="en-US" sz="1800" dirty="0" smtClean="0"/>
            </a:br>
            <a:r>
              <a:rPr lang="en-US" sz="1800" dirty="0" smtClean="0"/>
              <a:t>Harvested news will appear under Newsroom &gt; News from partners, while harvested events will appear under Newsroom &gt; Events from partners, unless you have changed the navigation menu.</a:t>
            </a:r>
            <a:br>
              <a:rPr lang="en-US" sz="1800" dirty="0" smtClean="0"/>
            </a:br>
            <a:r>
              <a:rPr lang="en-US" dirty="0" smtClean="0"/>
              <a:t/>
            </a:r>
            <a:br>
              <a:rPr lang="en-US" dirty="0" smtClean="0"/>
            </a:br>
            <a:r>
              <a:rPr lang="en-US" sz="2000" b="1" i="1" dirty="0" smtClean="0"/>
              <a:t>N.B. You should create a new feed of the appropriate content type for each feed that you want to import, but DO NOT create more than one feed for the same source feed, this will cause duplicates.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How to import - 2</a:t>
            </a:r>
            <a:endParaRPr lang="en-US" dirty="0"/>
          </a:p>
        </p:txBody>
      </p:sp>
      <p:sp>
        <p:nvSpPr>
          <p:cNvPr id="3" name="Content Placeholder 2"/>
          <p:cNvSpPr>
            <a:spLocks noGrp="1"/>
          </p:cNvSpPr>
          <p:nvPr>
            <p:ph idx="1"/>
          </p:nvPr>
        </p:nvSpPr>
        <p:spPr>
          <a:xfrm>
            <a:off x="457200" y="1268760"/>
            <a:ext cx="8229600" cy="5112568"/>
          </a:xfrm>
        </p:spPr>
        <p:txBody>
          <a:bodyPr/>
          <a:lstStyle/>
          <a:p>
            <a:r>
              <a:rPr lang="en-US" dirty="0" smtClean="0"/>
              <a:t>Documents from a repository (1)</a:t>
            </a:r>
            <a:br>
              <a:rPr lang="en-US" dirty="0" smtClean="0"/>
            </a:br>
            <a:r>
              <a:rPr lang="en-US" dirty="0" smtClean="0"/>
              <a:t/>
            </a:r>
            <a:br>
              <a:rPr lang="en-US" dirty="0" smtClean="0"/>
            </a:br>
            <a:r>
              <a:rPr lang="en-US" sz="1800" b="1" i="1" dirty="0" smtClean="0"/>
              <a:t>N.B.: the repository from which you are importing must contain the metadata that you consider mandatory in your repository. In addition, if you use the Agris AP importers defined in AgriDrupal, the repository from which you harvest must be an XML file using the Agris AP metadata set.</a:t>
            </a:r>
          </a:p>
          <a:p>
            <a:r>
              <a:rPr lang="en-US" sz="1800" b="1" i="1" dirty="0" smtClean="0"/>
              <a:t>N.B.: considering the AgriDrupal content model, personal authors, corporate authors, publishers and conferences need to be imported in different content types before importing the documents: this is why we have defined different importers for each of these entities. Follow the recommended order of import tasks:</a:t>
            </a:r>
            <a:r>
              <a:rPr lang="en-US" sz="1800" dirty="0" smtClean="0"/>
              <a:t/>
            </a:r>
            <a:br>
              <a:rPr lang="en-US" sz="1800" dirty="0" smtClean="0"/>
            </a:br>
            <a:r>
              <a:rPr lang="en-US" sz="1800" dirty="0" smtClean="0"/>
              <a:t/>
            </a:r>
            <a:br>
              <a:rPr lang="en-US" sz="1800" dirty="0" smtClean="0"/>
            </a:br>
            <a:r>
              <a:rPr lang="en-US" sz="1800" dirty="0" smtClean="0"/>
              <a:t>1) “Add new resource” &gt; Create a new node of type “Agris AP authors feed”.</a:t>
            </a:r>
            <a:br>
              <a:rPr lang="en-US" sz="1800" dirty="0" smtClean="0"/>
            </a:br>
            <a:r>
              <a:rPr lang="en-US" sz="1800" dirty="0" smtClean="0"/>
              <a:t>In the node, just define the title and provide the URL of the XML file from which you want to import. Then save the node and click on Import.</a:t>
            </a:r>
            <a:br>
              <a:rPr lang="en-US" sz="1800" dirty="0" smtClean="0"/>
            </a:br>
            <a:r>
              <a:rPr lang="en-US" sz="1800" dirty="0" smtClean="0"/>
              <a:t>Imported authors will appear in Reference &gt; Personal authors.</a:t>
            </a:r>
            <a:br>
              <a:rPr lang="en-US" sz="1800" dirty="0" smtClean="0"/>
            </a:br>
            <a:r>
              <a:rPr lang="en-US" sz="1800" dirty="0" smtClean="0"/>
              <a:t>.</a:t>
            </a:r>
            <a:r>
              <a:rPr lang="en-US" dirty="0" smtClean="0"/>
              <a:t/>
            </a:r>
            <a:br>
              <a:rPr lang="en-US" dirty="0" smtClean="0"/>
            </a:br>
            <a:endParaRPr lang="en-US" sz="2000" b="1" i="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How to import - 3</a:t>
            </a:r>
            <a:endParaRPr lang="en-US" dirty="0"/>
          </a:p>
        </p:txBody>
      </p:sp>
      <p:sp>
        <p:nvSpPr>
          <p:cNvPr id="3" name="Content Placeholder 2"/>
          <p:cNvSpPr>
            <a:spLocks noGrp="1"/>
          </p:cNvSpPr>
          <p:nvPr>
            <p:ph idx="1"/>
          </p:nvPr>
        </p:nvSpPr>
        <p:spPr>
          <a:xfrm>
            <a:off x="0" y="1124744"/>
            <a:ext cx="9144000" cy="5472608"/>
          </a:xfrm>
        </p:spPr>
        <p:txBody>
          <a:bodyPr/>
          <a:lstStyle/>
          <a:p>
            <a:r>
              <a:rPr lang="en-US" dirty="0" smtClean="0"/>
              <a:t>Documents from a repository (2)</a:t>
            </a:r>
            <a:br>
              <a:rPr lang="en-US" dirty="0" smtClean="0"/>
            </a:br>
            <a:r>
              <a:rPr lang="en-US" sz="1800" dirty="0" smtClean="0"/>
              <a:t/>
            </a:r>
            <a:br>
              <a:rPr lang="en-US" sz="1800" dirty="0" smtClean="0"/>
            </a:br>
            <a:r>
              <a:rPr lang="en-US" sz="1800" dirty="0" smtClean="0"/>
              <a:t>2) “Add new resource” &gt; Create a new node of type “Agris AP corporate authors feed” and do the same (provide title and URL, save, import). </a:t>
            </a:r>
            <a:br>
              <a:rPr lang="en-US" sz="1800" dirty="0" smtClean="0"/>
            </a:br>
            <a:r>
              <a:rPr lang="en-US" sz="1800" dirty="0" smtClean="0"/>
              <a:t>Imported corporate authors will appear in Reference &gt; Corporate authors.</a:t>
            </a:r>
            <a:br>
              <a:rPr lang="en-US" sz="1800" dirty="0" smtClean="0"/>
            </a:br>
            <a:r>
              <a:rPr lang="en-US" sz="1800" dirty="0" smtClean="0"/>
              <a:t>3) “Add new resource” &gt; Create a new node of type “Agris AP publishers feed” and do the same (provide title and URL, save, import). </a:t>
            </a:r>
            <a:br>
              <a:rPr lang="en-US" sz="1800" dirty="0" smtClean="0"/>
            </a:br>
            <a:r>
              <a:rPr lang="en-US" sz="1800" dirty="0" smtClean="0"/>
              <a:t>Imported publishers will appear in Reference &gt; Corporate authors.</a:t>
            </a:r>
            <a:br>
              <a:rPr lang="en-US" sz="1800" dirty="0" smtClean="0"/>
            </a:br>
            <a:r>
              <a:rPr lang="en-US" sz="1800" dirty="0" smtClean="0"/>
              <a:t>4) “Add new resource” &gt; Create a new node of type “Agris AP conferences feed” and do the same (provide title and URL, save, import). </a:t>
            </a:r>
            <a:br>
              <a:rPr lang="en-US" sz="1800" dirty="0" smtClean="0"/>
            </a:br>
            <a:r>
              <a:rPr lang="en-US" sz="1800" dirty="0" smtClean="0"/>
              <a:t>Imported corporate authors will appear in Reference &gt; Conferences.</a:t>
            </a:r>
            <a:br>
              <a:rPr lang="en-US" sz="1800" dirty="0" smtClean="0"/>
            </a:br>
            <a:r>
              <a:rPr lang="en-US" sz="1800" dirty="0" smtClean="0"/>
              <a:t/>
            </a:r>
            <a:br>
              <a:rPr lang="en-US" sz="1800" dirty="0" smtClean="0"/>
            </a:br>
            <a:r>
              <a:rPr lang="en-US" sz="1800" b="1" dirty="0" smtClean="0"/>
              <a:t>Important: DO THE FOLLOWING AS LAST STEP, AFTER IMPORTING THE 4 FEEDS ABOVE</a:t>
            </a:r>
            <a:r>
              <a:rPr lang="en-US" sz="1800" dirty="0" smtClean="0"/>
              <a:t/>
            </a:r>
            <a:br>
              <a:rPr lang="en-US" sz="1800" dirty="0" smtClean="0"/>
            </a:br>
            <a:r>
              <a:rPr lang="en-US" sz="1800" dirty="0" smtClean="0"/>
              <a:t>5) “Add new resource” &gt; Create a new node of type “Agris AP DLIO feed” and do the same (provide title and URL, save, import). </a:t>
            </a:r>
            <a:br>
              <a:rPr lang="en-US" sz="1800" dirty="0" smtClean="0"/>
            </a:br>
            <a:r>
              <a:rPr lang="en-US" sz="1800" dirty="0" smtClean="0"/>
              <a:t>Imported documents will appear under Documents &gt; Catalog (and advanced search). </a:t>
            </a:r>
            <a:br>
              <a:rPr lang="en-US" sz="1800" dirty="0" smtClean="0"/>
            </a:br>
            <a:endParaRPr lang="en-US" sz="1800" dirty="0" smtClean="0"/>
          </a:p>
          <a:p>
            <a:r>
              <a:rPr lang="en-US" sz="1800" i="1" dirty="0" smtClean="0"/>
              <a:t>Imported records are highlighted as “Imported from…”</a:t>
            </a:r>
            <a:r>
              <a:rPr lang="en-US" sz="1800" dirty="0" smtClean="0"/>
              <a:t/>
            </a:r>
            <a:br>
              <a:rPr lang="en-US" sz="1800" dirty="0" smtClean="0"/>
            </a:br>
            <a:endParaRPr lang="en-US" sz="1800" b="1" i="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sz="2800" dirty="0" smtClean="0"/>
              <a:t>Important notes on using the </a:t>
            </a:r>
            <a:br>
              <a:rPr lang="en-US" sz="2800" dirty="0" smtClean="0"/>
            </a:br>
            <a:r>
              <a:rPr lang="en-US" sz="2800" dirty="0" smtClean="0"/>
              <a:t>Agris AP export / import functionalities</a:t>
            </a:r>
            <a:endParaRPr lang="en-US" sz="2800" dirty="0"/>
          </a:p>
        </p:txBody>
      </p:sp>
      <p:sp>
        <p:nvSpPr>
          <p:cNvPr id="3" name="Content Placeholder 2"/>
          <p:cNvSpPr>
            <a:spLocks noGrp="1"/>
          </p:cNvSpPr>
          <p:nvPr>
            <p:ph idx="1"/>
          </p:nvPr>
        </p:nvSpPr>
        <p:spPr>
          <a:xfrm>
            <a:off x="457200" y="1268760"/>
            <a:ext cx="8229600" cy="5328592"/>
          </a:xfrm>
        </p:spPr>
        <p:txBody>
          <a:bodyPr/>
          <a:lstStyle/>
          <a:p>
            <a:r>
              <a:rPr lang="en-US" sz="2000" dirty="0" smtClean="0"/>
              <a:t>Personal and corporate authors that are not related to any document are not exported. This is why some authors present in the imported repository may not be imported.</a:t>
            </a:r>
          </a:p>
          <a:p>
            <a:r>
              <a:rPr lang="en-US" sz="2000" dirty="0" smtClean="0"/>
              <a:t>Records that are present both in the local repository and in the imported repository are not merged: given the impossibility for the machine to establish whether two records refer to exactly the same entity and given the fact that the same metadata record in the local and external repositories refers to two different “instances” of the document, records that are apparently identical are kept distinct. </a:t>
            </a:r>
          </a:p>
          <a:p>
            <a:pPr>
              <a:buFontTx/>
              <a:buChar char="-"/>
            </a:pPr>
            <a:r>
              <a:rPr lang="en-US" sz="2000" dirty="0" smtClean="0"/>
              <a:t>An Agris journals feed only needs to be created and imported prior to importing the DLIOs ONLY IF the source XML doesn’t have journals catalogued as DLIO records. Otherwise, this import can be skipped.</a:t>
            </a:r>
          </a:p>
          <a:p>
            <a:pPr>
              <a:buFontTx/>
              <a:buChar char="-"/>
            </a:pPr>
            <a:r>
              <a:rPr lang="en-US" sz="2000" dirty="0" smtClean="0"/>
              <a:t>Warnings after imports can be ignored</a:t>
            </a:r>
          </a:p>
          <a:p>
            <a:pPr>
              <a:buFontTx/>
              <a:buChar char="-"/>
            </a:pPr>
            <a:r>
              <a:rPr lang="en-US" sz="2000" dirty="0" smtClean="0"/>
              <a:t>When receiving the “batch error” (go to error page) after importing, just click on Import again: sometimes a full import may require several “Import” runs. </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686800" cy="1143000"/>
          </a:xfrm>
        </p:spPr>
        <p:txBody>
          <a:bodyPr/>
          <a:lstStyle/>
          <a:p>
            <a:r>
              <a:rPr lang="en-US" dirty="0" smtClean="0"/>
              <a:t>View / edit your feed importer nodes</a:t>
            </a:r>
            <a:endParaRPr lang="en-US" dirty="0"/>
          </a:p>
        </p:txBody>
      </p:sp>
      <p:pic>
        <p:nvPicPr>
          <p:cNvPr id="4" name="Picture 3" descr="harvesters.png"/>
          <p:cNvPicPr>
            <a:picLocks noChangeAspect="1"/>
          </p:cNvPicPr>
          <p:nvPr/>
        </p:nvPicPr>
        <p:blipFill>
          <a:blip r:embed="rId2" cstate="print"/>
          <a:stretch>
            <a:fillRect/>
          </a:stretch>
        </p:blipFill>
        <p:spPr>
          <a:xfrm>
            <a:off x="0" y="2628083"/>
            <a:ext cx="9144000" cy="3609229"/>
          </a:xfrm>
          <a:prstGeom prst="rect">
            <a:avLst/>
          </a:prstGeom>
        </p:spPr>
      </p:pic>
      <p:sp>
        <p:nvSpPr>
          <p:cNvPr id="5" name="TextBox 4"/>
          <p:cNvSpPr txBox="1"/>
          <p:nvPr/>
        </p:nvSpPr>
        <p:spPr>
          <a:xfrm>
            <a:off x="251520" y="1628800"/>
            <a:ext cx="8712968" cy="646331"/>
          </a:xfrm>
          <a:prstGeom prst="rect">
            <a:avLst/>
          </a:prstGeom>
          <a:noFill/>
        </p:spPr>
        <p:txBody>
          <a:bodyPr wrap="square" rtlCol="0">
            <a:spAutoFit/>
          </a:bodyPr>
          <a:lstStyle/>
          <a:p>
            <a:r>
              <a:rPr lang="en-US" dirty="0" smtClean="0"/>
              <a:t>All the harvesters / importers that you have created to import contents from different feeds are available under “Harvesters and importers” under “Private area”</a:t>
            </a:r>
            <a:endParaRPr lang="en-US" dirty="0"/>
          </a:p>
        </p:txBody>
      </p:sp>
      <p:cxnSp>
        <p:nvCxnSpPr>
          <p:cNvPr id="7" name="Shape 6"/>
          <p:cNvCxnSpPr>
            <a:stCxn id="5" idx="3"/>
          </p:cNvCxnSpPr>
          <p:nvPr/>
        </p:nvCxnSpPr>
        <p:spPr>
          <a:xfrm flipH="1">
            <a:off x="8532440" y="1951966"/>
            <a:ext cx="432048" cy="2989202"/>
          </a:xfrm>
          <a:prstGeom prst="bentConnector4">
            <a:avLst>
              <a:gd name="adj1" fmla="val -11846"/>
              <a:gd name="adj2" fmla="val 98324"/>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36104"/>
          </a:xfrm>
        </p:spPr>
        <p:txBody>
          <a:bodyPr/>
          <a:lstStyle/>
          <a:p>
            <a:r>
              <a:rPr lang="en-US" sz="2800" dirty="0" smtClean="0"/>
              <a:t>Example: feed for importing events from AgriFeeds</a:t>
            </a:r>
            <a:endParaRPr lang="en-US" sz="2800" dirty="0"/>
          </a:p>
        </p:txBody>
      </p:sp>
      <p:pic>
        <p:nvPicPr>
          <p:cNvPr id="4" name="Picture 3" descr="event-harvester.png"/>
          <p:cNvPicPr>
            <a:picLocks noChangeAspect="1"/>
          </p:cNvPicPr>
          <p:nvPr/>
        </p:nvPicPr>
        <p:blipFill>
          <a:blip r:embed="rId2" cstate="print"/>
          <a:stretch>
            <a:fillRect/>
          </a:stretch>
        </p:blipFill>
        <p:spPr>
          <a:xfrm>
            <a:off x="251521" y="1299908"/>
            <a:ext cx="5904656" cy="5657484"/>
          </a:xfrm>
          <a:prstGeom prst="rect">
            <a:avLst/>
          </a:prstGeom>
        </p:spPr>
      </p:pic>
      <p:sp>
        <p:nvSpPr>
          <p:cNvPr id="5" name="TextBox 4"/>
          <p:cNvSpPr txBox="1"/>
          <p:nvPr/>
        </p:nvSpPr>
        <p:spPr>
          <a:xfrm>
            <a:off x="6228184" y="1907540"/>
            <a:ext cx="1872208" cy="369332"/>
          </a:xfrm>
          <a:prstGeom prst="rect">
            <a:avLst/>
          </a:prstGeom>
          <a:noFill/>
        </p:spPr>
        <p:txBody>
          <a:bodyPr wrap="square" rtlCol="0">
            <a:spAutoFit/>
          </a:bodyPr>
          <a:lstStyle/>
          <a:p>
            <a:r>
              <a:rPr lang="en-US" dirty="0" smtClean="0"/>
              <a:t>Title</a:t>
            </a:r>
            <a:endParaRPr lang="en-US" dirty="0"/>
          </a:p>
        </p:txBody>
      </p:sp>
      <p:sp>
        <p:nvSpPr>
          <p:cNvPr id="6" name="TextBox 5"/>
          <p:cNvSpPr txBox="1"/>
          <p:nvPr/>
        </p:nvSpPr>
        <p:spPr>
          <a:xfrm>
            <a:off x="6228184" y="4581128"/>
            <a:ext cx="2520280" cy="523220"/>
          </a:xfrm>
          <a:prstGeom prst="rect">
            <a:avLst/>
          </a:prstGeom>
          <a:noFill/>
        </p:spPr>
        <p:txBody>
          <a:bodyPr wrap="square" rtlCol="0">
            <a:spAutoFit/>
          </a:bodyPr>
          <a:lstStyle/>
          <a:p>
            <a:r>
              <a:rPr lang="en-US" sz="1400" dirty="0" smtClean="0"/>
              <a:t>URL of the RSS feed from which you want to import</a:t>
            </a:r>
            <a:endParaRPr lang="en-US" sz="1400" dirty="0"/>
          </a:p>
        </p:txBody>
      </p:sp>
      <p:sp>
        <p:nvSpPr>
          <p:cNvPr id="7" name="TextBox 6"/>
          <p:cNvSpPr txBox="1"/>
          <p:nvPr/>
        </p:nvSpPr>
        <p:spPr>
          <a:xfrm>
            <a:off x="4499992" y="961564"/>
            <a:ext cx="3816424" cy="369332"/>
          </a:xfrm>
          <a:prstGeom prst="rect">
            <a:avLst/>
          </a:prstGeom>
          <a:noFill/>
        </p:spPr>
        <p:txBody>
          <a:bodyPr wrap="square" rtlCol="0">
            <a:spAutoFit/>
          </a:bodyPr>
          <a:lstStyle/>
          <a:p>
            <a:r>
              <a:rPr lang="en-US" dirty="0" smtClean="0"/>
              <a:t>Once saved, click here to import</a:t>
            </a:r>
            <a:endParaRPr lang="en-US" dirty="0"/>
          </a:p>
        </p:txBody>
      </p:sp>
      <p:cxnSp>
        <p:nvCxnSpPr>
          <p:cNvPr id="11" name="Elbow Connector 10"/>
          <p:cNvCxnSpPr>
            <a:stCxn id="7" idx="1"/>
          </p:cNvCxnSpPr>
          <p:nvPr/>
        </p:nvCxnSpPr>
        <p:spPr>
          <a:xfrm rot="10800000" flipV="1">
            <a:off x="2339752" y="1146230"/>
            <a:ext cx="2160240" cy="338554"/>
          </a:xfrm>
          <a:prstGeom prst="bentConnector3">
            <a:avLst>
              <a:gd name="adj1" fmla="val 9864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1"/>
          </p:cNvCxnSpPr>
          <p:nvPr/>
        </p:nvCxnSpPr>
        <p:spPr>
          <a:xfrm rot="10800000">
            <a:off x="5220072" y="2060848"/>
            <a:ext cx="1008112" cy="313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1"/>
          </p:cNvCxnSpPr>
          <p:nvPr/>
        </p:nvCxnSpPr>
        <p:spPr>
          <a:xfrm rot="10800000" flipV="1">
            <a:off x="5580112" y="4842738"/>
            <a:ext cx="648072" cy="242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228184" y="5282044"/>
            <a:ext cx="2520280" cy="1169551"/>
          </a:xfrm>
          <a:prstGeom prst="rect">
            <a:avLst/>
          </a:prstGeom>
          <a:noFill/>
        </p:spPr>
        <p:txBody>
          <a:bodyPr wrap="square" rtlCol="0">
            <a:spAutoFit/>
          </a:bodyPr>
          <a:lstStyle/>
          <a:p>
            <a:r>
              <a:rPr lang="en-US" sz="1400" i="1" dirty="0" smtClean="0"/>
              <a:t>These are advanced settings for users who know </a:t>
            </a:r>
            <a:r>
              <a:rPr lang="en-US" sz="1400" i="1" dirty="0" err="1" smtClean="0"/>
              <a:t>Xpath</a:t>
            </a:r>
            <a:r>
              <a:rPr lang="en-US" sz="1400" i="1" dirty="0" smtClean="0"/>
              <a:t>: in AgriDrupal the settings for the available importers are already defined</a:t>
            </a:r>
            <a:endParaRPr lang="en-US" sz="1400" i="1" dirty="0"/>
          </a:p>
        </p:txBody>
      </p:sp>
      <p:cxnSp>
        <p:nvCxnSpPr>
          <p:cNvPr id="20" name="Straight Arrow Connector 19"/>
          <p:cNvCxnSpPr>
            <a:stCxn id="18" idx="1"/>
          </p:cNvCxnSpPr>
          <p:nvPr/>
        </p:nvCxnSpPr>
        <p:spPr>
          <a:xfrm rot="10800000">
            <a:off x="1907704" y="5517232"/>
            <a:ext cx="4320480" cy="349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 on harvesting</a:t>
            </a:r>
            <a:endParaRPr lang="en-US" dirty="0"/>
          </a:p>
        </p:txBody>
      </p:sp>
      <p:sp>
        <p:nvSpPr>
          <p:cNvPr id="3" name="Content Placeholder 2"/>
          <p:cNvSpPr>
            <a:spLocks noGrp="1"/>
          </p:cNvSpPr>
          <p:nvPr>
            <p:ph idx="1"/>
          </p:nvPr>
        </p:nvSpPr>
        <p:spPr/>
        <p:txBody>
          <a:bodyPr/>
          <a:lstStyle/>
          <a:p>
            <a:r>
              <a:rPr lang="en-US" sz="2400" dirty="0" err="1" smtClean="0"/>
              <a:t>Drupal</a:t>
            </a:r>
            <a:r>
              <a:rPr lang="en-US" sz="2400" dirty="0" smtClean="0"/>
              <a:t> Feeds module documentation:</a:t>
            </a:r>
            <a:br>
              <a:rPr lang="en-US" sz="2400" dirty="0" smtClean="0"/>
            </a:br>
            <a:r>
              <a:rPr lang="en-US" sz="2400" dirty="0" smtClean="0">
                <a:hlinkClick r:id="rId2"/>
              </a:rPr>
              <a:t>http://drupal.org/node/622696</a:t>
            </a:r>
            <a:r>
              <a:rPr lang="en-US" sz="2400" dirty="0" smtClean="0"/>
              <a:t> </a:t>
            </a:r>
            <a:br>
              <a:rPr lang="en-US" sz="2400" dirty="0" smtClean="0"/>
            </a:br>
            <a:endParaRPr lang="en-US" sz="2400" dirty="0" smtClean="0"/>
          </a:p>
          <a:p>
            <a:r>
              <a:rPr lang="en-US" sz="2400" dirty="0" smtClean="0"/>
              <a:t>Tutorial for importing RSS feeds using the Feeds module:</a:t>
            </a:r>
            <a:br>
              <a:rPr lang="en-US" sz="2400" dirty="0" smtClean="0"/>
            </a:br>
            <a:r>
              <a:rPr lang="en-US" sz="1800" dirty="0" smtClean="0"/>
              <a:t> </a:t>
            </a:r>
            <a:r>
              <a:rPr lang="en-US" sz="1800" dirty="0" smtClean="0">
                <a:hlinkClick r:id="rId3"/>
              </a:rPr>
              <a:t>http://ring.ciard.net/consuming-agrifeeds-drupal-feeds</a:t>
            </a:r>
            <a:r>
              <a:rPr lang="en-US" sz="1800" dirty="0" smtClean="0"/>
              <a:t>|</a:t>
            </a:r>
            <a:br>
              <a:rPr lang="en-US" sz="1800" dirty="0" smtClean="0"/>
            </a:br>
            <a:endParaRPr lang="en-US" sz="1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1844824"/>
            <a:ext cx="7772400" cy="2664296"/>
          </a:xfrm>
        </p:spPr>
        <p:txBody>
          <a:bodyPr/>
          <a:lstStyle/>
          <a:p>
            <a:pPr eaLnBrk="1" hangingPunct="1"/>
            <a:r>
              <a:rPr lang="en-US" dirty="0" smtClean="0"/>
              <a:t>AgriDrupal </a:t>
            </a:r>
            <a:br>
              <a:rPr lang="en-US" dirty="0" smtClean="0"/>
            </a:br>
            <a:r>
              <a:rPr lang="en-US" dirty="0" smtClean="0"/>
              <a:t>training workshop</a:t>
            </a:r>
            <a:br>
              <a:rPr lang="en-US" dirty="0" smtClean="0"/>
            </a:br>
            <a:r>
              <a:rPr lang="en-US" sz="1100" dirty="0" smtClean="0"/>
              <a:t/>
            </a:r>
            <a:br>
              <a:rPr lang="en-US" sz="1100" dirty="0" smtClean="0"/>
            </a:br>
            <a:r>
              <a:rPr lang="en-US" dirty="0" smtClean="0"/>
              <a:t>DAY 4</a:t>
            </a:r>
          </a:p>
        </p:txBody>
      </p:sp>
      <p:sp>
        <p:nvSpPr>
          <p:cNvPr id="3" name="Subtitle 2"/>
          <p:cNvSpPr>
            <a:spLocks noGrp="1"/>
          </p:cNvSpPr>
          <p:nvPr>
            <p:ph type="subTitle" idx="1"/>
          </p:nvPr>
        </p:nvSpPr>
        <p:spPr>
          <a:xfrm>
            <a:off x="1371600" y="4797152"/>
            <a:ext cx="6400800" cy="1104528"/>
          </a:xfrm>
        </p:spPr>
        <p:txBody>
          <a:bodyPr rtlCol="0">
            <a:normAutofit/>
          </a:bodyPr>
          <a:lstStyle/>
          <a:p>
            <a:pPr eaLnBrk="1" fontAlgn="auto" hangingPunct="1">
              <a:spcAft>
                <a:spcPts val="0"/>
              </a:spcAft>
              <a:buFont typeface="Arial" pitchFamily="34" charset="0"/>
              <a:buNone/>
              <a:defRPr/>
            </a:pPr>
            <a:r>
              <a:rPr lang="en-US" dirty="0" smtClean="0"/>
              <a:t>Lusaka, 22 March 2011</a:t>
            </a:r>
          </a:p>
        </p:txBody>
      </p:sp>
      <p:sp>
        <p:nvSpPr>
          <p:cNvPr id="4" name="TextBox 3"/>
          <p:cNvSpPr txBox="1"/>
          <p:nvPr/>
        </p:nvSpPr>
        <p:spPr>
          <a:xfrm>
            <a:off x="5724128" y="5877272"/>
            <a:ext cx="3024336" cy="369332"/>
          </a:xfrm>
          <a:prstGeom prst="rect">
            <a:avLst/>
          </a:prstGeom>
          <a:noFill/>
        </p:spPr>
        <p:txBody>
          <a:bodyPr wrap="square" rtlCol="0">
            <a:spAutoFit/>
          </a:bodyPr>
          <a:lstStyle/>
          <a:p>
            <a:pPr algn="r"/>
            <a:r>
              <a:rPr lang="en-US" i="1" dirty="0" smtClean="0"/>
              <a:t>Valeria Pesce</a:t>
            </a:r>
            <a:endParaRPr lang="en-US"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06090"/>
          </a:xfrm>
        </p:spPr>
        <p:txBody>
          <a:bodyPr/>
          <a:lstStyle/>
          <a:p>
            <a:r>
              <a:rPr lang="en-US" dirty="0" smtClean="0"/>
              <a:t>DAY 4</a:t>
            </a:r>
            <a:endParaRPr lang="en-US" dirty="0"/>
          </a:p>
        </p:txBody>
      </p:sp>
      <p:sp>
        <p:nvSpPr>
          <p:cNvPr id="3" name="Content Placeholder 2"/>
          <p:cNvSpPr>
            <a:spLocks noGrp="1"/>
          </p:cNvSpPr>
          <p:nvPr>
            <p:ph idx="1"/>
          </p:nvPr>
        </p:nvSpPr>
        <p:spPr>
          <a:xfrm>
            <a:off x="457200" y="764704"/>
            <a:ext cx="8229600" cy="5832648"/>
          </a:xfrm>
        </p:spPr>
        <p:txBody>
          <a:bodyPr/>
          <a:lstStyle/>
          <a:p>
            <a:r>
              <a:rPr lang="en-US" sz="1800" dirty="0" smtClean="0"/>
              <a:t>Importing - 2</a:t>
            </a:r>
          </a:p>
          <a:p>
            <a:pPr lvl="1"/>
            <a:r>
              <a:rPr lang="en-US" sz="1800" dirty="0" smtClean="0"/>
              <a:t>Fixes and second round of imports</a:t>
            </a:r>
          </a:p>
          <a:p>
            <a:pPr lvl="1">
              <a:buNone/>
            </a:pPr>
            <a:endParaRPr lang="en-US" sz="1800" dirty="0" smtClean="0"/>
          </a:p>
          <a:p>
            <a:pPr>
              <a:buNone/>
            </a:pPr>
            <a:r>
              <a:rPr lang="en-US" sz="3600" dirty="0" smtClean="0"/>
              <a:t>Management tasks</a:t>
            </a:r>
          </a:p>
          <a:p>
            <a:pPr lvl="1">
              <a:buNone/>
            </a:pPr>
            <a:endParaRPr lang="en-US" sz="1800" dirty="0" smtClean="0"/>
          </a:p>
          <a:p>
            <a:r>
              <a:rPr lang="en-US" sz="1800" dirty="0" smtClean="0"/>
              <a:t>Document repository management</a:t>
            </a:r>
          </a:p>
          <a:p>
            <a:pPr lvl="1"/>
            <a:r>
              <a:rPr lang="en-US" sz="1800" dirty="0" smtClean="0"/>
              <a:t>Configuring the OAI-PMH interface</a:t>
            </a:r>
          </a:p>
          <a:p>
            <a:pPr lvl="1"/>
            <a:r>
              <a:rPr lang="en-US" sz="1800" dirty="0" smtClean="0"/>
              <a:t>Configuring the repository to participate in Agris (repository ARN)</a:t>
            </a:r>
            <a:br>
              <a:rPr lang="en-US" sz="1800" dirty="0" smtClean="0"/>
            </a:br>
            <a:endParaRPr lang="en-US" sz="1800" dirty="0" smtClean="0"/>
          </a:p>
          <a:p>
            <a:r>
              <a:rPr lang="en-US" sz="1800" dirty="0" smtClean="0"/>
              <a:t>Website management and maintenance</a:t>
            </a:r>
          </a:p>
          <a:p>
            <a:pPr lvl="1"/>
            <a:r>
              <a:rPr lang="en-US" sz="1800" dirty="0" smtClean="0"/>
              <a:t>User management</a:t>
            </a:r>
          </a:p>
          <a:p>
            <a:pPr lvl="1"/>
            <a:r>
              <a:rPr lang="en-US" sz="1800" dirty="0" smtClean="0"/>
              <a:t>Upgrades, modules</a:t>
            </a:r>
          </a:p>
          <a:p>
            <a:pPr lvl="1"/>
            <a:r>
              <a:rPr lang="en-US" sz="1800" dirty="0" err="1" smtClean="0"/>
              <a:t>Cron</a:t>
            </a:r>
            <a:r>
              <a:rPr lang="en-US" sz="1800" dirty="0" smtClean="0"/>
              <a:t>, update.php, cache</a:t>
            </a:r>
          </a:p>
          <a:p>
            <a:pPr lvl="1"/>
            <a:endParaRPr lang="en-US"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dirty="0" smtClean="0"/>
              <a:t>DAY 3</a:t>
            </a:r>
            <a:endParaRPr lang="en-US" dirty="0"/>
          </a:p>
        </p:txBody>
      </p:sp>
      <p:sp>
        <p:nvSpPr>
          <p:cNvPr id="3" name="Content Placeholder 2"/>
          <p:cNvSpPr>
            <a:spLocks noGrp="1"/>
          </p:cNvSpPr>
          <p:nvPr>
            <p:ph idx="1"/>
          </p:nvPr>
        </p:nvSpPr>
        <p:spPr>
          <a:xfrm>
            <a:off x="457200" y="1207293"/>
            <a:ext cx="8229600" cy="5462067"/>
          </a:xfrm>
        </p:spPr>
        <p:txBody>
          <a:bodyPr/>
          <a:lstStyle/>
          <a:p>
            <a:r>
              <a:rPr lang="en-US" sz="2400" dirty="0" smtClean="0"/>
              <a:t>Exporting and importing</a:t>
            </a:r>
          </a:p>
          <a:p>
            <a:pPr lvl="1"/>
            <a:r>
              <a:rPr lang="en-US" sz="1800" dirty="0" smtClean="0"/>
              <a:t>RSS / XML / RDF Views for export + Feeds for importing</a:t>
            </a:r>
          </a:p>
          <a:p>
            <a:pPr lvl="1"/>
            <a:r>
              <a:rPr lang="en-US" sz="1800" dirty="0" smtClean="0"/>
              <a:t>Feed importers in </a:t>
            </a:r>
            <a:r>
              <a:rPr lang="en-US" sz="1800" dirty="0" err="1" smtClean="0"/>
              <a:t>Drupal</a:t>
            </a:r>
            <a:endParaRPr lang="en-US" sz="1800" dirty="0" smtClean="0"/>
          </a:p>
          <a:p>
            <a:pPr lvl="1"/>
            <a:endParaRPr lang="en-US" sz="1800" dirty="0" smtClean="0"/>
          </a:p>
          <a:p>
            <a:r>
              <a:rPr lang="en-US" sz="2200" dirty="0" smtClean="0"/>
              <a:t>Hands-on session: exchange data</a:t>
            </a:r>
          </a:p>
          <a:p>
            <a:pPr lvl="1"/>
            <a:r>
              <a:rPr lang="en-US" sz="1800" dirty="0" smtClean="0"/>
              <a:t>Harvest RSS feeds from Internet</a:t>
            </a:r>
          </a:p>
          <a:p>
            <a:pPr lvl="1"/>
            <a:r>
              <a:rPr lang="en-US" sz="1800" dirty="0" smtClean="0"/>
              <a:t>Create new contents in the system (documents, events)</a:t>
            </a:r>
          </a:p>
          <a:p>
            <a:pPr lvl="1"/>
            <a:r>
              <a:rPr lang="en-US" sz="1800" dirty="0" smtClean="0"/>
              <a:t>Harvest a news feed and an event feed from another AgriDrupal installation</a:t>
            </a:r>
          </a:p>
          <a:p>
            <a:pPr lvl="1"/>
            <a:r>
              <a:rPr lang="en-US" sz="1800" dirty="0" smtClean="0"/>
              <a:t>Improve the “News from partners” view: add a search filter and a filter by feed</a:t>
            </a:r>
          </a:p>
          <a:p>
            <a:pPr lvl="1"/>
            <a:endParaRPr lang="en-US" sz="1800" dirty="0" smtClean="0"/>
          </a:p>
          <a:p>
            <a:pPr lvl="1"/>
            <a:r>
              <a:rPr lang="en-US" sz="1800" dirty="0" smtClean="0"/>
              <a:t>Import a document repository from another AgriDrupal installation Agris AP export </a:t>
            </a:r>
          </a:p>
          <a:p>
            <a:pPr>
              <a:buNone/>
            </a:pPr>
            <a:endParaRPr lang="en-US" sz="2200" dirty="0" smtClean="0"/>
          </a:p>
          <a:p>
            <a:pPr lvl="1">
              <a:buNone/>
            </a:pPr>
            <a:endParaRPr lang="en-US" sz="1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the OAI-PMH interface</a:t>
            </a:r>
            <a:endParaRPr lang="en-US" dirty="0"/>
          </a:p>
        </p:txBody>
      </p:sp>
      <p:sp>
        <p:nvSpPr>
          <p:cNvPr id="3" name="Content Placeholder 2"/>
          <p:cNvSpPr>
            <a:spLocks noGrp="1"/>
          </p:cNvSpPr>
          <p:nvPr>
            <p:ph idx="1"/>
          </p:nvPr>
        </p:nvSpPr>
        <p:spPr>
          <a:xfrm>
            <a:off x="179512" y="1600200"/>
            <a:ext cx="8712968" cy="4525963"/>
          </a:xfrm>
        </p:spPr>
        <p:txBody>
          <a:bodyPr/>
          <a:lstStyle/>
          <a:p>
            <a:r>
              <a:rPr lang="en-US" sz="2000" dirty="0" smtClean="0"/>
              <a:t>The parameters of your OAI-PMH data provider interface are available here:</a:t>
            </a:r>
            <a:br>
              <a:rPr lang="en-US" sz="2000" dirty="0" smtClean="0"/>
            </a:br>
            <a:r>
              <a:rPr lang="en-US" sz="2000" dirty="0" smtClean="0"/>
              <a:t>Documents &gt; OAI data provider</a:t>
            </a:r>
            <a:br>
              <a:rPr lang="en-US" sz="2000" dirty="0" smtClean="0"/>
            </a:br>
            <a:r>
              <a:rPr lang="en-US" sz="2000" dirty="0" smtClean="0"/>
              <a:t>(in your local installations:</a:t>
            </a:r>
            <a:br>
              <a:rPr lang="en-US" sz="2000" dirty="0" smtClean="0"/>
            </a:br>
            <a:r>
              <a:rPr lang="en-US" sz="2000" dirty="0" smtClean="0">
                <a:hlinkClick r:id="rId2"/>
              </a:rPr>
              <a:t>http://localhost/agridrupal075/oai-pmh-interface</a:t>
            </a:r>
            <a:r>
              <a:rPr lang="en-US" sz="2000" dirty="0" smtClean="0"/>
              <a:t>)</a:t>
            </a:r>
            <a:br>
              <a:rPr lang="en-US" sz="2000" dirty="0" smtClean="0"/>
            </a:br>
            <a:endParaRPr lang="en-US" sz="2000" dirty="0" smtClean="0"/>
          </a:p>
          <a:p>
            <a:r>
              <a:rPr lang="en-US" sz="2000" dirty="0" smtClean="0"/>
              <a:t>VERY IMPORTANT:</a:t>
            </a:r>
            <a:br>
              <a:rPr lang="en-US" sz="2000" dirty="0" smtClean="0"/>
            </a:br>
            <a:r>
              <a:rPr lang="en-US" sz="2000" dirty="0" smtClean="0"/>
              <a:t>You have to configure your OAI data provider before publishing your website.</a:t>
            </a:r>
            <a:br>
              <a:rPr lang="en-US" sz="2000" dirty="0" smtClean="0"/>
            </a:br>
            <a:r>
              <a:rPr lang="en-US" sz="2000" i="1" dirty="0" smtClean="0"/>
              <a:t>All AgriDrupal installations have the same parameters, assuming a local installation under </a:t>
            </a:r>
            <a:r>
              <a:rPr lang="en-US" sz="2000" i="1" dirty="0" err="1" smtClean="0"/>
              <a:t>localhost</a:t>
            </a:r>
            <a:r>
              <a:rPr lang="en-US" sz="2000" i="1" dirty="0" smtClean="0"/>
              <a:t> with the website name “agridrupal075”. A public installation of AgriDrupal will have its domain name, which must be reflected in the OAI configuration, otherwise the repository will not be uniquely identified.</a:t>
            </a:r>
            <a:br>
              <a:rPr lang="en-US" sz="2000" i="1" dirty="0" smtClean="0"/>
            </a:br>
            <a:r>
              <a:rPr lang="en-US" sz="2000" i="1" dirty="0" smtClean="0"/>
              <a:t/>
            </a:r>
            <a:br>
              <a:rPr lang="en-US" sz="2000" i="1" dirty="0" smtClean="0"/>
            </a:br>
            <a:r>
              <a:rPr lang="en-US" sz="2000" dirty="0" smtClean="0"/>
              <a:t>You can configure your OAI-PMH provider here:</a:t>
            </a:r>
            <a:br>
              <a:rPr lang="en-US" sz="2000" dirty="0" smtClean="0"/>
            </a:br>
            <a:r>
              <a:rPr lang="en-US" sz="2000" dirty="0" smtClean="0"/>
              <a:t>Administer &gt; Site configuration &gt; OAI2 Configuration </a:t>
            </a:r>
            <a:br>
              <a:rPr lang="en-US" sz="2000" dirty="0" smtClean="0"/>
            </a:br>
            <a:endParaRPr lang="en-US" sz="2000" dirty="0" smtClean="0"/>
          </a:p>
          <a:p>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80" y="44624"/>
            <a:ext cx="8686800" cy="1143000"/>
          </a:xfrm>
        </p:spPr>
        <p:txBody>
          <a:bodyPr/>
          <a:lstStyle/>
          <a:p>
            <a:r>
              <a:rPr lang="en-US" dirty="0" smtClean="0"/>
              <a:t>OAI-PMH data provider configuration</a:t>
            </a:r>
            <a:endParaRPr lang="en-US" dirty="0"/>
          </a:p>
        </p:txBody>
      </p:sp>
      <p:pic>
        <p:nvPicPr>
          <p:cNvPr id="5" name="Picture 4" descr="New Picture (3).png"/>
          <p:cNvPicPr>
            <a:picLocks noChangeAspect="1"/>
          </p:cNvPicPr>
          <p:nvPr/>
        </p:nvPicPr>
        <p:blipFill>
          <a:blip r:embed="rId2" cstate="print"/>
          <a:stretch>
            <a:fillRect/>
          </a:stretch>
        </p:blipFill>
        <p:spPr>
          <a:xfrm>
            <a:off x="35496" y="1988840"/>
            <a:ext cx="5887272" cy="4277322"/>
          </a:xfrm>
          <a:prstGeom prst="rect">
            <a:avLst/>
          </a:prstGeom>
        </p:spPr>
      </p:pic>
      <p:sp>
        <p:nvSpPr>
          <p:cNvPr id="6" name="TextBox 5"/>
          <p:cNvSpPr txBox="1"/>
          <p:nvPr/>
        </p:nvSpPr>
        <p:spPr>
          <a:xfrm>
            <a:off x="6084168" y="2790614"/>
            <a:ext cx="2520280" cy="523220"/>
          </a:xfrm>
          <a:prstGeom prst="rect">
            <a:avLst/>
          </a:prstGeom>
          <a:noFill/>
        </p:spPr>
        <p:txBody>
          <a:bodyPr wrap="square" rtlCol="0">
            <a:spAutoFit/>
          </a:bodyPr>
          <a:lstStyle/>
          <a:p>
            <a:r>
              <a:rPr lang="en-US" sz="1400" dirty="0" smtClean="0"/>
              <a:t>Change this to the name of your repository</a:t>
            </a:r>
            <a:endParaRPr lang="en-US" sz="1400" dirty="0"/>
          </a:p>
        </p:txBody>
      </p:sp>
      <p:sp>
        <p:nvSpPr>
          <p:cNvPr id="7" name="TextBox 6"/>
          <p:cNvSpPr txBox="1"/>
          <p:nvPr/>
        </p:nvSpPr>
        <p:spPr>
          <a:xfrm>
            <a:off x="4211960" y="3438686"/>
            <a:ext cx="4392488" cy="523220"/>
          </a:xfrm>
          <a:prstGeom prst="rect">
            <a:avLst/>
          </a:prstGeom>
          <a:noFill/>
        </p:spPr>
        <p:txBody>
          <a:bodyPr wrap="square" rtlCol="0">
            <a:spAutoFit/>
          </a:bodyPr>
          <a:lstStyle/>
          <a:p>
            <a:r>
              <a:rPr lang="en-US" sz="1400" dirty="0" smtClean="0"/>
              <a:t>Change this to a unique identifier for your repository. The best practice is to use your domain name</a:t>
            </a:r>
            <a:endParaRPr lang="en-US" sz="1400" dirty="0"/>
          </a:p>
        </p:txBody>
      </p:sp>
      <p:sp>
        <p:nvSpPr>
          <p:cNvPr id="8" name="TextBox 7"/>
          <p:cNvSpPr txBox="1"/>
          <p:nvPr/>
        </p:nvSpPr>
        <p:spPr>
          <a:xfrm>
            <a:off x="3563888" y="4086758"/>
            <a:ext cx="5580112" cy="523220"/>
          </a:xfrm>
          <a:prstGeom prst="rect">
            <a:avLst/>
          </a:prstGeom>
          <a:noFill/>
        </p:spPr>
        <p:txBody>
          <a:bodyPr wrap="square" rtlCol="0">
            <a:spAutoFit/>
          </a:bodyPr>
          <a:lstStyle/>
          <a:p>
            <a:r>
              <a:rPr lang="en-US" sz="1400" dirty="0" smtClean="0"/>
              <a:t>Change this replacing </a:t>
            </a:r>
            <a:r>
              <a:rPr lang="en-US" sz="1400" dirty="0" err="1" smtClean="0"/>
              <a:t>localhost</a:t>
            </a:r>
            <a:r>
              <a:rPr lang="en-US" sz="1400" dirty="0" smtClean="0"/>
              <a:t>/agridrupal075 with the base URL of your website. The trailing part, “/oai2”, should remain as it is</a:t>
            </a:r>
            <a:endParaRPr lang="en-US" sz="1400" dirty="0"/>
          </a:p>
        </p:txBody>
      </p:sp>
      <p:sp>
        <p:nvSpPr>
          <p:cNvPr id="9" name="TextBox 8"/>
          <p:cNvSpPr txBox="1"/>
          <p:nvPr/>
        </p:nvSpPr>
        <p:spPr>
          <a:xfrm>
            <a:off x="3779912" y="4734830"/>
            <a:ext cx="4032448" cy="307777"/>
          </a:xfrm>
          <a:prstGeom prst="rect">
            <a:avLst/>
          </a:prstGeom>
          <a:noFill/>
        </p:spPr>
        <p:txBody>
          <a:bodyPr wrap="square" rtlCol="0">
            <a:spAutoFit/>
          </a:bodyPr>
          <a:lstStyle/>
          <a:p>
            <a:r>
              <a:rPr lang="en-US" sz="1400" dirty="0" smtClean="0"/>
              <a:t>Change the reference email address</a:t>
            </a:r>
            <a:endParaRPr lang="en-US" sz="1400" dirty="0"/>
          </a:p>
        </p:txBody>
      </p:sp>
      <p:cxnSp>
        <p:nvCxnSpPr>
          <p:cNvPr id="11" name="Straight Arrow Connector 10"/>
          <p:cNvCxnSpPr>
            <a:stCxn id="6" idx="1"/>
          </p:cNvCxnSpPr>
          <p:nvPr/>
        </p:nvCxnSpPr>
        <p:spPr>
          <a:xfrm rot="10800000" flipV="1">
            <a:off x="1979712" y="3052224"/>
            <a:ext cx="4104456" cy="117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p:cNvCxnSpPr>
          <p:nvPr/>
        </p:nvCxnSpPr>
        <p:spPr>
          <a:xfrm rot="10800000">
            <a:off x="1475656" y="3673874"/>
            <a:ext cx="2736304" cy="26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1"/>
          </p:cNvCxnSpPr>
          <p:nvPr/>
        </p:nvCxnSpPr>
        <p:spPr>
          <a:xfrm rot="10800000">
            <a:off x="2195736" y="4321946"/>
            <a:ext cx="1368152" cy="26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1"/>
          </p:cNvCxnSpPr>
          <p:nvPr/>
        </p:nvCxnSpPr>
        <p:spPr>
          <a:xfrm rot="10800000">
            <a:off x="1331640" y="4826003"/>
            <a:ext cx="2448272" cy="62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71600" y="1268760"/>
            <a:ext cx="6480720" cy="369332"/>
          </a:xfrm>
          <a:prstGeom prst="rect">
            <a:avLst/>
          </a:prstGeom>
          <a:noFill/>
        </p:spPr>
        <p:txBody>
          <a:bodyPr wrap="square" rtlCol="0">
            <a:spAutoFit/>
          </a:bodyPr>
          <a:lstStyle/>
          <a:p>
            <a:r>
              <a:rPr lang="en-US" dirty="0" smtClean="0"/>
              <a:t>Administer &gt; Site configuration &gt; OAI2 Configuration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712968" cy="936104"/>
          </a:xfrm>
        </p:spPr>
        <p:txBody>
          <a:bodyPr/>
          <a:lstStyle/>
          <a:p>
            <a:r>
              <a:rPr lang="en-US" sz="3200" dirty="0" smtClean="0"/>
              <a:t>Configuring the repository to participate in Agris</a:t>
            </a:r>
            <a:endParaRPr lang="en-US" sz="3200" dirty="0"/>
          </a:p>
        </p:txBody>
      </p:sp>
      <p:sp>
        <p:nvSpPr>
          <p:cNvPr id="3" name="Content Placeholder 2"/>
          <p:cNvSpPr>
            <a:spLocks noGrp="1"/>
          </p:cNvSpPr>
          <p:nvPr>
            <p:ph idx="1"/>
          </p:nvPr>
        </p:nvSpPr>
        <p:spPr>
          <a:xfrm>
            <a:off x="457200" y="1268760"/>
            <a:ext cx="8229600" cy="5112568"/>
          </a:xfrm>
        </p:spPr>
        <p:txBody>
          <a:bodyPr/>
          <a:lstStyle/>
          <a:p>
            <a:pPr>
              <a:buNone/>
            </a:pPr>
            <a:r>
              <a:rPr lang="en-US" sz="2400" dirty="0" smtClean="0"/>
              <a:t>Repositories participating in Agris must be identified by a unique identifier, called ARN</a:t>
            </a:r>
            <a:br>
              <a:rPr lang="en-US" sz="2400" dirty="0" smtClean="0"/>
            </a:br>
            <a:endParaRPr lang="en-US" sz="900" dirty="0" smtClean="0"/>
          </a:p>
          <a:p>
            <a:pPr>
              <a:buNone/>
            </a:pPr>
            <a:r>
              <a:rPr lang="en-US" sz="2400" dirty="0" smtClean="0"/>
              <a:t>In order to get your ARN, contact the Agris secretariat at </a:t>
            </a:r>
            <a:r>
              <a:rPr lang="en-US" sz="2400" dirty="0" smtClean="0">
                <a:hlinkClick r:id="rId2"/>
              </a:rPr>
              <a:t>agris@fao.org</a:t>
            </a:r>
            <a:r>
              <a:rPr lang="en-US" sz="2400" dirty="0" smtClean="0"/>
              <a:t/>
            </a:r>
            <a:br>
              <a:rPr lang="en-US" sz="2400" dirty="0" smtClean="0"/>
            </a:br>
            <a:endParaRPr lang="en-US" sz="900" dirty="0" smtClean="0"/>
          </a:p>
          <a:p>
            <a:pPr>
              <a:buNone/>
            </a:pPr>
            <a:r>
              <a:rPr lang="en-US" sz="2400" dirty="0" smtClean="0"/>
              <a:t>Once you have your ARN, do the following:</a:t>
            </a:r>
          </a:p>
          <a:p>
            <a:r>
              <a:rPr lang="en-US" sz="2000" dirty="0" smtClean="0"/>
              <a:t>Administrator &gt; Manage contents</a:t>
            </a:r>
          </a:p>
          <a:p>
            <a:r>
              <a:rPr lang="en-US" sz="2000" dirty="0" smtClean="0"/>
              <a:t>Select the “Repository” type and click on Filter</a:t>
            </a:r>
          </a:p>
          <a:p>
            <a:r>
              <a:rPr lang="en-US" sz="2000" dirty="0" smtClean="0"/>
              <a:t>For the first record of this type (you should have only one, called “Main repository”) click on Edit</a:t>
            </a:r>
          </a:p>
          <a:p>
            <a:r>
              <a:rPr lang="en-US" sz="2000" dirty="0" smtClean="0"/>
              <a:t>Replace the value of the ARN field with your ARN.</a:t>
            </a:r>
            <a:br>
              <a:rPr lang="en-US" sz="2000" dirty="0" smtClean="0"/>
            </a:br>
            <a:endParaRPr lang="en-US" sz="900" dirty="0" smtClean="0"/>
          </a:p>
          <a:p>
            <a:pPr>
              <a:buNone/>
            </a:pPr>
            <a:r>
              <a:rPr lang="en-US" sz="2000" dirty="0" smtClean="0"/>
              <a:t>Now your Agris AP export (available from the Catalog page) can be sent to the Agris secretariat for inclusion in the Agris search engine.</a:t>
            </a:r>
          </a:p>
          <a:p>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System management: Users</a:t>
            </a:r>
            <a:endParaRPr lang="en-US" dirty="0"/>
          </a:p>
        </p:txBody>
      </p:sp>
      <p:sp>
        <p:nvSpPr>
          <p:cNvPr id="3" name="Content Placeholder 2"/>
          <p:cNvSpPr>
            <a:spLocks noGrp="1"/>
          </p:cNvSpPr>
          <p:nvPr>
            <p:ph idx="1"/>
          </p:nvPr>
        </p:nvSpPr>
        <p:spPr>
          <a:xfrm>
            <a:off x="457200" y="1124744"/>
            <a:ext cx="8229600" cy="5001419"/>
          </a:xfrm>
        </p:spPr>
        <p:txBody>
          <a:bodyPr/>
          <a:lstStyle/>
          <a:p>
            <a:r>
              <a:rPr lang="en-US" sz="2000" dirty="0" smtClean="0"/>
              <a:t>Administer &gt; User management </a:t>
            </a:r>
            <a:br>
              <a:rPr lang="en-US" sz="2000" dirty="0" smtClean="0"/>
            </a:br>
            <a:r>
              <a:rPr lang="en-US" sz="2000" dirty="0" smtClean="0"/>
              <a:t>Website administrators can:</a:t>
            </a:r>
          </a:p>
          <a:p>
            <a:pPr lvl="1"/>
            <a:r>
              <a:rPr lang="en-US" sz="2000" dirty="0" smtClean="0"/>
              <a:t>view, edit, delete and add users ( &gt; Users)</a:t>
            </a:r>
          </a:p>
          <a:p>
            <a:pPr lvl="1"/>
            <a:r>
              <a:rPr lang="en-US" sz="2000" dirty="0" smtClean="0"/>
              <a:t>decide if and how users can register to the website ( &gt; User settings)</a:t>
            </a:r>
          </a:p>
          <a:p>
            <a:pPr lvl="1"/>
            <a:r>
              <a:rPr lang="en-US" sz="2000" dirty="0" smtClean="0"/>
              <a:t>create roles and assign roles to users ( &gt; Roles) (&gt; Users)</a:t>
            </a:r>
          </a:p>
          <a:p>
            <a:pPr lvl="1"/>
            <a:r>
              <a:rPr lang="en-US" sz="2000" dirty="0" smtClean="0"/>
              <a:t>define permissions for roles ( &gt; Permissions)</a:t>
            </a:r>
            <a:r>
              <a:rPr lang="en-US" dirty="0" smtClean="0"/>
              <a:t/>
            </a:r>
            <a:br>
              <a:rPr lang="en-US" dirty="0" smtClean="0"/>
            </a:br>
            <a:endParaRPr lang="en-US" sz="1800" dirty="0" smtClean="0"/>
          </a:p>
          <a:p>
            <a:r>
              <a:rPr lang="en-US" sz="1600" dirty="0" smtClean="0"/>
              <a:t>E.g. for the document repository a “cataloguer” or “librarian” role could be created, with permission to create, edit and delete nodes of content types “Document”, “Author”, “Corporate body” and “Conference”, and this role could be assigned to all the users who are going to catalog documents. </a:t>
            </a:r>
            <a:br>
              <a:rPr lang="en-US" sz="1600" dirty="0" smtClean="0"/>
            </a:br>
            <a:r>
              <a:rPr lang="en-US" sz="1600" dirty="0" smtClean="0"/>
              <a:t>The “editor” role by default has broader permissions: editors can create, edit and delete nodes of almost all content types, they can create web pages and edit the navigation menu.</a:t>
            </a:r>
            <a:r>
              <a:rPr lang="en-US" sz="1800" dirty="0" smtClean="0"/>
              <a:t/>
            </a:r>
            <a:br>
              <a:rPr lang="en-US" sz="1800" dirty="0" smtClean="0"/>
            </a:br>
            <a:endParaRPr lang="en-US" sz="1800" dirty="0" smtClean="0"/>
          </a:p>
          <a:p>
            <a:pPr>
              <a:buNone/>
            </a:pPr>
            <a:r>
              <a:rPr lang="en-US" sz="2400" dirty="0" smtClean="0"/>
              <a:t>Read more on Users management here: </a:t>
            </a:r>
            <a:r>
              <a:rPr lang="en-US" sz="2400" dirty="0" smtClean="0">
                <a:hlinkClick r:id="rId2"/>
              </a:rPr>
              <a:t>http://drupal.org/documentation/modules/user</a:t>
            </a:r>
            <a:endParaRPr lang="en-US" sz="2400" dirty="0" smtClean="0"/>
          </a:p>
          <a:p>
            <a:pPr lvl="1"/>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712968" cy="1008112"/>
          </a:xfrm>
        </p:spPr>
        <p:txBody>
          <a:bodyPr/>
          <a:lstStyle/>
          <a:p>
            <a:r>
              <a:rPr lang="en-US" sz="3600" dirty="0" smtClean="0"/>
              <a:t>System maintenance: </a:t>
            </a:r>
            <a:r>
              <a:rPr lang="en-US" sz="3600" dirty="0" err="1" smtClean="0"/>
              <a:t>Drupal</a:t>
            </a:r>
            <a:r>
              <a:rPr lang="en-US" sz="3600" dirty="0" smtClean="0"/>
              <a:t> upgrades</a:t>
            </a:r>
            <a:endParaRPr lang="en-US" sz="3600" dirty="0"/>
          </a:p>
        </p:txBody>
      </p:sp>
      <p:sp>
        <p:nvSpPr>
          <p:cNvPr id="3" name="Content Placeholder 2"/>
          <p:cNvSpPr>
            <a:spLocks noGrp="1"/>
          </p:cNvSpPr>
          <p:nvPr>
            <p:ph idx="1"/>
          </p:nvPr>
        </p:nvSpPr>
        <p:spPr>
          <a:xfrm>
            <a:off x="457200" y="980728"/>
            <a:ext cx="8229600" cy="5688632"/>
          </a:xfrm>
        </p:spPr>
        <p:txBody>
          <a:bodyPr/>
          <a:lstStyle/>
          <a:p>
            <a:r>
              <a:rPr lang="en-US" sz="2000" dirty="0" err="1" smtClean="0"/>
              <a:t>Drupal</a:t>
            </a:r>
            <a:r>
              <a:rPr lang="en-US" sz="2000" dirty="0" smtClean="0"/>
              <a:t> core upgrade:</a:t>
            </a:r>
            <a:br>
              <a:rPr lang="en-US" sz="2000" dirty="0" smtClean="0"/>
            </a:br>
            <a:r>
              <a:rPr lang="en-US" sz="2000" dirty="0" smtClean="0"/>
              <a:t> </a:t>
            </a:r>
            <a:r>
              <a:rPr lang="en-US" sz="2000" dirty="0" smtClean="0">
                <a:hlinkClick r:id="rId2"/>
              </a:rPr>
              <a:t>http://drupal.org/node/287824</a:t>
            </a:r>
            <a:r>
              <a:rPr lang="en-US" sz="2000" dirty="0" smtClean="0"/>
              <a:t/>
            </a:r>
            <a:br>
              <a:rPr lang="en-US" sz="2000" dirty="0" smtClean="0"/>
            </a:br>
            <a:r>
              <a:rPr lang="en-US" sz="2000" dirty="0" smtClean="0"/>
              <a:t/>
            </a:r>
            <a:br>
              <a:rPr lang="en-US" sz="2000" dirty="0" smtClean="0"/>
            </a:br>
            <a:r>
              <a:rPr lang="en-US" sz="2000" dirty="0" smtClean="0"/>
              <a:t>VERY IMPORTANT: Before upgrading to a new version of </a:t>
            </a:r>
            <a:r>
              <a:rPr lang="en-US" sz="2000" dirty="0" err="1" smtClean="0"/>
              <a:t>Drupal</a:t>
            </a:r>
            <a:r>
              <a:rPr lang="en-US" sz="2000" dirty="0" smtClean="0"/>
              <a:t>, make a backup copy of all folders under /sites </a:t>
            </a:r>
            <a:br>
              <a:rPr lang="en-US" sz="2000" dirty="0" smtClean="0"/>
            </a:br>
            <a:r>
              <a:rPr lang="en-US" sz="2000" dirty="0" smtClean="0"/>
              <a:t>(in your local installations: </a:t>
            </a:r>
            <a:r>
              <a:rPr lang="en-US" sz="2000" dirty="0" err="1" smtClean="0"/>
              <a:t>xampp</a:t>
            </a:r>
            <a:r>
              <a:rPr lang="en-US" sz="2000" dirty="0" smtClean="0"/>
              <a:t>/</a:t>
            </a:r>
            <a:r>
              <a:rPr lang="en-US" sz="2000" dirty="0" err="1" smtClean="0"/>
              <a:t>htdocs</a:t>
            </a:r>
            <a:r>
              <a:rPr lang="en-US" sz="2000" dirty="0" smtClean="0"/>
              <a:t>/agridrupal075/sites)</a:t>
            </a:r>
            <a:br>
              <a:rPr lang="en-US" sz="2000" dirty="0" smtClean="0"/>
            </a:br>
            <a:r>
              <a:rPr lang="en-US" sz="2000" dirty="0" smtClean="0"/>
              <a:t>This is where your chosen modules, themes, settings and files are stored, and the new version of </a:t>
            </a:r>
            <a:r>
              <a:rPr lang="en-US" sz="2000" dirty="0" err="1" smtClean="0"/>
              <a:t>Drupal</a:t>
            </a:r>
            <a:r>
              <a:rPr lang="en-US" sz="2000" dirty="0" smtClean="0"/>
              <a:t> would overwrite all of them.</a:t>
            </a:r>
            <a:br>
              <a:rPr lang="en-US" sz="2000" dirty="0" smtClean="0"/>
            </a:br>
            <a:r>
              <a:rPr lang="en-US" sz="2000" dirty="0" smtClean="0"/>
              <a:t/>
            </a:r>
            <a:br>
              <a:rPr lang="en-US" sz="2000" dirty="0" smtClean="0"/>
            </a:br>
            <a:r>
              <a:rPr lang="en-US" sz="2000" dirty="0" smtClean="0"/>
              <a:t>Then download the new version, unzip it, replace the old version with the new one (in your local installation, replace all the folders under “agridrupal075”), and put back your backed-up folders under /sites.</a:t>
            </a:r>
            <a:br>
              <a:rPr lang="en-US" sz="2000" dirty="0" smtClean="0"/>
            </a:br>
            <a:r>
              <a:rPr lang="en-US" sz="2000" dirty="0" smtClean="0"/>
              <a:t/>
            </a:r>
            <a:br>
              <a:rPr lang="en-US" sz="2000" dirty="0" smtClean="0"/>
            </a:br>
            <a:r>
              <a:rPr lang="en-US" sz="2000" dirty="0" smtClean="0"/>
              <a:t>Then open the website in your browser and load the update.php page under the root of your website</a:t>
            </a:r>
            <a:br>
              <a:rPr lang="en-US" sz="2000" dirty="0" smtClean="0"/>
            </a:br>
            <a:r>
              <a:rPr lang="en-US" sz="2000" dirty="0" smtClean="0"/>
              <a:t>(in your local installations: http://localhost/agridrupal075/update.php)</a:t>
            </a:r>
            <a:br>
              <a:rPr lang="en-US" sz="2000" dirty="0" smtClean="0"/>
            </a:br>
            <a:r>
              <a:rPr lang="en-US" sz="2000" dirty="0" smtClean="0"/>
              <a:t>and follow the instructions (just click on Continue and OK until the procedure is completed)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 y="-27384"/>
            <a:ext cx="8507288" cy="936104"/>
          </a:xfrm>
        </p:spPr>
        <p:txBody>
          <a:bodyPr/>
          <a:lstStyle/>
          <a:p>
            <a:r>
              <a:rPr lang="en-US" sz="3600" dirty="0" smtClean="0"/>
              <a:t>System maintenance: modules and upgrades</a:t>
            </a:r>
            <a:endParaRPr lang="en-US" sz="3600" dirty="0"/>
          </a:p>
        </p:txBody>
      </p:sp>
      <p:sp>
        <p:nvSpPr>
          <p:cNvPr id="3" name="Content Placeholder 2"/>
          <p:cNvSpPr>
            <a:spLocks noGrp="1"/>
          </p:cNvSpPr>
          <p:nvPr>
            <p:ph idx="1"/>
          </p:nvPr>
        </p:nvSpPr>
        <p:spPr>
          <a:xfrm>
            <a:off x="457200" y="836712"/>
            <a:ext cx="8229600" cy="6021288"/>
          </a:xfrm>
        </p:spPr>
        <p:txBody>
          <a:bodyPr/>
          <a:lstStyle/>
          <a:p>
            <a:r>
              <a:rPr lang="en-US" sz="2000" dirty="0" smtClean="0"/>
              <a:t>Adding and removing </a:t>
            </a:r>
            <a:r>
              <a:rPr lang="en-US" sz="2000" dirty="0" err="1" smtClean="0"/>
              <a:t>Drupal</a:t>
            </a:r>
            <a:r>
              <a:rPr lang="en-US" sz="2000" dirty="0" smtClean="0"/>
              <a:t> modules</a:t>
            </a:r>
          </a:p>
          <a:p>
            <a:pPr lvl="1"/>
            <a:r>
              <a:rPr lang="en-US" sz="1800" dirty="0" smtClean="0"/>
              <a:t>Modules are stored under /sites/all/modules:</a:t>
            </a:r>
          </a:p>
          <a:p>
            <a:pPr lvl="1"/>
            <a:r>
              <a:rPr lang="en-US" sz="1800" dirty="0" smtClean="0"/>
              <a:t>In order to install a new module, download it from drupal.org, unzip it and place it under /sites/all/modules/. Then, go to Administer &gt; Site building &gt; Modules, look for the new module in the list and enable it.</a:t>
            </a:r>
            <a:br>
              <a:rPr lang="en-US" sz="1800" dirty="0" smtClean="0"/>
            </a:br>
            <a:r>
              <a:rPr lang="en-US" sz="1800" i="1" dirty="0" smtClean="0"/>
              <a:t>IMPORTANT: never upload and enable a module that is in dev or alpha version.</a:t>
            </a:r>
          </a:p>
          <a:p>
            <a:pPr lvl="1"/>
            <a:r>
              <a:rPr lang="en-US" sz="1800" dirty="0" smtClean="0"/>
              <a:t>In order to remove a module, go to Administer &gt; Site building &gt; Modules, look for the module in the list and disable it. Check also under the “Uninstall” tab in the Modules page to see if there is an uninstall option for that module and if it is there, execute it (NB: doing this removes all settings for the module and in certain cases also contents created with that module, so if you want to re-install it later you will have to re-apply the settings and re-create the contents). Then remove the physical folder under /sites/all/modules.</a:t>
            </a:r>
            <a:r>
              <a:rPr lang="en-US" sz="1600" i="1" dirty="0" smtClean="0"/>
              <a:t/>
            </a:r>
            <a:br>
              <a:rPr lang="en-US" sz="1600" i="1" dirty="0" smtClean="0"/>
            </a:br>
            <a:endParaRPr lang="en-US" sz="900" i="1" dirty="0" smtClean="0"/>
          </a:p>
          <a:p>
            <a:r>
              <a:rPr lang="en-US" sz="2000" dirty="0" err="1" smtClean="0"/>
              <a:t>Drupal</a:t>
            </a:r>
            <a:r>
              <a:rPr lang="en-US" sz="2000" dirty="0" smtClean="0"/>
              <a:t> modules upgrades:</a:t>
            </a:r>
          </a:p>
          <a:p>
            <a:pPr lvl="1"/>
            <a:r>
              <a:rPr lang="en-US" sz="1800" dirty="0" smtClean="0"/>
              <a:t>Download the new version and unzip it.</a:t>
            </a:r>
          </a:p>
          <a:p>
            <a:pPr lvl="1"/>
            <a:r>
              <a:rPr lang="en-US" sz="1800" dirty="0" smtClean="0"/>
              <a:t>Under /sites/all/modules/, replace the old folder of the module with the new one.</a:t>
            </a:r>
          </a:p>
          <a:p>
            <a:pPr lvl="1"/>
            <a:r>
              <a:rPr lang="en-US" sz="1800" dirty="0" smtClean="0"/>
              <a:t>Launch update.php (in your local installation: http://localhost/agridrupal075/update.php)</a:t>
            </a:r>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z="3600" dirty="0" smtClean="0"/>
              <a:t>System maintenance tasks</a:t>
            </a:r>
            <a:endParaRPr lang="en-US" sz="3600" dirty="0"/>
          </a:p>
        </p:txBody>
      </p:sp>
      <p:sp>
        <p:nvSpPr>
          <p:cNvPr id="3" name="Content Placeholder 2"/>
          <p:cNvSpPr>
            <a:spLocks noGrp="1"/>
          </p:cNvSpPr>
          <p:nvPr>
            <p:ph idx="1"/>
          </p:nvPr>
        </p:nvSpPr>
        <p:spPr>
          <a:xfrm>
            <a:off x="457200" y="1124744"/>
            <a:ext cx="8229600" cy="5616624"/>
          </a:xfrm>
        </p:spPr>
        <p:txBody>
          <a:bodyPr/>
          <a:lstStyle/>
          <a:p>
            <a:pPr>
              <a:buNone/>
            </a:pPr>
            <a:r>
              <a:rPr lang="en-US" sz="2000" dirty="0" smtClean="0"/>
              <a:t>In order to have an efficient website and make sure that system maintenance tasks are executed regularly:</a:t>
            </a:r>
            <a:br>
              <a:rPr lang="en-US" sz="2000" dirty="0" smtClean="0"/>
            </a:br>
            <a:endParaRPr lang="en-US" sz="2000" dirty="0" smtClean="0"/>
          </a:p>
          <a:p>
            <a:r>
              <a:rPr lang="en-US" sz="2000" dirty="0" smtClean="0"/>
              <a:t>Install and enable the </a:t>
            </a:r>
            <a:r>
              <a:rPr lang="en-US" sz="2000" dirty="0" err="1" smtClean="0"/>
              <a:t>Poormanscron</a:t>
            </a:r>
            <a:r>
              <a:rPr lang="en-US" sz="2000" dirty="0" smtClean="0"/>
              <a:t> module if you cannot manage </a:t>
            </a:r>
            <a:r>
              <a:rPr lang="en-US" sz="2000" dirty="0" err="1" smtClean="0"/>
              <a:t>cron</a:t>
            </a:r>
            <a:r>
              <a:rPr lang="en-US" sz="2000" dirty="0" smtClean="0"/>
              <a:t> jobs on your server (ask your system administrator)</a:t>
            </a:r>
            <a:br>
              <a:rPr lang="en-US" sz="2000" dirty="0" smtClean="0"/>
            </a:br>
            <a:r>
              <a:rPr lang="en-US" sz="2000" dirty="0" smtClean="0"/>
              <a:t>(</a:t>
            </a:r>
            <a:r>
              <a:rPr lang="en-US" sz="2000" dirty="0" err="1" smtClean="0"/>
              <a:t>Poormanscron</a:t>
            </a:r>
            <a:r>
              <a:rPr lang="en-US" sz="2000" dirty="0" smtClean="0"/>
              <a:t> is already enabled in AgriDrupal)</a:t>
            </a:r>
            <a:br>
              <a:rPr lang="en-US" sz="2000" dirty="0" smtClean="0"/>
            </a:br>
            <a:endParaRPr lang="en-US" sz="2000" dirty="0" smtClean="0"/>
          </a:p>
          <a:p>
            <a:r>
              <a:rPr lang="en-US" sz="2000" dirty="0" smtClean="0"/>
              <a:t>When the website doesn’t seem to display updated contents or to use updated settings, refresh the </a:t>
            </a:r>
            <a:r>
              <a:rPr lang="en-US" sz="2000" dirty="0" err="1" smtClean="0"/>
              <a:t>Drupal</a:t>
            </a:r>
            <a:r>
              <a:rPr lang="en-US" sz="2000" dirty="0" smtClean="0"/>
              <a:t> cache: Administer &gt; Site configuration &gt; Performance &gt; click on the “Clear cache” button. </a:t>
            </a:r>
            <a:br>
              <a:rPr lang="en-US" sz="2000" dirty="0" smtClean="0"/>
            </a:br>
            <a:endParaRPr lang="en-US" sz="2000" dirty="0" smtClean="0"/>
          </a:p>
          <a:p>
            <a:r>
              <a:rPr lang="en-US" sz="2000" dirty="0" smtClean="0"/>
              <a:t>When in trouble, sometimes loading the update.php procedure (see </a:t>
            </a:r>
            <a:r>
              <a:rPr lang="en-US" sz="2000" dirty="0" err="1" smtClean="0"/>
              <a:t>Drupal</a:t>
            </a:r>
            <a:r>
              <a:rPr lang="en-US" sz="2000" dirty="0" smtClean="0"/>
              <a:t> upgrades above) can solve temporary problems.</a:t>
            </a:r>
            <a:br>
              <a:rPr lang="en-US" sz="2000" dirty="0" smtClean="0"/>
            </a:br>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507288" cy="936104"/>
          </a:xfrm>
        </p:spPr>
        <p:txBody>
          <a:bodyPr/>
          <a:lstStyle/>
          <a:p>
            <a:r>
              <a:rPr lang="en-US" dirty="0" smtClean="0"/>
              <a:t>RSS / XML / RDF Views for export - 1</a:t>
            </a:r>
            <a:endParaRPr lang="en-US" dirty="0"/>
          </a:p>
        </p:txBody>
      </p:sp>
      <p:sp>
        <p:nvSpPr>
          <p:cNvPr id="3" name="Content Placeholder 2"/>
          <p:cNvSpPr>
            <a:spLocks noGrp="1"/>
          </p:cNvSpPr>
          <p:nvPr>
            <p:ph idx="1"/>
          </p:nvPr>
        </p:nvSpPr>
        <p:spPr>
          <a:xfrm>
            <a:off x="457200" y="908720"/>
            <a:ext cx="8229600" cy="5760640"/>
          </a:xfrm>
          <a:noFill/>
        </p:spPr>
        <p:txBody>
          <a:bodyPr/>
          <a:lstStyle/>
          <a:p>
            <a:r>
              <a:rPr lang="en-US" sz="2000" dirty="0" err="1" smtClean="0"/>
              <a:t>Drupal</a:t>
            </a:r>
            <a:r>
              <a:rPr lang="en-US" sz="2000" dirty="0" smtClean="0"/>
              <a:t> (with the help of additional modules) offers several “displays” that create special Views that are not just normal HTML web pages but text-based machine readable files (XML, CSV, </a:t>
            </a:r>
            <a:r>
              <a:rPr lang="en-US" sz="2000" dirty="0" err="1" smtClean="0"/>
              <a:t>Json</a:t>
            </a:r>
            <a:r>
              <a:rPr lang="en-US" sz="2000" dirty="0" smtClean="0"/>
              <a:t>…)</a:t>
            </a:r>
            <a:br>
              <a:rPr lang="en-US" sz="2000" dirty="0" smtClean="0"/>
            </a:br>
            <a:r>
              <a:rPr lang="en-US" sz="2000" dirty="0" smtClean="0"/>
              <a:t>In particular, when creating Views, the user can select the “feed” display and choose among the following formats (“styles” in the View):</a:t>
            </a:r>
          </a:p>
          <a:p>
            <a:pPr lvl="1"/>
            <a:r>
              <a:rPr lang="en-US" sz="1600" b="1" dirty="0" smtClean="0"/>
              <a:t>RSS</a:t>
            </a:r>
            <a:r>
              <a:rPr lang="en-US" sz="1600" dirty="0" smtClean="0"/>
              <a:t>: this creates a basic RSS feed (with only title, body, date, author and tags), unless the RSS template for the content type has been modified in Administer &gt; Content &gt; Content templates &gt; </a:t>
            </a:r>
            <a:r>
              <a:rPr lang="en-US" sz="1600" i="1" dirty="0" smtClean="0"/>
              <a:t>select the content type  </a:t>
            </a:r>
            <a:r>
              <a:rPr lang="en-US" sz="1600" dirty="0" smtClean="0"/>
              <a:t>(requires some programming skills, but </a:t>
            </a:r>
            <a:r>
              <a:rPr lang="en-US" sz="1600" b="1" i="1" dirty="0" smtClean="0"/>
              <a:t>in AgriDrupal this has already been done</a:t>
            </a:r>
            <a:r>
              <a:rPr lang="en-US" sz="1600" dirty="0" smtClean="0"/>
              <a:t>, so the metadata in the RSS feeds are richer than the basic RSS metadata)</a:t>
            </a:r>
          </a:p>
          <a:p>
            <a:pPr lvl="1"/>
            <a:r>
              <a:rPr lang="en-US" sz="1600" b="1" dirty="0" smtClean="0"/>
              <a:t>RDF</a:t>
            </a:r>
            <a:r>
              <a:rPr lang="en-US" sz="1600" dirty="0" smtClean="0"/>
              <a:t>: this creates an RDF RSS feed and uses the RDF mappings that can be defined in the content type (Administer &gt; Content &gt; Content types &gt; </a:t>
            </a:r>
            <a:r>
              <a:rPr lang="en-US" sz="1600" i="1" dirty="0" smtClean="0"/>
              <a:t>select the content type</a:t>
            </a:r>
            <a:r>
              <a:rPr lang="en-US" sz="1600" dirty="0" smtClean="0"/>
              <a:t>): each field has an “RDF mappings” section where you can write the property (prefixed with the namespace) that you want to use in your RDF feed for that field. E.g. for the “event start date” field in the event content type you can set the </a:t>
            </a:r>
            <a:r>
              <a:rPr lang="en-US" sz="1600" dirty="0" err="1" smtClean="0"/>
              <a:t>ags:dateStart</a:t>
            </a:r>
            <a:r>
              <a:rPr lang="en-US" sz="1600" dirty="0" smtClean="0"/>
              <a:t>  property. </a:t>
            </a:r>
            <a:r>
              <a:rPr lang="en-US" sz="1600" b="1" i="1" dirty="0" smtClean="0"/>
              <a:t>In AgriDrupal, this has already been done</a:t>
            </a:r>
          </a:p>
          <a:p>
            <a:pPr lvl="1"/>
            <a:r>
              <a:rPr lang="en-US" sz="1600" b="1" dirty="0" smtClean="0"/>
              <a:t>CSV</a:t>
            </a:r>
            <a:r>
              <a:rPr lang="en-US" sz="1600" dirty="0" smtClean="0"/>
              <a:t>: this creates a Comma Separated Values file that can be easily imported into Excel: data are exported in columns, each column is a field in your content type</a:t>
            </a:r>
          </a:p>
          <a:p>
            <a:pPr lvl="1"/>
            <a:r>
              <a:rPr lang="en-US" sz="1600" b="1" dirty="0" smtClean="0"/>
              <a:t>XML</a:t>
            </a:r>
            <a:r>
              <a:rPr lang="en-US" sz="1600" dirty="0" smtClean="0"/>
              <a:t>: this creates a </a:t>
            </a:r>
            <a:r>
              <a:rPr lang="en-US" sz="1600" dirty="0" err="1" smtClean="0"/>
              <a:t>Drupal</a:t>
            </a:r>
            <a:r>
              <a:rPr lang="en-US" sz="1600" dirty="0" smtClean="0"/>
              <a:t>-namespace XML file for exporting your data and importing them in another </a:t>
            </a:r>
            <a:r>
              <a:rPr lang="en-US" sz="1600" dirty="0" err="1" smtClean="0"/>
              <a:t>Drupal</a:t>
            </a:r>
            <a:r>
              <a:rPr lang="en-US" sz="1600" dirty="0" smtClean="0"/>
              <a:t> installation. In order to have a custom XML export, using a specific metadata set like for instance the Agris Application profile, see next page.</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35280" cy="936104"/>
          </a:xfrm>
        </p:spPr>
        <p:txBody>
          <a:bodyPr/>
          <a:lstStyle/>
          <a:p>
            <a:r>
              <a:rPr lang="en-US" dirty="0" smtClean="0"/>
              <a:t>RSS / XML / RDF Views for export - 2</a:t>
            </a:r>
            <a:endParaRPr lang="en-US" dirty="0"/>
          </a:p>
        </p:txBody>
      </p:sp>
      <p:sp>
        <p:nvSpPr>
          <p:cNvPr id="3" name="Content Placeholder 2"/>
          <p:cNvSpPr>
            <a:spLocks noGrp="1"/>
          </p:cNvSpPr>
          <p:nvPr>
            <p:ph idx="1"/>
          </p:nvPr>
        </p:nvSpPr>
        <p:spPr>
          <a:xfrm>
            <a:off x="467544" y="1556792"/>
            <a:ext cx="7920880" cy="3024336"/>
          </a:xfrm>
        </p:spPr>
        <p:txBody>
          <a:bodyPr/>
          <a:lstStyle/>
          <a:p>
            <a:r>
              <a:rPr lang="en-US" sz="2000" dirty="0" smtClean="0"/>
              <a:t>By adding a module called Views Data Source,  when creating a new View with “Page” display, users will get additional options, among which “XML data document” and “RDF data document”. </a:t>
            </a:r>
            <a:br>
              <a:rPr lang="en-US" sz="2000" dirty="0" smtClean="0"/>
            </a:br>
            <a:r>
              <a:rPr lang="en-US" sz="1800" dirty="0" smtClean="0"/>
              <a:t>They have a similar function: they create either an XML or an RDF file using the labels set for each field in the “Fields” section of the view. This allows to create custom XML and RDF exports.</a:t>
            </a:r>
            <a:r>
              <a:rPr lang="en-US" sz="2000" dirty="0" smtClean="0"/>
              <a:t/>
            </a:r>
            <a:br>
              <a:rPr lang="en-US" sz="2000" dirty="0" smtClean="0"/>
            </a:br>
            <a:r>
              <a:rPr lang="en-US" sz="1800" dirty="0" smtClean="0"/>
              <a:t>The only thing that is not implemented in this type of view is the “nesting” of elements: all elements in the XML or RDF output are at the same hierarchical level: to implement nesting, you need some programming. </a:t>
            </a:r>
            <a:r>
              <a:rPr lang="en-US" sz="1800" b="1" i="1" dirty="0" smtClean="0"/>
              <a:t>In AgriDrupal, for the Agris AP XML export, this has already been done. </a:t>
            </a:r>
            <a:r>
              <a:rPr lang="en-US" sz="1800" dirty="0" smtClean="0"/>
              <a:t/>
            </a:r>
            <a:br>
              <a:rPr lang="en-US" sz="1800" dirty="0" smtClean="0"/>
            </a:b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US" dirty="0" smtClean="0"/>
              <a:t>Exports - Summary</a:t>
            </a:r>
            <a:endParaRPr lang="en-US" dirty="0"/>
          </a:p>
        </p:txBody>
      </p:sp>
      <p:sp>
        <p:nvSpPr>
          <p:cNvPr id="4" name="Content Placeholder 3"/>
          <p:cNvSpPr txBox="1">
            <a:spLocks noGrp="1"/>
          </p:cNvSpPr>
          <p:nvPr>
            <p:ph idx="1"/>
          </p:nvPr>
        </p:nvSpPr>
        <p:spPr>
          <a:xfrm>
            <a:off x="457200" y="1268760"/>
            <a:ext cx="8229600" cy="4216539"/>
          </a:xfrm>
          <a:prstGeom prst="rect">
            <a:avLst/>
          </a:prstGeom>
          <a:noFill/>
        </p:spPr>
        <p:txBody>
          <a:bodyPr wrap="square" rtlCol="0">
            <a:spAutoFit/>
          </a:bodyPr>
          <a:lstStyle/>
          <a:p>
            <a:r>
              <a:rPr lang="en-US" sz="2000" dirty="0" smtClean="0"/>
              <a:t>Using one of the solutions in the previous pages, you can export records from your </a:t>
            </a:r>
            <a:r>
              <a:rPr lang="en-US" sz="2000" dirty="0" err="1" smtClean="0"/>
              <a:t>Drupal</a:t>
            </a:r>
            <a:r>
              <a:rPr lang="en-US" sz="2000" dirty="0" smtClean="0"/>
              <a:t> system. You only need to create a new View, select the type of export you want (as described above), add a filter to tell </a:t>
            </a:r>
            <a:r>
              <a:rPr lang="en-US" sz="2000" dirty="0" err="1" smtClean="0"/>
              <a:t>Drupal</a:t>
            </a:r>
            <a:r>
              <a:rPr lang="en-US" sz="2000" dirty="0" smtClean="0"/>
              <a:t> which content types you want to export in that file, and give the export a path, so that there is a URL where the file is available.</a:t>
            </a:r>
          </a:p>
          <a:p>
            <a:r>
              <a:rPr lang="en-US" sz="2000" dirty="0" smtClean="0"/>
              <a:t>With the normal RSS, RDF and CSV styles, you can use the “Node” row style (without setting the fields: </a:t>
            </a:r>
            <a:r>
              <a:rPr lang="en-US" sz="2000" dirty="0" err="1" smtClean="0"/>
              <a:t>Drupal</a:t>
            </a:r>
            <a:r>
              <a:rPr lang="en-US" sz="2000" dirty="0" smtClean="0"/>
              <a:t> will use your content template or your RDF mappings to output the node fields), while with the “XML data document” style you should select the “Fields” row style and assign an XML label to each field.</a:t>
            </a:r>
            <a:br>
              <a:rPr lang="en-US" sz="2000" dirty="0" smtClean="0"/>
            </a:br>
            <a:endParaRPr lang="en-US" sz="2000" dirty="0" smtClean="0"/>
          </a:p>
          <a:p>
            <a:r>
              <a:rPr lang="en-US" sz="2000" b="1" i="1" dirty="0" smtClean="0"/>
              <a:t>In AgriDrupal, the views for the essential RSS, RDF and XML exports have already been created for you!</a:t>
            </a:r>
            <a:endParaRPr lang="en-US" sz="2000" b="1" i="1" dirty="0"/>
          </a:p>
        </p:txBody>
      </p:sp>
      <p:sp>
        <p:nvSpPr>
          <p:cNvPr id="5" name="TextBox 4"/>
          <p:cNvSpPr txBox="1"/>
          <p:nvPr/>
        </p:nvSpPr>
        <p:spPr>
          <a:xfrm>
            <a:off x="1331640" y="5877272"/>
            <a:ext cx="6336704" cy="646331"/>
          </a:xfrm>
          <a:prstGeom prst="rect">
            <a:avLst/>
          </a:prstGeom>
          <a:noFill/>
        </p:spPr>
        <p:txBody>
          <a:bodyPr wrap="square" rtlCol="0">
            <a:spAutoFit/>
          </a:bodyPr>
          <a:lstStyle/>
          <a:p>
            <a:r>
              <a:rPr lang="en-US" i="1" dirty="0" smtClean="0"/>
              <a:t>See screenshots on the next slides to refresh your memory: you saw those Views during the workshop</a:t>
            </a: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792088"/>
          </a:xfrm>
        </p:spPr>
        <p:txBody>
          <a:bodyPr/>
          <a:lstStyle/>
          <a:p>
            <a:r>
              <a:rPr lang="en-US" sz="4000" dirty="0" smtClean="0"/>
              <a:t>The “News” RSS and RDF feeds for news</a:t>
            </a:r>
            <a:endParaRPr lang="en-US" sz="4000" dirty="0"/>
          </a:p>
        </p:txBody>
      </p:sp>
      <p:pic>
        <p:nvPicPr>
          <p:cNvPr id="5" name="Picture 4" descr="news-RSS-view.png"/>
          <p:cNvPicPr>
            <a:picLocks noChangeAspect="1"/>
          </p:cNvPicPr>
          <p:nvPr/>
        </p:nvPicPr>
        <p:blipFill>
          <a:blip r:embed="rId2" cstate="print"/>
          <a:stretch>
            <a:fillRect/>
          </a:stretch>
        </p:blipFill>
        <p:spPr>
          <a:xfrm>
            <a:off x="1609311" y="1786274"/>
            <a:ext cx="5925377" cy="4163006"/>
          </a:xfrm>
          <a:prstGeom prst="rect">
            <a:avLst/>
          </a:prstGeom>
        </p:spPr>
      </p:pic>
      <p:sp>
        <p:nvSpPr>
          <p:cNvPr id="6" name="TextBox 5"/>
          <p:cNvSpPr txBox="1"/>
          <p:nvPr/>
        </p:nvSpPr>
        <p:spPr>
          <a:xfrm>
            <a:off x="1547664" y="980728"/>
            <a:ext cx="5688632" cy="369332"/>
          </a:xfrm>
          <a:prstGeom prst="rect">
            <a:avLst/>
          </a:prstGeom>
          <a:noFill/>
        </p:spPr>
        <p:txBody>
          <a:bodyPr wrap="square" rtlCol="0">
            <a:spAutoFit/>
          </a:bodyPr>
          <a:lstStyle/>
          <a:p>
            <a:r>
              <a:rPr lang="en-US" dirty="0" smtClean="0"/>
              <a:t>Administer &gt; Views &gt; </a:t>
            </a:r>
            <a:r>
              <a:rPr lang="en-US" i="1" dirty="0" smtClean="0"/>
              <a:t>look for a view called News</a:t>
            </a:r>
            <a:endParaRPr lang="en-US" i="1" dirty="0"/>
          </a:p>
        </p:txBody>
      </p:sp>
      <p:sp>
        <p:nvSpPr>
          <p:cNvPr id="7" name="TextBox 6"/>
          <p:cNvSpPr txBox="1"/>
          <p:nvPr/>
        </p:nvSpPr>
        <p:spPr>
          <a:xfrm>
            <a:off x="0" y="1844824"/>
            <a:ext cx="1187624" cy="1107996"/>
          </a:xfrm>
          <a:prstGeom prst="rect">
            <a:avLst/>
          </a:prstGeom>
          <a:noFill/>
        </p:spPr>
        <p:txBody>
          <a:bodyPr wrap="square" rtlCol="0">
            <a:spAutoFit/>
          </a:bodyPr>
          <a:lstStyle/>
          <a:p>
            <a:r>
              <a:rPr lang="en-US" sz="1100" dirty="0" smtClean="0"/>
              <a:t>For the alternative RDF feed, we selected a “Feed” display with “RDF” style</a:t>
            </a:r>
            <a:endParaRPr lang="en-US" sz="1100" dirty="0"/>
          </a:p>
        </p:txBody>
      </p:sp>
      <p:sp>
        <p:nvSpPr>
          <p:cNvPr id="8" name="TextBox 7"/>
          <p:cNvSpPr txBox="1"/>
          <p:nvPr/>
        </p:nvSpPr>
        <p:spPr>
          <a:xfrm>
            <a:off x="7668344" y="2533253"/>
            <a:ext cx="1187624" cy="1277273"/>
          </a:xfrm>
          <a:prstGeom prst="rect">
            <a:avLst/>
          </a:prstGeom>
          <a:noFill/>
        </p:spPr>
        <p:txBody>
          <a:bodyPr wrap="square" rtlCol="0">
            <a:spAutoFit/>
          </a:bodyPr>
          <a:lstStyle/>
          <a:p>
            <a:r>
              <a:rPr lang="en-US" sz="1100" dirty="0" smtClean="0"/>
              <a:t>We filtered only records of content type “news”, and only those that have been “published”</a:t>
            </a:r>
            <a:endParaRPr lang="en-US" sz="1100" dirty="0"/>
          </a:p>
        </p:txBody>
      </p:sp>
      <p:sp>
        <p:nvSpPr>
          <p:cNvPr id="9" name="TextBox 8"/>
          <p:cNvSpPr txBox="1"/>
          <p:nvPr/>
        </p:nvSpPr>
        <p:spPr>
          <a:xfrm>
            <a:off x="0" y="5085184"/>
            <a:ext cx="2771800" cy="954107"/>
          </a:xfrm>
          <a:prstGeom prst="rect">
            <a:avLst/>
          </a:prstGeom>
          <a:noFill/>
        </p:spPr>
        <p:txBody>
          <a:bodyPr wrap="square" rtlCol="0">
            <a:spAutoFit/>
          </a:bodyPr>
          <a:lstStyle/>
          <a:p>
            <a:r>
              <a:rPr lang="en-US" sz="1100" dirty="0" smtClean="0"/>
              <a:t>We give this export a path: news/</a:t>
            </a:r>
            <a:r>
              <a:rPr lang="en-US" sz="1100" dirty="0" err="1" smtClean="0"/>
              <a:t>rss</a:t>
            </a:r>
            <a:r>
              <a:rPr lang="en-US" sz="1100" dirty="0" smtClean="0"/>
              <a:t>, so the URL of the export will be:</a:t>
            </a:r>
          </a:p>
          <a:p>
            <a:r>
              <a:rPr lang="en-US" sz="1200" dirty="0" smtClean="0">
                <a:hlinkClick r:id="rId3"/>
              </a:rPr>
              <a:t>http://</a:t>
            </a:r>
            <a:r>
              <a:rPr lang="en-US" sz="1200" i="1" dirty="0" smtClean="0">
                <a:hlinkClick r:id="rId3"/>
              </a:rPr>
              <a:t>websitedomain</a:t>
            </a:r>
            <a:r>
              <a:rPr lang="en-US" sz="1200" dirty="0" smtClean="0">
                <a:hlinkClick r:id="rId3"/>
              </a:rPr>
              <a:t>/news/rss</a:t>
            </a:r>
            <a:r>
              <a:rPr lang="en-US" sz="1200" dirty="0" smtClean="0"/>
              <a:t> </a:t>
            </a:r>
          </a:p>
          <a:p>
            <a:r>
              <a:rPr lang="en-US" sz="1100" dirty="0" smtClean="0"/>
              <a:t>(in your local installation:</a:t>
            </a:r>
          </a:p>
          <a:p>
            <a:r>
              <a:rPr lang="en-US" sz="1100" dirty="0" smtClean="0"/>
              <a:t>http://localhost/agridrupal075/news/rss)</a:t>
            </a:r>
            <a:endParaRPr lang="en-US" sz="1100" dirty="0"/>
          </a:p>
        </p:txBody>
      </p:sp>
      <p:sp>
        <p:nvSpPr>
          <p:cNvPr id="10" name="TextBox 9"/>
          <p:cNvSpPr txBox="1"/>
          <p:nvPr/>
        </p:nvSpPr>
        <p:spPr>
          <a:xfrm>
            <a:off x="35496" y="3210361"/>
            <a:ext cx="1187624" cy="938719"/>
          </a:xfrm>
          <a:prstGeom prst="rect">
            <a:avLst/>
          </a:prstGeom>
          <a:noFill/>
        </p:spPr>
        <p:txBody>
          <a:bodyPr wrap="square" rtlCol="0">
            <a:spAutoFit/>
          </a:bodyPr>
          <a:lstStyle/>
          <a:p>
            <a:r>
              <a:rPr lang="en-US" sz="1100" dirty="0" smtClean="0"/>
              <a:t>For this RSS feed, we selected a “Feed” display with “RSS” style</a:t>
            </a:r>
            <a:endParaRPr lang="en-US" sz="1100" dirty="0"/>
          </a:p>
        </p:txBody>
      </p:sp>
      <p:sp>
        <p:nvSpPr>
          <p:cNvPr id="11" name="TextBox 10"/>
          <p:cNvSpPr txBox="1"/>
          <p:nvPr/>
        </p:nvSpPr>
        <p:spPr>
          <a:xfrm>
            <a:off x="6156176" y="4365104"/>
            <a:ext cx="2160240" cy="1954381"/>
          </a:xfrm>
          <a:prstGeom prst="rect">
            <a:avLst/>
          </a:prstGeom>
          <a:noFill/>
        </p:spPr>
        <p:txBody>
          <a:bodyPr wrap="square" rtlCol="0">
            <a:spAutoFit/>
          </a:bodyPr>
          <a:lstStyle/>
          <a:p>
            <a:r>
              <a:rPr lang="en-US" sz="1100" dirty="0" smtClean="0"/>
              <a:t>We selected the “node” row style, so we don’t have to indicate fields. </a:t>
            </a:r>
            <a:r>
              <a:rPr lang="en-US" sz="1100" dirty="0" err="1" smtClean="0"/>
              <a:t>Drupal</a:t>
            </a:r>
            <a:r>
              <a:rPr lang="en-US" sz="1100" dirty="0" smtClean="0"/>
              <a:t> will get the fields from the News content type and from the News content template.</a:t>
            </a:r>
            <a:br>
              <a:rPr lang="en-US" sz="1100" dirty="0" smtClean="0"/>
            </a:br>
            <a:endParaRPr lang="en-US" sz="1100" dirty="0" smtClean="0"/>
          </a:p>
          <a:p>
            <a:r>
              <a:rPr lang="en-US" sz="1100" dirty="0" smtClean="0"/>
              <a:t>In the RDF feed, </a:t>
            </a:r>
            <a:r>
              <a:rPr lang="en-US" sz="1100" dirty="0" err="1" smtClean="0"/>
              <a:t>Drupal</a:t>
            </a:r>
            <a:r>
              <a:rPr lang="en-US" sz="1100" dirty="0" smtClean="0"/>
              <a:t> will also consider the RDF mapping that we set in the News content type</a:t>
            </a:r>
            <a:endParaRPr lang="en-US" sz="1100" dirty="0"/>
          </a:p>
        </p:txBody>
      </p:sp>
      <p:cxnSp>
        <p:nvCxnSpPr>
          <p:cNvPr id="13" name="Straight Arrow Connector 12"/>
          <p:cNvCxnSpPr>
            <a:stCxn id="7" idx="3"/>
          </p:cNvCxnSpPr>
          <p:nvPr/>
        </p:nvCxnSpPr>
        <p:spPr>
          <a:xfrm>
            <a:off x="1187624" y="2398822"/>
            <a:ext cx="576064" cy="5261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3"/>
          </p:cNvCxnSpPr>
          <p:nvPr/>
        </p:nvCxnSpPr>
        <p:spPr>
          <a:xfrm flipV="1">
            <a:off x="1223120" y="3212976"/>
            <a:ext cx="540568" cy="4667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267744" y="5589240"/>
            <a:ext cx="79208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0"/>
          </p:cNvCxnSpPr>
          <p:nvPr/>
        </p:nvCxnSpPr>
        <p:spPr>
          <a:xfrm rot="16200000" flipV="1">
            <a:off x="6192180" y="3320988"/>
            <a:ext cx="432048"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0"/>
          </p:cNvCxnSpPr>
          <p:nvPr/>
        </p:nvCxnSpPr>
        <p:spPr>
          <a:xfrm rot="16200000" flipV="1">
            <a:off x="5076056" y="2204864"/>
            <a:ext cx="1008112" cy="3312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8" idx="1"/>
          </p:cNvCxnSpPr>
          <p:nvPr/>
        </p:nvCxnSpPr>
        <p:spPr>
          <a:xfrm rot="10800000" flipV="1">
            <a:off x="7020272" y="3171890"/>
            <a:ext cx="648072" cy="1851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8" idx="1"/>
          </p:cNvCxnSpPr>
          <p:nvPr/>
        </p:nvCxnSpPr>
        <p:spPr>
          <a:xfrm rot="10800000" flipV="1">
            <a:off x="7020272" y="3171890"/>
            <a:ext cx="648072" cy="3291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36104"/>
          </a:xfrm>
        </p:spPr>
        <p:txBody>
          <a:bodyPr/>
          <a:lstStyle/>
          <a:p>
            <a:r>
              <a:rPr lang="en-US" dirty="0" smtClean="0"/>
              <a:t>The RSS and RDF feeds for events</a:t>
            </a:r>
            <a:endParaRPr lang="en-US" dirty="0"/>
          </a:p>
        </p:txBody>
      </p:sp>
      <p:sp>
        <p:nvSpPr>
          <p:cNvPr id="4" name="TextBox 3"/>
          <p:cNvSpPr txBox="1"/>
          <p:nvPr/>
        </p:nvSpPr>
        <p:spPr>
          <a:xfrm>
            <a:off x="899592" y="980728"/>
            <a:ext cx="6912768" cy="369332"/>
          </a:xfrm>
          <a:prstGeom prst="rect">
            <a:avLst/>
          </a:prstGeom>
          <a:noFill/>
        </p:spPr>
        <p:txBody>
          <a:bodyPr wrap="square" rtlCol="0">
            <a:spAutoFit/>
          </a:bodyPr>
          <a:lstStyle/>
          <a:p>
            <a:r>
              <a:rPr lang="en-US" dirty="0" smtClean="0"/>
              <a:t>Administer &gt; Views &gt; </a:t>
            </a:r>
            <a:r>
              <a:rPr lang="en-US" i="1" dirty="0" smtClean="0"/>
              <a:t>look for a view called </a:t>
            </a:r>
            <a:r>
              <a:rPr lang="en-US" b="1" dirty="0" err="1" smtClean="0"/>
              <a:t>Upcoming_events</a:t>
            </a:r>
            <a:r>
              <a:rPr lang="en-US" dirty="0" smtClean="0"/>
              <a:t> </a:t>
            </a:r>
            <a:endParaRPr lang="en-US" i="1" dirty="0"/>
          </a:p>
        </p:txBody>
      </p:sp>
      <p:pic>
        <p:nvPicPr>
          <p:cNvPr id="5" name="Picture 4" descr="events-feed-view.png"/>
          <p:cNvPicPr>
            <a:picLocks noChangeAspect="1"/>
          </p:cNvPicPr>
          <p:nvPr/>
        </p:nvPicPr>
        <p:blipFill>
          <a:blip r:embed="rId2" cstate="print"/>
          <a:stretch>
            <a:fillRect/>
          </a:stretch>
        </p:blipFill>
        <p:spPr>
          <a:xfrm>
            <a:off x="1656943" y="1556792"/>
            <a:ext cx="5830114" cy="4258270"/>
          </a:xfrm>
          <a:prstGeom prst="rect">
            <a:avLst/>
          </a:prstGeom>
        </p:spPr>
      </p:pic>
      <p:sp>
        <p:nvSpPr>
          <p:cNvPr id="6" name="TextBox 5"/>
          <p:cNvSpPr txBox="1"/>
          <p:nvPr/>
        </p:nvSpPr>
        <p:spPr>
          <a:xfrm>
            <a:off x="0" y="1844824"/>
            <a:ext cx="1187624" cy="1107996"/>
          </a:xfrm>
          <a:prstGeom prst="rect">
            <a:avLst/>
          </a:prstGeom>
          <a:noFill/>
        </p:spPr>
        <p:txBody>
          <a:bodyPr wrap="square" rtlCol="0">
            <a:spAutoFit/>
          </a:bodyPr>
          <a:lstStyle/>
          <a:p>
            <a:r>
              <a:rPr lang="en-US" sz="1100" dirty="0" smtClean="0"/>
              <a:t>For the alternative RDF feed, we selected a “Feed” display with “RDF” style</a:t>
            </a:r>
            <a:endParaRPr lang="en-US" sz="1100" dirty="0"/>
          </a:p>
        </p:txBody>
      </p:sp>
      <p:sp>
        <p:nvSpPr>
          <p:cNvPr id="7" name="TextBox 6"/>
          <p:cNvSpPr txBox="1"/>
          <p:nvPr/>
        </p:nvSpPr>
        <p:spPr>
          <a:xfrm>
            <a:off x="7668344" y="2533253"/>
            <a:ext cx="1187624" cy="1277273"/>
          </a:xfrm>
          <a:prstGeom prst="rect">
            <a:avLst/>
          </a:prstGeom>
          <a:noFill/>
        </p:spPr>
        <p:txBody>
          <a:bodyPr wrap="square" rtlCol="0">
            <a:spAutoFit/>
          </a:bodyPr>
          <a:lstStyle/>
          <a:p>
            <a:r>
              <a:rPr lang="en-US" sz="1100" dirty="0" smtClean="0"/>
              <a:t>We filtered only records of content type “Event”, and only those that have been “published”</a:t>
            </a:r>
            <a:endParaRPr lang="en-US" sz="1100" dirty="0"/>
          </a:p>
        </p:txBody>
      </p:sp>
      <p:sp>
        <p:nvSpPr>
          <p:cNvPr id="8" name="TextBox 7"/>
          <p:cNvSpPr txBox="1"/>
          <p:nvPr/>
        </p:nvSpPr>
        <p:spPr>
          <a:xfrm>
            <a:off x="0" y="5427221"/>
            <a:ext cx="2771800" cy="954107"/>
          </a:xfrm>
          <a:prstGeom prst="rect">
            <a:avLst/>
          </a:prstGeom>
          <a:noFill/>
        </p:spPr>
        <p:txBody>
          <a:bodyPr wrap="square" rtlCol="0">
            <a:spAutoFit/>
          </a:bodyPr>
          <a:lstStyle/>
          <a:p>
            <a:r>
              <a:rPr lang="en-US" sz="1100" dirty="0" smtClean="0"/>
              <a:t>We give this export a path: events/</a:t>
            </a:r>
            <a:r>
              <a:rPr lang="en-US" sz="1100" dirty="0" err="1" smtClean="0"/>
              <a:t>rss</a:t>
            </a:r>
            <a:r>
              <a:rPr lang="en-US" sz="1100" dirty="0" smtClean="0"/>
              <a:t>, so the URL of the export will be:</a:t>
            </a:r>
          </a:p>
          <a:p>
            <a:r>
              <a:rPr lang="en-US" sz="1200" dirty="0" smtClean="0">
                <a:hlinkClick r:id="rId3"/>
              </a:rPr>
              <a:t>http://</a:t>
            </a:r>
            <a:r>
              <a:rPr lang="en-US" sz="1200" i="1" dirty="0" smtClean="0">
                <a:hlinkClick r:id="rId3"/>
              </a:rPr>
              <a:t>websitedomain</a:t>
            </a:r>
            <a:r>
              <a:rPr lang="en-US" sz="1200" dirty="0" smtClean="0">
                <a:hlinkClick r:id="rId3"/>
              </a:rPr>
              <a:t>/events/rss</a:t>
            </a:r>
            <a:r>
              <a:rPr lang="en-US" sz="1200" dirty="0" smtClean="0"/>
              <a:t> </a:t>
            </a:r>
          </a:p>
          <a:p>
            <a:r>
              <a:rPr lang="en-US" sz="1100" dirty="0" smtClean="0"/>
              <a:t>(in your local installation:</a:t>
            </a:r>
          </a:p>
          <a:p>
            <a:r>
              <a:rPr lang="en-US" sz="1100" dirty="0" smtClean="0"/>
              <a:t>http://localhost/agridrupal075/events/rss)</a:t>
            </a:r>
            <a:endParaRPr lang="en-US" sz="1100" dirty="0"/>
          </a:p>
        </p:txBody>
      </p:sp>
      <p:sp>
        <p:nvSpPr>
          <p:cNvPr id="9" name="TextBox 8"/>
          <p:cNvSpPr txBox="1"/>
          <p:nvPr/>
        </p:nvSpPr>
        <p:spPr>
          <a:xfrm>
            <a:off x="35496" y="3210361"/>
            <a:ext cx="1187624" cy="938719"/>
          </a:xfrm>
          <a:prstGeom prst="rect">
            <a:avLst/>
          </a:prstGeom>
          <a:noFill/>
        </p:spPr>
        <p:txBody>
          <a:bodyPr wrap="square" rtlCol="0">
            <a:spAutoFit/>
          </a:bodyPr>
          <a:lstStyle/>
          <a:p>
            <a:r>
              <a:rPr lang="en-US" sz="1100" dirty="0" smtClean="0"/>
              <a:t>For this RSS feed, we selected a “Feed” display with “RSS” style</a:t>
            </a:r>
            <a:endParaRPr lang="en-US" sz="1100" dirty="0"/>
          </a:p>
        </p:txBody>
      </p:sp>
      <p:sp>
        <p:nvSpPr>
          <p:cNvPr id="10" name="TextBox 9"/>
          <p:cNvSpPr txBox="1"/>
          <p:nvPr/>
        </p:nvSpPr>
        <p:spPr>
          <a:xfrm>
            <a:off x="6156176" y="4365104"/>
            <a:ext cx="2160240" cy="1954381"/>
          </a:xfrm>
          <a:prstGeom prst="rect">
            <a:avLst/>
          </a:prstGeom>
          <a:noFill/>
        </p:spPr>
        <p:txBody>
          <a:bodyPr wrap="square" rtlCol="0">
            <a:spAutoFit/>
          </a:bodyPr>
          <a:lstStyle/>
          <a:p>
            <a:r>
              <a:rPr lang="en-US" sz="1100" dirty="0" smtClean="0"/>
              <a:t>We selected the “node” row style, so we don’t have to indicate fields. </a:t>
            </a:r>
            <a:r>
              <a:rPr lang="en-US" sz="1100" dirty="0" err="1" smtClean="0"/>
              <a:t>Drupal</a:t>
            </a:r>
            <a:r>
              <a:rPr lang="en-US" sz="1100" dirty="0" smtClean="0"/>
              <a:t> will get the fields from the Event content type and from the Event content template.</a:t>
            </a:r>
            <a:br>
              <a:rPr lang="en-US" sz="1100" dirty="0" smtClean="0"/>
            </a:br>
            <a:endParaRPr lang="en-US" sz="1100" dirty="0" smtClean="0"/>
          </a:p>
          <a:p>
            <a:r>
              <a:rPr lang="en-US" sz="1100" dirty="0" smtClean="0"/>
              <a:t>In the RDF feed, </a:t>
            </a:r>
            <a:r>
              <a:rPr lang="en-US" sz="1100" dirty="0" err="1" smtClean="0"/>
              <a:t>Drupal</a:t>
            </a:r>
            <a:r>
              <a:rPr lang="en-US" sz="1100" dirty="0" smtClean="0"/>
              <a:t> will also consider the RDF mapping that we set in the Event content type</a:t>
            </a:r>
            <a:endParaRPr lang="en-US" sz="1100" dirty="0"/>
          </a:p>
        </p:txBody>
      </p:sp>
      <p:cxnSp>
        <p:nvCxnSpPr>
          <p:cNvPr id="12" name="Straight Arrow Connector 11"/>
          <p:cNvCxnSpPr>
            <a:stCxn id="6" idx="3"/>
          </p:cNvCxnSpPr>
          <p:nvPr/>
        </p:nvCxnSpPr>
        <p:spPr>
          <a:xfrm>
            <a:off x="1187624" y="2398822"/>
            <a:ext cx="576064" cy="886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3"/>
          </p:cNvCxnSpPr>
          <p:nvPr/>
        </p:nvCxnSpPr>
        <p:spPr>
          <a:xfrm flipV="1">
            <a:off x="1223120" y="3573016"/>
            <a:ext cx="468560" cy="1067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1"/>
          </p:cNvCxnSpPr>
          <p:nvPr/>
        </p:nvCxnSpPr>
        <p:spPr>
          <a:xfrm rot="10800000" flipV="1">
            <a:off x="7092280" y="3171890"/>
            <a:ext cx="576064" cy="41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1"/>
          </p:cNvCxnSpPr>
          <p:nvPr/>
        </p:nvCxnSpPr>
        <p:spPr>
          <a:xfrm rot="10800000" flipV="1">
            <a:off x="7092280" y="3171890"/>
            <a:ext cx="576064" cy="1851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0"/>
          </p:cNvCxnSpPr>
          <p:nvPr/>
        </p:nvCxnSpPr>
        <p:spPr>
          <a:xfrm rot="16200000" flipV="1">
            <a:off x="4860032" y="1988840"/>
            <a:ext cx="1368152" cy="3384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 idx="0"/>
          </p:cNvCxnSpPr>
          <p:nvPr/>
        </p:nvCxnSpPr>
        <p:spPr>
          <a:xfrm rot="16200000" flipV="1">
            <a:off x="5832140" y="2960948"/>
            <a:ext cx="72008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339752" y="5445224"/>
            <a:ext cx="72008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936104"/>
          </a:xfrm>
        </p:spPr>
        <p:txBody>
          <a:bodyPr/>
          <a:lstStyle/>
          <a:p>
            <a:r>
              <a:rPr lang="en-US" sz="3200" dirty="0" smtClean="0"/>
              <a:t>The “</a:t>
            </a:r>
            <a:r>
              <a:rPr lang="en-US" sz="3200" dirty="0" err="1" smtClean="0"/>
              <a:t>dliosxml</a:t>
            </a:r>
            <a:r>
              <a:rPr lang="en-US" sz="3200" dirty="0" smtClean="0"/>
              <a:t>” View to export documents in the Agris AP XML format</a:t>
            </a:r>
            <a:endParaRPr lang="en-US" sz="3200" dirty="0"/>
          </a:p>
        </p:txBody>
      </p:sp>
      <p:pic>
        <p:nvPicPr>
          <p:cNvPr id="4" name="Picture 3" descr="dliosxml-view.png"/>
          <p:cNvPicPr>
            <a:picLocks noChangeAspect="1"/>
          </p:cNvPicPr>
          <p:nvPr/>
        </p:nvPicPr>
        <p:blipFill>
          <a:blip r:embed="rId2" cstate="print"/>
          <a:stretch>
            <a:fillRect/>
          </a:stretch>
        </p:blipFill>
        <p:spPr>
          <a:xfrm>
            <a:off x="1585495" y="1847925"/>
            <a:ext cx="5973009" cy="4429744"/>
          </a:xfrm>
          <a:prstGeom prst="rect">
            <a:avLst/>
          </a:prstGeom>
        </p:spPr>
      </p:pic>
      <p:sp>
        <p:nvSpPr>
          <p:cNvPr id="5" name="TextBox 4"/>
          <p:cNvSpPr txBox="1"/>
          <p:nvPr/>
        </p:nvSpPr>
        <p:spPr>
          <a:xfrm>
            <a:off x="0" y="2101205"/>
            <a:ext cx="1187624" cy="769441"/>
          </a:xfrm>
          <a:prstGeom prst="rect">
            <a:avLst/>
          </a:prstGeom>
          <a:noFill/>
        </p:spPr>
        <p:txBody>
          <a:bodyPr wrap="square" rtlCol="0">
            <a:spAutoFit/>
          </a:bodyPr>
          <a:lstStyle/>
          <a:p>
            <a:r>
              <a:rPr lang="en-US" sz="1100" dirty="0" smtClean="0"/>
              <a:t>We selected a “Page” display with “XML data document” style</a:t>
            </a:r>
            <a:endParaRPr lang="en-US" sz="1100" dirty="0"/>
          </a:p>
        </p:txBody>
      </p:sp>
      <p:cxnSp>
        <p:nvCxnSpPr>
          <p:cNvPr id="7" name="Straight Arrow Connector 6"/>
          <p:cNvCxnSpPr>
            <a:stCxn id="5" idx="3"/>
          </p:cNvCxnSpPr>
          <p:nvPr/>
        </p:nvCxnSpPr>
        <p:spPr>
          <a:xfrm flipV="1">
            <a:off x="1187624" y="2461245"/>
            <a:ext cx="432048" cy="246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2"/>
          </p:cNvCxnSpPr>
          <p:nvPr/>
        </p:nvCxnSpPr>
        <p:spPr>
          <a:xfrm rot="16200000" flipH="1">
            <a:off x="1707487" y="1756971"/>
            <a:ext cx="238671" cy="2466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68344" y="2533253"/>
            <a:ext cx="1187624" cy="2123658"/>
          </a:xfrm>
          <a:prstGeom prst="rect">
            <a:avLst/>
          </a:prstGeom>
          <a:noFill/>
        </p:spPr>
        <p:txBody>
          <a:bodyPr wrap="square" rtlCol="0">
            <a:spAutoFit/>
          </a:bodyPr>
          <a:lstStyle/>
          <a:p>
            <a:r>
              <a:rPr lang="en-US" sz="1100" dirty="0" smtClean="0"/>
              <a:t>We filtered only records of content type “document”, published and not belonging to any feed (we don’t include imported records in our repository export)</a:t>
            </a:r>
            <a:endParaRPr lang="en-US" sz="1100" dirty="0"/>
          </a:p>
        </p:txBody>
      </p:sp>
      <p:cxnSp>
        <p:nvCxnSpPr>
          <p:cNvPr id="13" name="Straight Arrow Connector 12"/>
          <p:cNvCxnSpPr>
            <a:stCxn id="11" idx="1"/>
          </p:cNvCxnSpPr>
          <p:nvPr/>
        </p:nvCxnSpPr>
        <p:spPr>
          <a:xfrm rot="10800000">
            <a:off x="7236296" y="3541366"/>
            <a:ext cx="432048" cy="53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1"/>
          </p:cNvCxnSpPr>
          <p:nvPr/>
        </p:nvCxnSpPr>
        <p:spPr>
          <a:xfrm rot="10800000" flipV="1">
            <a:off x="7164288" y="3595081"/>
            <a:ext cx="504056" cy="1623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1"/>
          </p:cNvCxnSpPr>
          <p:nvPr/>
        </p:nvCxnSpPr>
        <p:spPr>
          <a:xfrm rot="10800000" flipV="1">
            <a:off x="7164288" y="3595081"/>
            <a:ext cx="504056" cy="3783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400" y="3708028"/>
            <a:ext cx="1187624" cy="938719"/>
          </a:xfrm>
          <a:prstGeom prst="rect">
            <a:avLst/>
          </a:prstGeom>
          <a:noFill/>
        </p:spPr>
        <p:txBody>
          <a:bodyPr wrap="square" rtlCol="0">
            <a:spAutoFit/>
          </a:bodyPr>
          <a:lstStyle/>
          <a:p>
            <a:r>
              <a:rPr lang="en-US" sz="1100" dirty="0" smtClean="0"/>
              <a:t>We export the whole repository, no limit in number of records</a:t>
            </a:r>
            <a:endParaRPr lang="en-US" sz="1100" dirty="0"/>
          </a:p>
        </p:txBody>
      </p:sp>
      <p:cxnSp>
        <p:nvCxnSpPr>
          <p:cNvPr id="20" name="Straight Arrow Connector 19"/>
          <p:cNvCxnSpPr>
            <a:stCxn id="18" idx="3"/>
          </p:cNvCxnSpPr>
          <p:nvPr/>
        </p:nvCxnSpPr>
        <p:spPr>
          <a:xfrm flipV="1">
            <a:off x="1340024" y="3757389"/>
            <a:ext cx="1719808" cy="419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5557589"/>
            <a:ext cx="2771800" cy="954107"/>
          </a:xfrm>
          <a:prstGeom prst="rect">
            <a:avLst/>
          </a:prstGeom>
          <a:noFill/>
        </p:spPr>
        <p:txBody>
          <a:bodyPr wrap="square" rtlCol="0">
            <a:spAutoFit/>
          </a:bodyPr>
          <a:lstStyle/>
          <a:p>
            <a:r>
              <a:rPr lang="en-US" sz="1100" dirty="0" smtClean="0"/>
              <a:t>We give this export a path: </a:t>
            </a:r>
            <a:r>
              <a:rPr lang="en-US" sz="1100" dirty="0" err="1" smtClean="0"/>
              <a:t>dlios</a:t>
            </a:r>
            <a:r>
              <a:rPr lang="en-US" sz="1100" dirty="0" smtClean="0"/>
              <a:t>-xml, so the URL of the export will be:</a:t>
            </a:r>
          </a:p>
          <a:p>
            <a:r>
              <a:rPr lang="en-US" sz="1200" dirty="0" smtClean="0">
                <a:hlinkClick r:id="rId3"/>
              </a:rPr>
              <a:t>http://</a:t>
            </a:r>
            <a:r>
              <a:rPr lang="en-US" sz="1200" i="1" dirty="0" smtClean="0">
                <a:hlinkClick r:id="rId3"/>
              </a:rPr>
              <a:t>websitedomain</a:t>
            </a:r>
            <a:r>
              <a:rPr lang="en-US" sz="1200" dirty="0" smtClean="0">
                <a:hlinkClick r:id="rId3"/>
              </a:rPr>
              <a:t>/dlios-xml</a:t>
            </a:r>
            <a:endParaRPr lang="en-US" sz="1200" dirty="0" smtClean="0"/>
          </a:p>
          <a:p>
            <a:r>
              <a:rPr lang="en-US" sz="1100" dirty="0" smtClean="0"/>
              <a:t>(in your local installation:</a:t>
            </a:r>
          </a:p>
          <a:p>
            <a:r>
              <a:rPr lang="en-US" sz="1100" dirty="0" smtClean="0"/>
              <a:t>http://localhost/agridrupal075/dlios-xml)</a:t>
            </a:r>
            <a:endParaRPr lang="en-US" sz="1100" dirty="0"/>
          </a:p>
        </p:txBody>
      </p:sp>
      <p:cxnSp>
        <p:nvCxnSpPr>
          <p:cNvPr id="23" name="Straight Arrow Connector 22"/>
          <p:cNvCxnSpPr/>
          <p:nvPr/>
        </p:nvCxnSpPr>
        <p:spPr>
          <a:xfrm flipV="1">
            <a:off x="2339752" y="5845621"/>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72200" y="4909517"/>
            <a:ext cx="2160240" cy="1615827"/>
          </a:xfrm>
          <a:prstGeom prst="rect">
            <a:avLst/>
          </a:prstGeom>
          <a:noFill/>
        </p:spPr>
        <p:txBody>
          <a:bodyPr wrap="square" rtlCol="0">
            <a:spAutoFit/>
          </a:bodyPr>
          <a:lstStyle/>
          <a:p>
            <a:r>
              <a:rPr lang="en-US" sz="1100" dirty="0" smtClean="0"/>
              <a:t>We assigned  a label with the corresponding XML element name to each field.</a:t>
            </a:r>
          </a:p>
          <a:p>
            <a:r>
              <a:rPr lang="en-US" sz="1100" dirty="0" smtClean="0"/>
              <a:t>You will also find here additional fields and PHP fields: these are needed for the PHP file we had to write for implementing the nesting required by the Agris AP format</a:t>
            </a:r>
            <a:endParaRPr lang="en-US" sz="1100" dirty="0"/>
          </a:p>
        </p:txBody>
      </p:sp>
      <p:cxnSp>
        <p:nvCxnSpPr>
          <p:cNvPr id="29" name="Straight Arrow Connector 28"/>
          <p:cNvCxnSpPr/>
          <p:nvPr/>
        </p:nvCxnSpPr>
        <p:spPr>
          <a:xfrm rot="16200000" flipV="1">
            <a:off x="5508104" y="4837509"/>
            <a:ext cx="115212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547664" y="1043444"/>
            <a:ext cx="5688632" cy="369332"/>
          </a:xfrm>
          <a:prstGeom prst="rect">
            <a:avLst/>
          </a:prstGeom>
          <a:noFill/>
        </p:spPr>
        <p:txBody>
          <a:bodyPr wrap="square" rtlCol="0">
            <a:spAutoFit/>
          </a:bodyPr>
          <a:lstStyle/>
          <a:p>
            <a:r>
              <a:rPr lang="en-US" dirty="0" smtClean="0"/>
              <a:t>Administer &gt; Views &gt; </a:t>
            </a:r>
            <a:r>
              <a:rPr lang="en-US" i="1" dirty="0" smtClean="0"/>
              <a:t>look for a view called </a:t>
            </a:r>
            <a:r>
              <a:rPr lang="en-US" i="1" dirty="0" err="1" smtClean="0"/>
              <a:t>dliosxml</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92088"/>
          </a:xfrm>
        </p:spPr>
        <p:txBody>
          <a:bodyPr/>
          <a:lstStyle/>
          <a:p>
            <a:pPr lvl="1"/>
            <a:r>
              <a:rPr lang="en-US" sz="3600" dirty="0" smtClean="0"/>
              <a:t>Feed importers in </a:t>
            </a:r>
            <a:r>
              <a:rPr lang="en-US" sz="3600" dirty="0" err="1" smtClean="0"/>
              <a:t>Drupal</a:t>
            </a:r>
            <a:endParaRPr lang="en-US" sz="3600" dirty="0"/>
          </a:p>
        </p:txBody>
      </p:sp>
      <p:sp>
        <p:nvSpPr>
          <p:cNvPr id="3" name="Content Placeholder 2"/>
          <p:cNvSpPr>
            <a:spLocks noGrp="1"/>
          </p:cNvSpPr>
          <p:nvPr>
            <p:ph idx="1"/>
          </p:nvPr>
        </p:nvSpPr>
        <p:spPr>
          <a:xfrm>
            <a:off x="539552" y="692696"/>
            <a:ext cx="8352928" cy="6165304"/>
          </a:xfrm>
        </p:spPr>
        <p:txBody>
          <a:bodyPr/>
          <a:lstStyle/>
          <a:p>
            <a:r>
              <a:rPr lang="en-US" dirty="0" smtClean="0"/>
              <a:t>Module: Feeds</a:t>
            </a:r>
            <a:br>
              <a:rPr lang="en-US" dirty="0" smtClean="0"/>
            </a:br>
            <a:r>
              <a:rPr lang="en-US" sz="2000" dirty="0" smtClean="0"/>
              <a:t>This module adds support for creating “Feed importers”: you can define any number of importers in order to import from different file/feed formats (RSS, RDF, XML, CSV…)</a:t>
            </a:r>
            <a:br>
              <a:rPr lang="en-US" sz="2000" dirty="0" smtClean="0"/>
            </a:br>
            <a:r>
              <a:rPr lang="en-US" sz="2000" dirty="0" smtClean="0"/>
              <a:t>By default, this module adds some basic importers for standard feeds like basic RSS (the importer is called Feed) and for CSV files.</a:t>
            </a:r>
            <a:br>
              <a:rPr lang="en-US" sz="2000" dirty="0" smtClean="0"/>
            </a:br>
            <a:r>
              <a:rPr lang="en-US" sz="2000" dirty="0" smtClean="0"/>
              <a:t>In AgriDrupal, we added some new importers in order to import from:</a:t>
            </a:r>
          </a:p>
          <a:p>
            <a:r>
              <a:rPr lang="en-US" sz="2000" dirty="0" smtClean="0"/>
              <a:t>RSS feeds of News that may or may not have some additional metadata like “</a:t>
            </a:r>
            <a:r>
              <a:rPr lang="en-US" sz="2000" dirty="0" err="1" smtClean="0"/>
              <a:t>ags:locationCountry</a:t>
            </a:r>
            <a:r>
              <a:rPr lang="en-US" sz="2000" dirty="0" smtClean="0"/>
              <a:t>”. Use this importer for importing basic RSS feeds from other websites.</a:t>
            </a:r>
          </a:p>
          <a:p>
            <a:r>
              <a:rPr lang="en-US" sz="2000" dirty="0" smtClean="0"/>
              <a:t>RSS feeds of Events that have the additional Ag-Event metadata like </a:t>
            </a:r>
            <a:r>
              <a:rPr lang="en-US" sz="2000" dirty="0" err="1" smtClean="0"/>
              <a:t>ags:dateStart</a:t>
            </a:r>
            <a:r>
              <a:rPr lang="en-US" sz="2000" dirty="0" smtClean="0"/>
              <a:t>, </a:t>
            </a:r>
            <a:r>
              <a:rPr lang="en-US" sz="2000" dirty="0" err="1" smtClean="0"/>
              <a:t>ags:dateEnd</a:t>
            </a:r>
            <a:r>
              <a:rPr lang="en-US" sz="2000" dirty="0" smtClean="0"/>
              <a:t>, </a:t>
            </a:r>
            <a:r>
              <a:rPr lang="en-US" sz="2000" dirty="0" err="1" smtClean="0"/>
              <a:t>ags:locationCountry</a:t>
            </a:r>
            <a:r>
              <a:rPr lang="en-US" sz="2000" dirty="0" smtClean="0"/>
              <a:t> etc. Important: Use this importer ONLY for feeds that have these elements.</a:t>
            </a:r>
          </a:p>
          <a:p>
            <a:r>
              <a:rPr lang="en-US" sz="2000" dirty="0" smtClean="0"/>
              <a:t>RSS feeds of Jobs that have the additional Ag-Event metadata like </a:t>
            </a:r>
            <a:r>
              <a:rPr lang="en-US" sz="2000" dirty="0" err="1" smtClean="0"/>
              <a:t>ags:dateEnd</a:t>
            </a:r>
            <a:r>
              <a:rPr lang="en-US" sz="2000" dirty="0" smtClean="0"/>
              <a:t>, </a:t>
            </a:r>
            <a:r>
              <a:rPr lang="en-US" sz="2000" dirty="0" err="1" smtClean="0"/>
              <a:t>ags:locationCountry</a:t>
            </a:r>
            <a:r>
              <a:rPr lang="en-US" sz="2000" dirty="0" smtClean="0"/>
              <a:t> etc.</a:t>
            </a:r>
          </a:p>
          <a:p>
            <a:r>
              <a:rPr lang="en-US" sz="2000" dirty="0" smtClean="0"/>
              <a:t>XML files in the Agris AP format</a:t>
            </a:r>
          </a:p>
        </p:txBody>
      </p:sp>
      <p:sp>
        <p:nvSpPr>
          <p:cNvPr id="4" name="TextBox 3"/>
          <p:cNvSpPr txBox="1"/>
          <p:nvPr/>
        </p:nvSpPr>
        <p:spPr>
          <a:xfrm>
            <a:off x="827584" y="6167045"/>
            <a:ext cx="8064896" cy="646331"/>
          </a:xfrm>
          <a:prstGeom prst="rect">
            <a:avLst/>
          </a:prstGeom>
          <a:noFill/>
        </p:spPr>
        <p:txBody>
          <a:bodyPr wrap="square" rtlCol="0">
            <a:spAutoFit/>
          </a:bodyPr>
          <a:lstStyle/>
          <a:p>
            <a:r>
              <a:rPr lang="en-US" b="1" i="1" dirty="0" smtClean="0"/>
              <a:t>So the basic importers you need for exchanging news, events and documents have already been created in AgriDrupal</a:t>
            </a:r>
            <a:endParaRPr lang="en-US" b="1"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TotalTime>
  <Words>1419</Words>
  <Application>Microsoft Office PowerPoint</Application>
  <PresentationFormat>On-screen Show (4:3)</PresentationFormat>
  <Paragraphs>155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AgriDrupal  training workshop  DAY 3</vt:lpstr>
      <vt:lpstr>DAY 3</vt:lpstr>
      <vt:lpstr>RSS / XML / RDF Views for export - 1</vt:lpstr>
      <vt:lpstr>RSS / XML / RDF Views for export - 2</vt:lpstr>
      <vt:lpstr>Exports - Summary</vt:lpstr>
      <vt:lpstr>The “News” RSS and RDF feeds for news</vt:lpstr>
      <vt:lpstr>The RSS and RDF feeds for events</vt:lpstr>
      <vt:lpstr>The “dliosxml” View to export documents in the Agris AP XML format</vt:lpstr>
      <vt:lpstr>Feed importers in Drupal</vt:lpstr>
      <vt:lpstr>Feed importers</vt:lpstr>
      <vt:lpstr>How to import - 1</vt:lpstr>
      <vt:lpstr>How to import - 2</vt:lpstr>
      <vt:lpstr>How to import - 3</vt:lpstr>
      <vt:lpstr>Important notes on using the  Agris AP export / import functionalities</vt:lpstr>
      <vt:lpstr>View / edit your feed importer nodes</vt:lpstr>
      <vt:lpstr>Example: feed for importing events from AgriFeeds</vt:lpstr>
      <vt:lpstr>More information on harvesting</vt:lpstr>
      <vt:lpstr>AgriDrupal  training workshop  DAY 4</vt:lpstr>
      <vt:lpstr>DAY 4</vt:lpstr>
      <vt:lpstr>Configuring the OAI-PMH interface</vt:lpstr>
      <vt:lpstr>OAI-PMH data provider configuration</vt:lpstr>
      <vt:lpstr>Configuring the repository to participate in Agris</vt:lpstr>
      <vt:lpstr>System management: Users</vt:lpstr>
      <vt:lpstr>System maintenance: Drupal upgrades</vt:lpstr>
      <vt:lpstr>System maintenance: modules and upgrades</vt:lpstr>
      <vt:lpstr>System maintenance tasks</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AgriDrupal training workshop, Day 3 and Day 4</dc:title>
  <dc:creator>Valeria Pesce, GFAR</dc:creator>
  <cp:lastModifiedBy>FAO</cp:lastModifiedBy>
  <cp:revision>149</cp:revision>
  <dcterms:created xsi:type="dcterms:W3CDTF">2011-03-19T11:04:12Z</dcterms:created>
  <dcterms:modified xsi:type="dcterms:W3CDTF">2011-04-03T16:41:47Z</dcterms:modified>
</cp:coreProperties>
</file>