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50" r:id="rId3"/>
    <p:sldId id="352" r:id="rId4"/>
    <p:sldId id="353" r:id="rId5"/>
    <p:sldId id="354" r:id="rId6"/>
    <p:sldId id="355" r:id="rId7"/>
    <p:sldId id="356" r:id="rId8"/>
    <p:sldId id="357" r:id="rId9"/>
    <p:sldId id="361" r:id="rId10"/>
    <p:sldId id="362" r:id="rId11"/>
    <p:sldId id="378" r:id="rId12"/>
    <p:sldId id="379" r:id="rId13"/>
    <p:sldId id="360" r:id="rId14"/>
    <p:sldId id="363" r:id="rId15"/>
    <p:sldId id="358" r:id="rId16"/>
    <p:sldId id="364" r:id="rId17"/>
    <p:sldId id="365" r:id="rId18"/>
    <p:sldId id="376" r:id="rId19"/>
    <p:sldId id="375" r:id="rId20"/>
    <p:sldId id="372" r:id="rId21"/>
    <p:sldId id="373" r:id="rId22"/>
    <p:sldId id="374" r:id="rId23"/>
    <p:sldId id="368" r:id="rId24"/>
    <p:sldId id="369" r:id="rId25"/>
    <p:sldId id="370" r:id="rId26"/>
    <p:sldId id="371" r:id="rId27"/>
    <p:sldId id="359" r:id="rId28"/>
    <p:sldId id="377" r:id="rId29"/>
    <p:sldId id="38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51" d="100"/>
          <a:sy n="51" d="100"/>
        </p:scale>
        <p:origin x="-163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2756E5E-0501-4751-8803-9AB3F1CE6790}" type="datetimeFigureOut">
              <a:rPr lang="en-US"/>
              <a:pPr>
                <a:defRPr/>
              </a:pPr>
              <a:t>4/3/2011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9B48436-BF92-4687-A09A-035F21EB15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1908175" y="620713"/>
            <a:ext cx="6480175" cy="461962"/>
          </a:xfrm>
          <a:prstGeom prst="rect">
            <a:avLst/>
          </a:prstGeom>
          <a:noFill/>
        </p:spPr>
        <p:txBody>
          <a:bodyPr>
            <a:spAutoFit/>
          </a:bodyPr>
          <a:lstStyle/>
          <a:p>
            <a:pPr algn="r" fontAlgn="auto">
              <a:spcBef>
                <a:spcPts val="0"/>
              </a:spcBef>
              <a:spcAft>
                <a:spcPts val="0"/>
              </a:spcAft>
              <a:defRPr/>
            </a:pPr>
            <a:r>
              <a:rPr lang="en-US" sz="2400" b="1" i="1" dirty="0">
                <a:solidFill>
                  <a:schemeClr val="accent3">
                    <a:lumMod val="50000"/>
                  </a:schemeClr>
                </a:solidFill>
                <a:latin typeface="+mn-lt"/>
                <a:cs typeface="+mn-cs"/>
              </a:rPr>
              <a:t>ZAR4DIN project, Zambia</a:t>
            </a:r>
          </a:p>
        </p:txBody>
      </p:sp>
      <p:pic>
        <p:nvPicPr>
          <p:cNvPr id="5" name="Picture 7" descr="fao.gif"/>
          <p:cNvPicPr>
            <a:picLocks noChangeAspect="1"/>
          </p:cNvPicPr>
          <p:nvPr userDrawn="1"/>
        </p:nvPicPr>
        <p:blipFill>
          <a:blip r:embed="rId2" cstate="print"/>
          <a:srcRect/>
          <a:stretch>
            <a:fillRect/>
          </a:stretch>
        </p:blipFill>
        <p:spPr bwMode="auto">
          <a:xfrm>
            <a:off x="6804025" y="1125538"/>
            <a:ext cx="571500" cy="571500"/>
          </a:xfrm>
          <a:prstGeom prst="rect">
            <a:avLst/>
          </a:prstGeom>
          <a:noFill/>
          <a:ln w="9525">
            <a:noFill/>
            <a:miter lim="800000"/>
            <a:headEnd/>
            <a:tailEnd/>
          </a:ln>
        </p:spPr>
      </p:pic>
      <p:pic>
        <p:nvPicPr>
          <p:cNvPr id="6" name="Picture 8" descr="fara.gif"/>
          <p:cNvPicPr>
            <a:picLocks noChangeAspect="1"/>
          </p:cNvPicPr>
          <p:nvPr userDrawn="1"/>
        </p:nvPicPr>
        <p:blipFill>
          <a:blip r:embed="rId3" cstate="print"/>
          <a:srcRect/>
          <a:stretch>
            <a:fillRect/>
          </a:stretch>
        </p:blipFill>
        <p:spPr bwMode="auto">
          <a:xfrm>
            <a:off x="7524750" y="1125538"/>
            <a:ext cx="719138" cy="604837"/>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fld id="{FFD65FCC-999B-46C2-BB7B-A502F76AB6A4}" type="datetimeFigureOut">
              <a:rPr lang="en-US"/>
              <a:pPr>
                <a:defRPr/>
              </a:pPr>
              <a:t>4/3/2011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5540545-8667-4391-AAD0-71257DEF3F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77ACCA-83CB-4708-ACEB-BF9220687588}"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D1C7C7-7309-4F64-BD2E-CFA7DEE710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C5B49F-58C1-416D-81A9-1488D9CCCC6D}"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807CD5-E512-4D20-A807-E3F7F393B5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7CCC61-88A9-4E5F-931F-802046059FA1}"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3E4056-D788-4FEB-8BCA-6A009EE533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76AAC2-6BCF-4331-91A3-6A8B1D0E2268}"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C4F0BE-BFB6-46B9-B662-9979057DBC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D660115-F31A-41BE-A823-2E7963545070}"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F4CD1C-6399-4D73-8F5F-B1985980AC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A2758EB8-574C-4F85-85CE-F03E7CFA575C}" type="datetimeFigureOut">
              <a:rPr lang="en-US"/>
              <a:pPr>
                <a:defRPr/>
              </a:pPr>
              <a:t>4/3/2011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51BAD1E-5A3D-441F-8C29-052E5E0C42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2E4E5D9-30E2-4525-98F5-E60D5FDFA199}" type="datetimeFigureOut">
              <a:rPr lang="en-US"/>
              <a:pPr>
                <a:defRPr/>
              </a:pPr>
              <a:t>4/3/2011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8E39FB9-F116-4A04-A794-22C536F1DB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C10E983-FB56-4A1F-9988-A02637774488}" type="datetimeFigureOut">
              <a:rPr lang="en-US"/>
              <a:pPr>
                <a:defRPr/>
              </a:pPr>
              <a:t>4/3/2011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5AFDCF6-5A0D-43A0-86DC-4C167C06E1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2F3515D-D163-4E3B-A444-BE67A21D69BE}"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3FC7D36-CEC2-443B-A7EE-5B6F9ADFAC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9074522-0E01-46CC-B2D9-B75CE65F8A20}"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8062C9D-BCDA-47F3-9F48-CF82447DE3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14E721-2B9F-43B9-9762-8CED605AB847}" type="datetimeFigureOut">
              <a:rPr lang="en-US"/>
              <a:pPr>
                <a:defRPr/>
              </a:pPr>
              <a:t>4/3/2011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ZAR4DIN  training workshop on AgriDrupal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0A13EB4-21CC-41AE-B174-B580BC5A41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ocalhost/agridrupal075/oai2" TargetMode="External"/><Relationship Id="rId2" Type="http://schemas.openxmlformats.org/officeDocument/2006/relationships/hyperlink" Target="http://yourwebsite/oai2"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aims.fao.org/website/Search-Terms/sub" TargetMode="External"/><Relationship Id="rId2" Type="http://schemas.openxmlformats.org/officeDocument/2006/relationships/hyperlink" Target="http://aims.fao.org/website/AGROVOC/sub" TargetMode="External"/><Relationship Id="rId1" Type="http://schemas.openxmlformats.org/officeDocument/2006/relationships/slideLayout" Target="../slideLayouts/slideLayout2.xml"/><Relationship Id="rId6" Type="http://schemas.openxmlformats.org/officeDocument/2006/relationships/hyperlink" Target="http://aims.fao.org/vest-registry" TargetMode="External"/><Relationship Id="rId5" Type="http://schemas.openxmlformats.org/officeDocument/2006/relationships/hyperlink" Target="http://aims.fao.org/website/Web-Services/sub" TargetMode="External"/><Relationship Id="rId4" Type="http://schemas.openxmlformats.org/officeDocument/2006/relationships/hyperlink" Target="http://aims.fao.org/website/Download/sub"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aims.fao.org/vest-registry" TargetMode="External"/><Relationship Id="rId2" Type="http://schemas.openxmlformats.org/officeDocument/2006/relationships/hyperlink" Target="http://aims.fao.org/website/Application-Profiles/su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grifeeds.org/" TargetMode="External"/><Relationship Id="rId2" Type="http://schemas.openxmlformats.org/officeDocument/2006/relationships/hyperlink" Target="http://agris.fao.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Blank_node" TargetMode="External"/><Relationship Id="rId2" Type="http://schemas.openxmlformats.org/officeDocument/2006/relationships/hyperlink" Target="http://en.wikipedia.org/wiki/Resource_Description_Framework" TargetMode="External"/><Relationship Id="rId1" Type="http://schemas.openxmlformats.org/officeDocument/2006/relationships/slideLayout" Target="../slideLayouts/slideLayout2.xml"/><Relationship Id="rId6" Type="http://schemas.openxmlformats.org/officeDocument/2006/relationships/hyperlink" Target="http://www.w3.org/2005/ajar/tab" TargetMode="External"/><Relationship Id="rId5" Type="http://schemas.openxmlformats.org/officeDocument/2006/relationships/hyperlink" Target="http://danbri.org/foaf.rdf" TargetMode="External"/><Relationship Id="rId4" Type="http://schemas.openxmlformats.org/officeDocument/2006/relationships/hyperlink" Target="http://en.wikipedia.org/wiki/FOAF_(softwar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rupal.org/getting-started/6/admin/build/blo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yber.law.harvard.edu/rss/r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1844824"/>
            <a:ext cx="7772400" cy="2664296"/>
          </a:xfrm>
        </p:spPr>
        <p:txBody>
          <a:bodyPr/>
          <a:lstStyle/>
          <a:p>
            <a:pPr eaLnBrk="1" hangingPunct="1"/>
            <a:r>
              <a:rPr lang="en-US" dirty="0" smtClean="0"/>
              <a:t>AgriDrupal </a:t>
            </a:r>
            <a:br>
              <a:rPr lang="en-US" dirty="0" smtClean="0"/>
            </a:br>
            <a:r>
              <a:rPr lang="en-US" dirty="0" smtClean="0"/>
              <a:t>training workshop</a:t>
            </a:r>
            <a:br>
              <a:rPr lang="en-US" dirty="0" smtClean="0"/>
            </a:br>
            <a:r>
              <a:rPr lang="en-US" sz="1100" dirty="0" smtClean="0"/>
              <a:t/>
            </a:r>
            <a:br>
              <a:rPr lang="en-US" sz="1100" dirty="0" smtClean="0"/>
            </a:br>
            <a:r>
              <a:rPr lang="en-US" dirty="0" smtClean="0"/>
              <a:t>DAY 2</a:t>
            </a:r>
          </a:p>
        </p:txBody>
      </p:sp>
      <p:sp>
        <p:nvSpPr>
          <p:cNvPr id="3" name="Subtitle 2"/>
          <p:cNvSpPr>
            <a:spLocks noGrp="1"/>
          </p:cNvSpPr>
          <p:nvPr>
            <p:ph type="subTitle" idx="1"/>
          </p:nvPr>
        </p:nvSpPr>
        <p:spPr>
          <a:xfrm>
            <a:off x="1371600" y="4509120"/>
            <a:ext cx="6400800" cy="1104528"/>
          </a:xfrm>
        </p:spPr>
        <p:txBody>
          <a:bodyPr rtlCol="0">
            <a:normAutofit/>
          </a:bodyPr>
          <a:lstStyle/>
          <a:p>
            <a:pPr eaLnBrk="1" fontAlgn="auto" hangingPunct="1">
              <a:spcAft>
                <a:spcPts val="0"/>
              </a:spcAft>
              <a:buFont typeface="Arial" pitchFamily="34" charset="0"/>
              <a:buNone/>
              <a:defRPr/>
            </a:pPr>
            <a:r>
              <a:rPr lang="en-US" dirty="0" smtClean="0"/>
              <a:t>Lusaka, 22 March 2011</a:t>
            </a:r>
          </a:p>
        </p:txBody>
      </p:sp>
      <p:sp>
        <p:nvSpPr>
          <p:cNvPr id="4" name="TextBox 3"/>
          <p:cNvSpPr txBox="1"/>
          <p:nvPr/>
        </p:nvSpPr>
        <p:spPr>
          <a:xfrm>
            <a:off x="5508104" y="5579948"/>
            <a:ext cx="3024336"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r>
              <a:rPr lang="en-US" i="1" dirty="0" smtClean="0"/>
              <a:t>Valeria Pesce</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RSS feed</a:t>
            </a:r>
            <a:endParaRPr lang="en-US" dirty="0"/>
          </a:p>
        </p:txBody>
      </p:sp>
      <p:sp>
        <p:nvSpPr>
          <p:cNvPr id="4" name="Rectangle 2"/>
          <p:cNvSpPr txBox="1">
            <a:spLocks noChangeArrowheads="1"/>
          </p:cNvSpPr>
          <p:nvPr/>
        </p:nvSpPr>
        <p:spPr bwMode="auto">
          <a:xfrm>
            <a:off x="457200" y="1484784"/>
            <a:ext cx="8226425"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Example of RSS feed extended with Dublin Core</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Box 3"/>
          <p:cNvSpPr txBox="1">
            <a:spLocks noChangeArrowheads="1"/>
          </p:cNvSpPr>
          <p:nvPr/>
        </p:nvSpPr>
        <p:spPr bwMode="auto">
          <a:xfrm>
            <a:off x="654050" y="2113434"/>
            <a:ext cx="7985125" cy="4483918"/>
          </a:xfrm>
          <a:prstGeom prst="rect">
            <a:avLst/>
          </a:prstGeom>
          <a:noFill/>
          <a:ln w="9525">
            <a:noFill/>
            <a:round/>
            <a:headEnd/>
            <a:tailEnd/>
          </a:ln>
          <a:effectLst/>
        </p:spPr>
        <p:txBody>
          <a:bodyPr wrap="square"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&lt;</a:t>
            </a:r>
            <a:r>
              <a:rPr lang="en-GB" sz="2000" dirty="0" err="1">
                <a:solidFill>
                  <a:srgbClr val="000000"/>
                </a:solidFill>
              </a:rPr>
              <a:t>rss</a:t>
            </a:r>
            <a:r>
              <a:rPr lang="en-GB" sz="2000" dirty="0">
                <a:solidFill>
                  <a:srgbClr val="000000"/>
                </a:solidFill>
              </a:rPr>
              <a:t> version="2.0" </a:t>
            </a:r>
            <a:r>
              <a:rPr lang="en-GB" sz="2000" b="1" dirty="0" err="1">
                <a:solidFill>
                  <a:srgbClr val="CC6633"/>
                </a:solidFill>
              </a:rPr>
              <a:t>xmlns:dc</a:t>
            </a:r>
            <a:r>
              <a:rPr lang="en-GB" sz="2000" b="1" dirty="0">
                <a:solidFill>
                  <a:srgbClr val="CC6633"/>
                </a:solidFill>
              </a:rPr>
              <a:t>="http://purl.org/dc/elements/1.1/"</a:t>
            </a:r>
            <a:r>
              <a:rPr lang="en-GB" sz="2000" dirty="0">
                <a:solidFill>
                  <a:srgbClr val="000000"/>
                </a:solidFill>
              </a:rPr>
              <a: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&lt;channel&gt;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&lt;title&gt;O'Reilly publications&lt;/title&gt;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&lt;link&gt;http://www.oreilly.com/&lt;/link&gt;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a:t>
            </a:r>
            <a:r>
              <a:rPr lang="en-GB" sz="2000" b="1" dirty="0">
                <a:solidFill>
                  <a:srgbClr val="000000"/>
                </a:solidFill>
              </a:rPr>
              <a:t>&lt;item&gt;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&lt;title&gt;Web 2.0 Principles and Best Practices.&lt;/title&gt;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&lt;link&gt;http://www.marchal.com/en/&lt;/link&gt;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a:t>
            </a:r>
            <a:r>
              <a:rPr lang="en-GB" sz="2000" b="1" dirty="0">
                <a:solidFill>
                  <a:srgbClr val="CC6633"/>
                </a:solidFill>
              </a:rPr>
              <a:t>&lt;</a:t>
            </a:r>
            <a:r>
              <a:rPr lang="en-GB" sz="2000" b="1" dirty="0" err="1">
                <a:solidFill>
                  <a:srgbClr val="CC6633"/>
                </a:solidFill>
              </a:rPr>
              <a:t>dc:creator</a:t>
            </a:r>
            <a:r>
              <a:rPr lang="en-GB" sz="2000" b="1" dirty="0">
                <a:solidFill>
                  <a:srgbClr val="CC6633"/>
                </a:solidFill>
              </a:rPr>
              <a:t>&gt;</a:t>
            </a:r>
            <a:r>
              <a:rPr lang="en-GB" sz="2000" dirty="0" err="1">
                <a:solidFill>
                  <a:srgbClr val="000000"/>
                </a:solidFill>
              </a:rPr>
              <a:t>Marchal</a:t>
            </a:r>
            <a:r>
              <a:rPr lang="en-GB" sz="2000" b="1" dirty="0">
                <a:solidFill>
                  <a:srgbClr val="CC6633"/>
                </a:solidFill>
              </a:rPr>
              <a:t>&lt;/</a:t>
            </a:r>
            <a:r>
              <a:rPr lang="en-GB" sz="2000" b="1" dirty="0" err="1">
                <a:solidFill>
                  <a:srgbClr val="CC6633"/>
                </a:solidFill>
              </a:rPr>
              <a:t>dc:creator</a:t>
            </a:r>
            <a:r>
              <a:rPr lang="en-GB" sz="2000" b="1" dirty="0">
                <a:solidFill>
                  <a:srgbClr val="CC6633"/>
                </a:solidFill>
              </a:rPr>
              <a: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a:solidFill>
                  <a:srgbClr val="CC6633"/>
                </a:solidFill>
              </a:rPr>
              <a:t>	&lt;</a:t>
            </a:r>
            <a:r>
              <a:rPr lang="en-GB" sz="2000" b="1" dirty="0" err="1">
                <a:solidFill>
                  <a:srgbClr val="CC6633"/>
                </a:solidFill>
              </a:rPr>
              <a:t>dc:date</a:t>
            </a:r>
            <a:r>
              <a:rPr lang="en-GB" sz="2000" b="1" dirty="0">
                <a:solidFill>
                  <a:srgbClr val="CC6633"/>
                </a:solidFill>
              </a:rPr>
              <a:t>&gt;</a:t>
            </a:r>
            <a:r>
              <a:rPr lang="en-GB" sz="2000" dirty="0">
                <a:solidFill>
                  <a:srgbClr val="000000"/>
                </a:solidFill>
              </a:rPr>
              <a:t>2006/11/01</a:t>
            </a:r>
            <a:r>
              <a:rPr lang="en-GB" sz="2000" b="1" dirty="0">
                <a:solidFill>
                  <a:srgbClr val="CC6633"/>
                </a:solidFill>
              </a:rPr>
              <a:t>&lt;/</a:t>
            </a:r>
            <a:r>
              <a:rPr lang="en-GB" sz="2000" b="1" dirty="0" err="1">
                <a:solidFill>
                  <a:srgbClr val="CC6633"/>
                </a:solidFill>
              </a:rPr>
              <a:t>dc:date</a:t>
            </a:r>
            <a:r>
              <a:rPr lang="en-GB" sz="2000" b="1" dirty="0">
                <a:solidFill>
                  <a:srgbClr val="CC6633"/>
                </a:solidFill>
              </a:rPr>
              <a:t>&gt;</a:t>
            </a:r>
            <a:br>
              <a:rPr lang="en-GB" sz="2000" b="1" dirty="0">
                <a:solidFill>
                  <a:srgbClr val="CC6633"/>
                </a:solidFill>
              </a:rPr>
            </a:br>
            <a:r>
              <a:rPr lang="en-GB" sz="2000" b="1" dirty="0">
                <a:solidFill>
                  <a:srgbClr val="CC6633"/>
                </a:solidFill>
              </a:rPr>
              <a:t>	&lt;</a:t>
            </a:r>
            <a:r>
              <a:rPr lang="en-GB" sz="2000" b="1" dirty="0" err="1">
                <a:solidFill>
                  <a:srgbClr val="CC6633"/>
                </a:solidFill>
              </a:rPr>
              <a:t>dc:identifier</a:t>
            </a:r>
            <a:r>
              <a:rPr lang="en-GB" sz="2000" dirty="0">
                <a:solidFill>
                  <a:srgbClr val="CC6633"/>
                </a:solidFill>
              </a:rPr>
              <a:t>&gt;</a:t>
            </a:r>
            <a:r>
              <a:rPr lang="en-GB" sz="2000" dirty="0">
                <a:solidFill>
                  <a:srgbClr val="000000"/>
                </a:solidFill>
              </a:rPr>
              <a:t>ISBN:0-596-52769-1</a:t>
            </a:r>
            <a:r>
              <a:rPr lang="en-GB" sz="2000" dirty="0">
                <a:solidFill>
                  <a:srgbClr val="CC6633"/>
                </a:solidFill>
              </a:rPr>
              <a:t>&lt;/</a:t>
            </a:r>
            <a:r>
              <a:rPr lang="en-GB" sz="2000" b="1" dirty="0" err="1">
                <a:solidFill>
                  <a:srgbClr val="CC6633"/>
                </a:solidFill>
              </a:rPr>
              <a:t>dc:identifier</a:t>
            </a:r>
            <a:r>
              <a:rPr lang="en-GB" sz="2000" b="1" dirty="0">
                <a:solidFill>
                  <a:srgbClr val="CC6633"/>
                </a:solidFill>
              </a:rPr>
              <a: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a:t>
            </a:r>
            <a:r>
              <a:rPr lang="en-GB" sz="2000" b="1" dirty="0">
                <a:solidFill>
                  <a:srgbClr val="CC6633"/>
                </a:solidFill>
              </a:rPr>
              <a:t>&lt;</a:t>
            </a:r>
            <a:r>
              <a:rPr lang="en-GB" sz="2000" b="1" dirty="0" err="1">
                <a:solidFill>
                  <a:srgbClr val="CC6633"/>
                </a:solidFill>
              </a:rPr>
              <a:t>dc:rights</a:t>
            </a:r>
            <a:r>
              <a:rPr lang="en-GB" sz="2000" b="1" dirty="0">
                <a:solidFill>
                  <a:srgbClr val="CC6633"/>
                </a:solidFill>
              </a:rPr>
              <a:t>&gt;</a:t>
            </a:r>
            <a:r>
              <a:rPr lang="en-GB" sz="2000" dirty="0">
                <a:solidFill>
                  <a:srgbClr val="000000"/>
                </a:solidFill>
              </a:rPr>
              <a:t>Copyright 2006 O'Reilly</a:t>
            </a:r>
            <a:r>
              <a:rPr lang="en-GB" sz="2000" b="1" dirty="0">
                <a:solidFill>
                  <a:srgbClr val="CC6633"/>
                </a:solidFill>
              </a:rPr>
              <a:t>&lt;/</a:t>
            </a:r>
            <a:r>
              <a:rPr lang="en-GB" sz="2000" b="1" dirty="0" err="1">
                <a:solidFill>
                  <a:srgbClr val="CC6633"/>
                </a:solidFill>
              </a:rPr>
              <a:t>dc:rights</a:t>
            </a:r>
            <a:r>
              <a:rPr lang="en-GB" sz="2000" b="1" dirty="0">
                <a:solidFill>
                  <a:srgbClr val="CC6633"/>
                </a:solidFill>
              </a:rPr>
              <a: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   </a:t>
            </a:r>
            <a:r>
              <a:rPr lang="en-GB" sz="2000" b="1" dirty="0">
                <a:solidFill>
                  <a:srgbClr val="000000"/>
                </a:solidFill>
              </a:rPr>
              <a:t>&lt;/item&gt;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&lt;/channel&gt;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rgbClr val="000000"/>
                </a:solidFill>
              </a:rPr>
              <a:t>&lt;/</a:t>
            </a:r>
            <a:r>
              <a:rPr lang="en-GB" sz="2000" dirty="0" err="1">
                <a:solidFill>
                  <a:srgbClr val="000000"/>
                </a:solidFill>
              </a:rPr>
              <a:t>rss</a:t>
            </a:r>
            <a:r>
              <a:rPr lang="en-GB" sz="2000" dirty="0">
                <a:solidFill>
                  <a:srgbClr val="000000"/>
                </a:solidFill>
              </a:rPr>
              <a:t>&gt;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lstStyle/>
          <a:p>
            <a:r>
              <a:rPr lang="en-US" dirty="0" smtClean="0"/>
              <a:t>OAI-PMH</a:t>
            </a:r>
            <a:endParaRPr lang="en-US" dirty="0"/>
          </a:p>
        </p:txBody>
      </p:sp>
      <p:sp>
        <p:nvSpPr>
          <p:cNvPr id="3" name="Content Placeholder 2"/>
          <p:cNvSpPr>
            <a:spLocks noGrp="1"/>
          </p:cNvSpPr>
          <p:nvPr>
            <p:ph idx="1"/>
          </p:nvPr>
        </p:nvSpPr>
        <p:spPr>
          <a:xfrm>
            <a:off x="457200" y="1124744"/>
            <a:ext cx="8229600" cy="4968552"/>
          </a:xfrm>
        </p:spPr>
        <p:txBody>
          <a:bodyPr/>
          <a:lstStyle/>
          <a:p>
            <a:r>
              <a:rPr lang="en-US" sz="2000" dirty="0" smtClean="0"/>
              <a:t>In the context of the OA (Open Access) Initiative, the technical protocol called OAI-PMH (Protocol for Metadata Harvesting) is the agreed protocol to harvest metadata from repositories.</a:t>
            </a:r>
            <a:br>
              <a:rPr lang="en-US" sz="2000" dirty="0" smtClean="0"/>
            </a:br>
            <a:r>
              <a:rPr lang="en-US" sz="2000" dirty="0" smtClean="0"/>
              <a:t/>
            </a:r>
            <a:br>
              <a:rPr lang="en-US" sz="2000" dirty="0" smtClean="0"/>
            </a:br>
            <a:r>
              <a:rPr lang="en-US" sz="2000" dirty="0" smtClean="0"/>
              <a:t>The OAI-PMH architecture is based on OAI providers (or data providers) and OAI harvesters (or service providers).</a:t>
            </a:r>
            <a:br>
              <a:rPr lang="en-US" sz="2000" dirty="0" smtClean="0"/>
            </a:br>
            <a:endParaRPr lang="en-US" sz="2000" dirty="0" smtClean="0"/>
          </a:p>
          <a:p>
            <a:r>
              <a:rPr lang="en-US" sz="2000" dirty="0" smtClean="0"/>
              <a:t>An </a:t>
            </a:r>
            <a:r>
              <a:rPr lang="en-US" sz="2000" b="1" dirty="0" smtClean="0"/>
              <a:t>OAI provider</a:t>
            </a:r>
            <a:r>
              <a:rPr lang="en-US" sz="2000" dirty="0" smtClean="0"/>
              <a:t> maintains one or more repositories (web servers) that support the OAI protocol as a means of exposing metadata. It provides data as well as OAI services.  OAI services include </a:t>
            </a:r>
            <a:r>
              <a:rPr lang="en-US" sz="2000" dirty="0" err="1" smtClean="0"/>
              <a:t>implmenentations</a:t>
            </a:r>
            <a:r>
              <a:rPr lang="en-US" sz="2000" dirty="0" smtClean="0"/>
              <a:t> of the six OAI verbs (Identify, </a:t>
            </a:r>
            <a:r>
              <a:rPr lang="en-US" sz="2000" dirty="0" err="1" smtClean="0"/>
              <a:t>ListSets</a:t>
            </a:r>
            <a:r>
              <a:rPr lang="en-US" sz="2000" dirty="0" smtClean="0"/>
              <a:t>, </a:t>
            </a:r>
            <a:r>
              <a:rPr lang="en-US" sz="2000" dirty="0" err="1" smtClean="0"/>
              <a:t>ListMetadataFormats</a:t>
            </a:r>
            <a:r>
              <a:rPr lang="en-US" sz="2000" dirty="0" smtClean="0"/>
              <a:t>, </a:t>
            </a:r>
            <a:r>
              <a:rPr lang="en-US" sz="2000" dirty="0" err="1" smtClean="0"/>
              <a:t>ListIdentifiers</a:t>
            </a:r>
            <a:r>
              <a:rPr lang="en-US" sz="2000" dirty="0" smtClean="0"/>
              <a:t>, </a:t>
            </a:r>
            <a:r>
              <a:rPr lang="en-US" sz="2000" dirty="0" err="1" smtClean="0"/>
              <a:t>ListRecords</a:t>
            </a:r>
            <a:r>
              <a:rPr lang="en-US" sz="2000" dirty="0" smtClean="0"/>
              <a:t>, and </a:t>
            </a:r>
            <a:r>
              <a:rPr lang="en-US" sz="2000" dirty="0" err="1" smtClean="0"/>
              <a:t>GetRecord</a:t>
            </a:r>
            <a:r>
              <a:rPr lang="en-US" sz="2000" dirty="0" smtClean="0"/>
              <a:t> ).</a:t>
            </a:r>
            <a:br>
              <a:rPr lang="en-US" sz="2000" dirty="0" smtClean="0"/>
            </a:br>
            <a:endParaRPr lang="en-US" sz="2000" dirty="0" smtClean="0"/>
          </a:p>
          <a:p>
            <a:r>
              <a:rPr lang="en-US" sz="2000" dirty="0" smtClean="0"/>
              <a:t>An </a:t>
            </a:r>
            <a:r>
              <a:rPr lang="en-US" sz="2000" b="1" dirty="0" smtClean="0"/>
              <a:t>OAI harvester</a:t>
            </a:r>
            <a:r>
              <a:rPr lang="en-US" sz="2000" dirty="0" smtClean="0"/>
              <a:t> is a service that can import metadata from a remote OAI provider</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lstStyle/>
          <a:p>
            <a:r>
              <a:rPr lang="en-US" dirty="0" smtClean="0"/>
              <a:t>Feeds and OAI-PMH in AgriDrupal</a:t>
            </a:r>
            <a:endParaRPr lang="en-US" dirty="0"/>
          </a:p>
        </p:txBody>
      </p:sp>
      <p:sp>
        <p:nvSpPr>
          <p:cNvPr id="3" name="Content Placeholder 2"/>
          <p:cNvSpPr>
            <a:spLocks noGrp="1"/>
          </p:cNvSpPr>
          <p:nvPr>
            <p:ph idx="1"/>
          </p:nvPr>
        </p:nvSpPr>
        <p:spPr>
          <a:xfrm>
            <a:off x="205680" y="908720"/>
            <a:ext cx="8938320" cy="5760640"/>
          </a:xfrm>
        </p:spPr>
        <p:txBody>
          <a:bodyPr/>
          <a:lstStyle/>
          <a:p>
            <a:r>
              <a:rPr lang="en-US" sz="2000" dirty="0" smtClean="0"/>
              <a:t>Different types of feeds are available by default (and highlighted by the standard RSS       and XML           icons) in AgriDrupal from the web pages listing the following types of contents:</a:t>
            </a:r>
          </a:p>
          <a:p>
            <a:pPr lvl="1"/>
            <a:r>
              <a:rPr lang="en-US" sz="1800" dirty="0" smtClean="0"/>
              <a:t>News and events RSS feeds: in the homepage and in the corresponding web pages:</a:t>
            </a:r>
          </a:p>
          <a:p>
            <a:pPr lvl="2"/>
            <a:r>
              <a:rPr lang="en-US" sz="1800" dirty="0" smtClean="0"/>
              <a:t>News: Newsroom &gt; Our news</a:t>
            </a:r>
          </a:p>
          <a:p>
            <a:pPr lvl="2"/>
            <a:r>
              <a:rPr lang="en-US" sz="1800" dirty="0" smtClean="0"/>
              <a:t>Events: Newsroom &gt; Our events</a:t>
            </a:r>
          </a:p>
          <a:p>
            <a:pPr lvl="2"/>
            <a:r>
              <a:rPr lang="en-US" sz="1800" dirty="0" smtClean="0"/>
              <a:t>Vacancies: Newsroom &gt; Our vacancies</a:t>
            </a:r>
          </a:p>
          <a:p>
            <a:pPr lvl="1"/>
            <a:r>
              <a:rPr lang="en-US" sz="1800" dirty="0" smtClean="0"/>
              <a:t>Documents RSS feeds and Agris AP XML export: in The Documents &gt; Catalog page</a:t>
            </a:r>
          </a:p>
          <a:p>
            <a:r>
              <a:rPr lang="en-US" sz="2000" dirty="0" smtClean="0"/>
              <a:t>See slides from Day 3 to see how these feeds were created. In the same way, other feeds can be created.</a:t>
            </a:r>
            <a:br>
              <a:rPr lang="en-US" sz="2000" dirty="0" smtClean="0"/>
            </a:br>
            <a:endParaRPr lang="en-US" sz="2000" dirty="0" smtClean="0"/>
          </a:p>
          <a:p>
            <a:r>
              <a:rPr lang="en-US" sz="2000" dirty="0" smtClean="0"/>
              <a:t>Implementing an OAI data provider that implements all the “verbs” required by the OAI-PMH standard requires a lot of programming: in AgriDrupal, this has already been done for you.</a:t>
            </a:r>
            <a:br>
              <a:rPr lang="en-US" sz="2000" dirty="0" smtClean="0"/>
            </a:br>
            <a:r>
              <a:rPr lang="en-US" sz="1800" dirty="0" smtClean="0"/>
              <a:t>The AgriDrupal OAI-PMH interface as data provider is available at:</a:t>
            </a:r>
            <a:br>
              <a:rPr lang="en-US" sz="1800" dirty="0" smtClean="0"/>
            </a:br>
            <a:r>
              <a:rPr lang="en-US" sz="1800" dirty="0" smtClean="0">
                <a:hlinkClick r:id="rId2"/>
              </a:rPr>
              <a:t>http://</a:t>
            </a:r>
            <a:r>
              <a:rPr lang="en-US" sz="1800" i="1" dirty="0" smtClean="0">
                <a:hlinkClick r:id="rId2"/>
              </a:rPr>
              <a:t>yourwebsite</a:t>
            </a:r>
            <a:r>
              <a:rPr lang="en-US" sz="1800" dirty="0" smtClean="0">
                <a:hlinkClick r:id="rId2"/>
              </a:rPr>
              <a:t>/oai2</a:t>
            </a:r>
            <a:r>
              <a:rPr lang="en-US" sz="1800" dirty="0" smtClean="0"/>
              <a:t/>
            </a:r>
            <a:br>
              <a:rPr lang="en-US" sz="1800" dirty="0" smtClean="0"/>
            </a:br>
            <a:r>
              <a:rPr lang="en-US" sz="1800" dirty="0" smtClean="0"/>
              <a:t>(in your local installations: </a:t>
            </a:r>
            <a:r>
              <a:rPr lang="en-US" sz="1800" dirty="0" smtClean="0">
                <a:hlinkClick r:id="rId3"/>
              </a:rPr>
              <a:t>http://localhost/agridrupal075/oai2</a:t>
            </a:r>
            <a:r>
              <a:rPr lang="en-US" sz="1800" dirty="0" smtClean="0"/>
              <a:t>) </a:t>
            </a:r>
          </a:p>
          <a:p>
            <a:r>
              <a:rPr lang="en-US" sz="1800" dirty="0" smtClean="0"/>
              <a:t>See slides from Day 4 to see how to configure and share your OAI data provider.</a:t>
            </a:r>
            <a:r>
              <a:rPr lang="en-US" sz="2000" dirty="0" smtClean="0"/>
              <a:t/>
            </a:r>
            <a:br>
              <a:rPr lang="en-US" sz="2000" dirty="0" smtClean="0"/>
            </a:br>
            <a:endParaRPr lang="en-US" sz="2000" dirty="0" smtClean="0"/>
          </a:p>
          <a:p>
            <a:endParaRPr lang="en-US" sz="2000" dirty="0"/>
          </a:p>
        </p:txBody>
      </p:sp>
      <p:pic>
        <p:nvPicPr>
          <p:cNvPr id="4" name="Picture 9"/>
          <p:cNvPicPr>
            <a:picLocks noChangeAspect="1" noChangeArrowheads="1"/>
          </p:cNvPicPr>
          <p:nvPr/>
        </p:nvPicPr>
        <p:blipFill>
          <a:blip r:embed="rId4" cstate="print"/>
          <a:srcRect/>
          <a:stretch>
            <a:fillRect/>
          </a:stretch>
        </p:blipFill>
        <p:spPr bwMode="auto">
          <a:xfrm>
            <a:off x="2339752" y="1268760"/>
            <a:ext cx="512763" cy="198438"/>
          </a:xfrm>
          <a:prstGeom prst="rect">
            <a:avLst/>
          </a:prstGeom>
          <a:noFill/>
          <a:ln w="9525">
            <a:noFill/>
            <a:round/>
            <a:headEnd/>
            <a:tailEnd/>
          </a:ln>
          <a:effectLst/>
        </p:spPr>
      </p:pic>
      <p:pic>
        <p:nvPicPr>
          <p:cNvPr id="5" name="Picture 8"/>
          <p:cNvPicPr>
            <a:picLocks noChangeAspect="1" noChangeArrowheads="1"/>
          </p:cNvPicPr>
          <p:nvPr/>
        </p:nvPicPr>
        <p:blipFill>
          <a:blip r:embed="rId5" cstate="print"/>
          <a:srcRect/>
          <a:stretch>
            <a:fillRect/>
          </a:stretch>
        </p:blipFill>
        <p:spPr bwMode="auto">
          <a:xfrm>
            <a:off x="1120502" y="1268760"/>
            <a:ext cx="211138" cy="211138"/>
          </a:xfrm>
          <a:prstGeom prst="rect">
            <a:avLst/>
          </a:prstGeom>
          <a:noFill/>
          <a:ln w="9525">
            <a:noFill/>
            <a:round/>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pPr lvl="1"/>
            <a:r>
              <a:rPr lang="en-US" sz="3600" dirty="0" smtClean="0"/>
              <a:t>A broader concept of “feeds”</a:t>
            </a:r>
            <a:endParaRPr lang="en-US" sz="3600" dirty="0"/>
          </a:p>
        </p:txBody>
      </p:sp>
      <p:pic>
        <p:nvPicPr>
          <p:cNvPr id="6" name="Picture 3"/>
          <p:cNvPicPr>
            <a:picLocks noChangeAspect="1" noChangeArrowheads="1"/>
          </p:cNvPicPr>
          <p:nvPr/>
        </p:nvPicPr>
        <p:blipFill>
          <a:blip r:embed="rId2" cstate="print"/>
          <a:srcRect/>
          <a:stretch>
            <a:fillRect/>
          </a:stretch>
        </p:blipFill>
        <p:spPr bwMode="auto">
          <a:xfrm>
            <a:off x="2268538" y="2132931"/>
            <a:ext cx="939800" cy="698500"/>
          </a:xfrm>
          <a:prstGeom prst="rect">
            <a:avLst/>
          </a:prstGeom>
          <a:noFill/>
          <a:ln w="9525">
            <a:noFill/>
            <a:round/>
            <a:headEnd/>
            <a:tailEnd/>
          </a:ln>
          <a:effectLst/>
        </p:spPr>
      </p:pic>
      <p:pic>
        <p:nvPicPr>
          <p:cNvPr id="7" name="Picture 4"/>
          <p:cNvPicPr>
            <a:picLocks noChangeAspect="1" noChangeArrowheads="1"/>
          </p:cNvPicPr>
          <p:nvPr/>
        </p:nvPicPr>
        <p:blipFill>
          <a:blip r:embed="rId3" cstate="print"/>
          <a:srcRect/>
          <a:stretch>
            <a:fillRect/>
          </a:stretch>
        </p:blipFill>
        <p:spPr bwMode="auto">
          <a:xfrm>
            <a:off x="542925" y="1953543"/>
            <a:ext cx="1185863" cy="900113"/>
          </a:xfrm>
          <a:prstGeom prst="rect">
            <a:avLst/>
          </a:prstGeom>
          <a:noFill/>
          <a:ln w="9525">
            <a:noFill/>
            <a:round/>
            <a:headEnd/>
            <a:tailEnd/>
          </a:ln>
          <a:effectLst/>
        </p:spPr>
      </p:pic>
      <p:sp>
        <p:nvSpPr>
          <p:cNvPr id="8" name="Line 5"/>
          <p:cNvSpPr>
            <a:spLocks noChangeShapeType="1"/>
          </p:cNvSpPr>
          <p:nvPr/>
        </p:nvSpPr>
        <p:spPr bwMode="auto">
          <a:xfrm>
            <a:off x="1908175" y="2313906"/>
            <a:ext cx="360363" cy="1587"/>
          </a:xfrm>
          <a:prstGeom prst="line">
            <a:avLst/>
          </a:prstGeom>
          <a:noFill/>
          <a:ln w="9525">
            <a:solidFill>
              <a:srgbClr val="000000"/>
            </a:solidFill>
            <a:round/>
            <a:headEnd/>
            <a:tailEnd type="triangle" w="med" len="med"/>
          </a:ln>
          <a:effectLst/>
        </p:spPr>
        <p:txBody>
          <a:bodyPr/>
          <a:lstStyle/>
          <a:p>
            <a:endParaRPr lang="en-US"/>
          </a:p>
        </p:txBody>
      </p:sp>
      <p:pic>
        <p:nvPicPr>
          <p:cNvPr id="9" name="Picture 6"/>
          <p:cNvPicPr>
            <a:picLocks noChangeAspect="1" noChangeArrowheads="1"/>
          </p:cNvPicPr>
          <p:nvPr/>
        </p:nvPicPr>
        <p:blipFill>
          <a:blip r:embed="rId3" cstate="print"/>
          <a:srcRect/>
          <a:stretch>
            <a:fillRect/>
          </a:stretch>
        </p:blipFill>
        <p:spPr bwMode="auto">
          <a:xfrm>
            <a:off x="3603625" y="1917031"/>
            <a:ext cx="1185863" cy="900112"/>
          </a:xfrm>
          <a:prstGeom prst="rect">
            <a:avLst/>
          </a:prstGeom>
          <a:noFill/>
          <a:ln w="9525">
            <a:noFill/>
            <a:round/>
            <a:headEnd/>
            <a:tailEnd/>
          </a:ln>
          <a:effectLst/>
        </p:spPr>
      </p:pic>
      <p:pic>
        <p:nvPicPr>
          <p:cNvPr id="10" name="Picture 7"/>
          <p:cNvPicPr>
            <a:picLocks noChangeAspect="1" noChangeArrowheads="1"/>
          </p:cNvPicPr>
          <p:nvPr/>
        </p:nvPicPr>
        <p:blipFill>
          <a:blip r:embed="rId4" cstate="print"/>
          <a:srcRect/>
          <a:stretch>
            <a:fillRect/>
          </a:stretch>
        </p:blipFill>
        <p:spPr bwMode="auto">
          <a:xfrm>
            <a:off x="4775200" y="1737643"/>
            <a:ext cx="288925" cy="288925"/>
          </a:xfrm>
          <a:prstGeom prst="rect">
            <a:avLst/>
          </a:prstGeom>
          <a:noFill/>
          <a:ln w="9525">
            <a:noFill/>
            <a:round/>
            <a:headEnd/>
            <a:tailEnd/>
          </a:ln>
          <a:effectLst/>
        </p:spPr>
      </p:pic>
      <p:pic>
        <p:nvPicPr>
          <p:cNvPr id="11" name="Picture 8"/>
          <p:cNvPicPr>
            <a:picLocks noChangeAspect="1" noChangeArrowheads="1"/>
          </p:cNvPicPr>
          <p:nvPr/>
        </p:nvPicPr>
        <p:blipFill>
          <a:blip r:embed="rId5" cstate="print"/>
          <a:srcRect/>
          <a:stretch>
            <a:fillRect/>
          </a:stretch>
        </p:blipFill>
        <p:spPr bwMode="auto">
          <a:xfrm>
            <a:off x="4841875" y="2283743"/>
            <a:ext cx="211138" cy="211138"/>
          </a:xfrm>
          <a:prstGeom prst="rect">
            <a:avLst/>
          </a:prstGeom>
          <a:noFill/>
          <a:ln w="9525">
            <a:noFill/>
            <a:round/>
            <a:headEnd/>
            <a:tailEnd/>
          </a:ln>
          <a:effectLst/>
        </p:spPr>
      </p:pic>
      <p:pic>
        <p:nvPicPr>
          <p:cNvPr id="12" name="Picture 9"/>
          <p:cNvPicPr>
            <a:picLocks noChangeAspect="1" noChangeArrowheads="1"/>
          </p:cNvPicPr>
          <p:nvPr/>
        </p:nvPicPr>
        <p:blipFill>
          <a:blip r:embed="rId6" cstate="print"/>
          <a:srcRect/>
          <a:stretch>
            <a:fillRect/>
          </a:stretch>
        </p:blipFill>
        <p:spPr bwMode="auto">
          <a:xfrm>
            <a:off x="4797425" y="2763168"/>
            <a:ext cx="512763" cy="198438"/>
          </a:xfrm>
          <a:prstGeom prst="rect">
            <a:avLst/>
          </a:prstGeom>
          <a:noFill/>
          <a:ln w="9525">
            <a:noFill/>
            <a:round/>
            <a:headEnd/>
            <a:tailEnd/>
          </a:ln>
          <a:effectLst/>
        </p:spPr>
      </p:pic>
      <p:sp>
        <p:nvSpPr>
          <p:cNvPr id="13" name="Text Box 10"/>
          <p:cNvSpPr txBox="1">
            <a:spLocks noChangeArrowheads="1"/>
          </p:cNvSpPr>
          <p:nvPr/>
        </p:nvSpPr>
        <p:spPr bwMode="auto">
          <a:xfrm>
            <a:off x="5651500" y="1570956"/>
            <a:ext cx="1260475" cy="347662"/>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Calendar</a:t>
            </a:r>
          </a:p>
        </p:txBody>
      </p:sp>
      <p:sp>
        <p:nvSpPr>
          <p:cNvPr id="14" name="Text Box 11"/>
          <p:cNvSpPr txBox="1">
            <a:spLocks noChangeArrowheads="1"/>
          </p:cNvSpPr>
          <p:nvPr/>
        </p:nvSpPr>
        <p:spPr bwMode="auto">
          <a:xfrm>
            <a:off x="5651500" y="1894806"/>
            <a:ext cx="1547813" cy="347662"/>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News reader</a:t>
            </a:r>
          </a:p>
        </p:txBody>
      </p:sp>
      <p:sp>
        <p:nvSpPr>
          <p:cNvPr id="15" name="Text Box 12"/>
          <p:cNvSpPr txBox="1">
            <a:spLocks noChangeArrowheads="1"/>
          </p:cNvSpPr>
          <p:nvPr/>
        </p:nvSpPr>
        <p:spPr bwMode="auto">
          <a:xfrm>
            <a:off x="5688013" y="2218656"/>
            <a:ext cx="1260475" cy="347662"/>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Blog</a:t>
            </a:r>
          </a:p>
        </p:txBody>
      </p:sp>
      <p:sp>
        <p:nvSpPr>
          <p:cNvPr id="16" name="Text Box 13"/>
          <p:cNvSpPr txBox="1">
            <a:spLocks noChangeArrowheads="1"/>
          </p:cNvSpPr>
          <p:nvPr/>
        </p:nvSpPr>
        <p:spPr bwMode="auto">
          <a:xfrm>
            <a:off x="5688013" y="2579018"/>
            <a:ext cx="1260475" cy="367878"/>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solidFill>
                  <a:srgbClr val="000000"/>
                </a:solidFill>
              </a:rPr>
              <a:t>Website</a:t>
            </a:r>
            <a:endParaRPr lang="en-GB" dirty="0">
              <a:solidFill>
                <a:srgbClr val="000000"/>
              </a:solidFill>
            </a:endParaRPr>
          </a:p>
        </p:txBody>
      </p:sp>
      <p:sp>
        <p:nvSpPr>
          <p:cNvPr id="17" name="Line 14"/>
          <p:cNvSpPr>
            <a:spLocks noChangeShapeType="1"/>
          </p:cNvSpPr>
          <p:nvPr/>
        </p:nvSpPr>
        <p:spPr bwMode="auto">
          <a:xfrm flipV="1">
            <a:off x="5219700" y="1701131"/>
            <a:ext cx="360363" cy="182562"/>
          </a:xfrm>
          <a:prstGeom prst="line">
            <a:avLst/>
          </a:prstGeom>
          <a:noFill/>
          <a:ln w="9525">
            <a:solidFill>
              <a:srgbClr val="000000"/>
            </a:solidFill>
            <a:round/>
            <a:headEnd/>
            <a:tailEnd type="triangle" w="med" len="med"/>
          </a:ln>
          <a:effectLst/>
        </p:spPr>
        <p:txBody>
          <a:bodyPr/>
          <a:lstStyle/>
          <a:p>
            <a:endParaRPr lang="en-US"/>
          </a:p>
        </p:txBody>
      </p:sp>
      <p:sp>
        <p:nvSpPr>
          <p:cNvPr id="18" name="Line 15"/>
          <p:cNvSpPr>
            <a:spLocks noChangeShapeType="1"/>
          </p:cNvSpPr>
          <p:nvPr/>
        </p:nvSpPr>
        <p:spPr bwMode="auto">
          <a:xfrm flipV="1">
            <a:off x="5040313" y="2059906"/>
            <a:ext cx="539750" cy="363537"/>
          </a:xfrm>
          <a:prstGeom prst="line">
            <a:avLst/>
          </a:prstGeom>
          <a:noFill/>
          <a:ln w="9525">
            <a:solidFill>
              <a:srgbClr val="000000"/>
            </a:solidFill>
            <a:round/>
            <a:headEnd/>
            <a:tailEnd type="triangle" w="med" len="med"/>
          </a:ln>
          <a:effectLst/>
        </p:spPr>
        <p:txBody>
          <a:bodyPr/>
          <a:lstStyle/>
          <a:p>
            <a:endParaRPr lang="en-US"/>
          </a:p>
        </p:txBody>
      </p:sp>
      <p:sp>
        <p:nvSpPr>
          <p:cNvPr id="19" name="Line 16"/>
          <p:cNvSpPr>
            <a:spLocks noChangeShapeType="1"/>
          </p:cNvSpPr>
          <p:nvPr/>
        </p:nvSpPr>
        <p:spPr bwMode="auto">
          <a:xfrm>
            <a:off x="5148263" y="2421856"/>
            <a:ext cx="539750" cy="1587"/>
          </a:xfrm>
          <a:prstGeom prst="line">
            <a:avLst/>
          </a:prstGeom>
          <a:noFill/>
          <a:ln w="9525">
            <a:solidFill>
              <a:srgbClr val="000000"/>
            </a:solidFill>
            <a:round/>
            <a:headEnd/>
            <a:tailEnd type="triangle" w="med" len="med"/>
          </a:ln>
          <a:effectLst/>
        </p:spPr>
        <p:txBody>
          <a:bodyPr/>
          <a:lstStyle/>
          <a:p>
            <a:endParaRPr lang="en-US"/>
          </a:p>
        </p:txBody>
      </p:sp>
      <p:sp>
        <p:nvSpPr>
          <p:cNvPr id="20" name="Line 17"/>
          <p:cNvSpPr>
            <a:spLocks noChangeShapeType="1"/>
          </p:cNvSpPr>
          <p:nvPr/>
        </p:nvSpPr>
        <p:spPr bwMode="auto">
          <a:xfrm>
            <a:off x="5040313" y="2421856"/>
            <a:ext cx="720725" cy="360362"/>
          </a:xfrm>
          <a:prstGeom prst="line">
            <a:avLst/>
          </a:prstGeom>
          <a:noFill/>
          <a:ln w="9525">
            <a:solidFill>
              <a:srgbClr val="000000"/>
            </a:solidFill>
            <a:round/>
            <a:headEnd/>
            <a:tailEnd type="triangle" w="med" len="med"/>
          </a:ln>
          <a:effectLst/>
        </p:spPr>
        <p:txBody>
          <a:bodyPr/>
          <a:lstStyle/>
          <a:p>
            <a:endParaRPr lang="en-US"/>
          </a:p>
        </p:txBody>
      </p:sp>
      <p:pic>
        <p:nvPicPr>
          <p:cNvPr id="21" name="Picture 18"/>
          <p:cNvPicPr>
            <a:picLocks noChangeAspect="1" noChangeArrowheads="1"/>
          </p:cNvPicPr>
          <p:nvPr/>
        </p:nvPicPr>
        <p:blipFill>
          <a:blip r:embed="rId2" cstate="print"/>
          <a:srcRect/>
          <a:stretch>
            <a:fillRect/>
          </a:stretch>
        </p:blipFill>
        <p:spPr bwMode="auto">
          <a:xfrm>
            <a:off x="7848600" y="2026568"/>
            <a:ext cx="939800" cy="698500"/>
          </a:xfrm>
          <a:prstGeom prst="rect">
            <a:avLst/>
          </a:prstGeom>
          <a:noFill/>
          <a:ln w="9525">
            <a:noFill/>
            <a:round/>
            <a:headEnd/>
            <a:tailEnd/>
          </a:ln>
          <a:effectLst/>
        </p:spPr>
      </p:pic>
      <p:sp>
        <p:nvSpPr>
          <p:cNvPr id="22" name="Line 19"/>
          <p:cNvSpPr>
            <a:spLocks noChangeShapeType="1"/>
          </p:cNvSpPr>
          <p:nvPr/>
        </p:nvSpPr>
        <p:spPr bwMode="auto">
          <a:xfrm>
            <a:off x="7199313" y="2061493"/>
            <a:ext cx="647700" cy="144463"/>
          </a:xfrm>
          <a:prstGeom prst="line">
            <a:avLst/>
          </a:prstGeom>
          <a:noFill/>
          <a:ln w="9525">
            <a:solidFill>
              <a:srgbClr val="000000"/>
            </a:solidFill>
            <a:round/>
            <a:headEnd/>
            <a:tailEnd type="triangle" w="med" len="med"/>
          </a:ln>
          <a:effectLst/>
        </p:spPr>
        <p:txBody>
          <a:bodyPr/>
          <a:lstStyle/>
          <a:p>
            <a:endParaRPr lang="en-US"/>
          </a:p>
        </p:txBody>
      </p:sp>
      <p:sp>
        <p:nvSpPr>
          <p:cNvPr id="23" name="Line 20"/>
          <p:cNvSpPr>
            <a:spLocks noChangeShapeType="1"/>
          </p:cNvSpPr>
          <p:nvPr/>
        </p:nvSpPr>
        <p:spPr bwMode="auto">
          <a:xfrm>
            <a:off x="6840538" y="1701131"/>
            <a:ext cx="1079500" cy="360362"/>
          </a:xfrm>
          <a:prstGeom prst="line">
            <a:avLst/>
          </a:prstGeom>
          <a:noFill/>
          <a:ln w="9525">
            <a:solidFill>
              <a:srgbClr val="000000"/>
            </a:solidFill>
            <a:round/>
            <a:headEnd/>
            <a:tailEnd type="triangle" w="med" len="med"/>
          </a:ln>
          <a:effectLst/>
        </p:spPr>
        <p:txBody>
          <a:bodyPr/>
          <a:lstStyle/>
          <a:p>
            <a:endParaRPr lang="en-US"/>
          </a:p>
        </p:txBody>
      </p:sp>
      <p:sp>
        <p:nvSpPr>
          <p:cNvPr id="24" name="Line 21"/>
          <p:cNvSpPr>
            <a:spLocks noChangeShapeType="1"/>
          </p:cNvSpPr>
          <p:nvPr/>
        </p:nvSpPr>
        <p:spPr bwMode="auto">
          <a:xfrm>
            <a:off x="6300788" y="2421856"/>
            <a:ext cx="1260475" cy="1587"/>
          </a:xfrm>
          <a:prstGeom prst="line">
            <a:avLst/>
          </a:prstGeom>
          <a:noFill/>
          <a:ln w="9525">
            <a:solidFill>
              <a:srgbClr val="000000"/>
            </a:solidFill>
            <a:round/>
            <a:headEnd/>
            <a:tailEnd type="triangle" w="med" len="med"/>
          </a:ln>
          <a:effectLst/>
        </p:spPr>
        <p:txBody>
          <a:bodyPr/>
          <a:lstStyle/>
          <a:p>
            <a:endParaRPr lang="en-US"/>
          </a:p>
        </p:txBody>
      </p:sp>
      <p:sp>
        <p:nvSpPr>
          <p:cNvPr id="25" name="Line 22"/>
          <p:cNvSpPr>
            <a:spLocks noChangeShapeType="1"/>
          </p:cNvSpPr>
          <p:nvPr/>
        </p:nvSpPr>
        <p:spPr bwMode="auto">
          <a:xfrm flipV="1">
            <a:off x="6659563" y="2601243"/>
            <a:ext cx="1079500" cy="182563"/>
          </a:xfrm>
          <a:prstGeom prst="line">
            <a:avLst/>
          </a:prstGeom>
          <a:noFill/>
          <a:ln w="9525">
            <a:solidFill>
              <a:srgbClr val="000000"/>
            </a:solidFill>
            <a:round/>
            <a:headEnd/>
            <a:tailEnd type="triangle" w="med" len="med"/>
          </a:ln>
          <a:effectLst/>
        </p:spPr>
        <p:txBody>
          <a:bodyPr/>
          <a:lstStyle/>
          <a:p>
            <a:endParaRPr lang="en-US"/>
          </a:p>
        </p:txBody>
      </p:sp>
      <p:sp>
        <p:nvSpPr>
          <p:cNvPr id="26" name="Text Box 23"/>
          <p:cNvSpPr txBox="1">
            <a:spLocks noChangeArrowheads="1"/>
          </p:cNvSpPr>
          <p:nvPr/>
        </p:nvSpPr>
        <p:spPr bwMode="auto">
          <a:xfrm>
            <a:off x="5688013" y="2939381"/>
            <a:ext cx="2052637" cy="367878"/>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solidFill>
                  <a:srgbClr val="000000"/>
                </a:solidFill>
              </a:rPr>
              <a:t>Advanced service</a:t>
            </a:r>
            <a:endParaRPr lang="en-GB" dirty="0">
              <a:solidFill>
                <a:srgbClr val="000000"/>
              </a:solidFill>
            </a:endParaRPr>
          </a:p>
        </p:txBody>
      </p:sp>
      <p:sp>
        <p:nvSpPr>
          <p:cNvPr id="27" name="Line 24"/>
          <p:cNvSpPr>
            <a:spLocks noChangeShapeType="1"/>
          </p:cNvSpPr>
          <p:nvPr/>
        </p:nvSpPr>
        <p:spPr bwMode="auto">
          <a:xfrm>
            <a:off x="5400675" y="2961606"/>
            <a:ext cx="360363" cy="179387"/>
          </a:xfrm>
          <a:prstGeom prst="line">
            <a:avLst/>
          </a:prstGeom>
          <a:noFill/>
          <a:ln w="9525">
            <a:solidFill>
              <a:srgbClr val="000000"/>
            </a:solidFill>
            <a:round/>
            <a:headEnd/>
            <a:tailEnd type="triangle" w="med" len="med"/>
          </a:ln>
          <a:effectLst/>
        </p:spPr>
        <p:txBody>
          <a:bodyPr/>
          <a:lstStyle/>
          <a:p>
            <a:endParaRPr lang="en-US"/>
          </a:p>
        </p:txBody>
      </p:sp>
      <p:sp>
        <p:nvSpPr>
          <p:cNvPr id="28" name="Line 25"/>
          <p:cNvSpPr>
            <a:spLocks noChangeShapeType="1"/>
          </p:cNvSpPr>
          <p:nvPr/>
        </p:nvSpPr>
        <p:spPr bwMode="auto">
          <a:xfrm flipV="1">
            <a:off x="7559675" y="2779043"/>
            <a:ext cx="360363" cy="363538"/>
          </a:xfrm>
          <a:prstGeom prst="line">
            <a:avLst/>
          </a:prstGeom>
          <a:noFill/>
          <a:ln w="9525">
            <a:solidFill>
              <a:srgbClr val="000000"/>
            </a:solidFill>
            <a:round/>
            <a:headEnd/>
            <a:tailEnd type="triangle" w="med" len="med"/>
          </a:ln>
          <a:effectLst/>
        </p:spPr>
        <p:txBody>
          <a:bodyPr/>
          <a:lstStyle/>
          <a:p>
            <a:endParaRPr lang="en-US"/>
          </a:p>
        </p:txBody>
      </p:sp>
      <p:sp>
        <p:nvSpPr>
          <p:cNvPr id="29" name="Line 26"/>
          <p:cNvSpPr>
            <a:spLocks noChangeShapeType="1"/>
          </p:cNvSpPr>
          <p:nvPr/>
        </p:nvSpPr>
        <p:spPr bwMode="auto">
          <a:xfrm>
            <a:off x="4500563" y="2782218"/>
            <a:ext cx="179387" cy="539750"/>
          </a:xfrm>
          <a:prstGeom prst="line">
            <a:avLst/>
          </a:prstGeom>
          <a:noFill/>
          <a:ln w="9525">
            <a:solidFill>
              <a:srgbClr val="000000"/>
            </a:solidFill>
            <a:round/>
            <a:headEnd/>
            <a:tailEnd/>
          </a:ln>
          <a:effectLst/>
        </p:spPr>
        <p:txBody>
          <a:bodyPr/>
          <a:lstStyle/>
          <a:p>
            <a:endParaRPr lang="en-US"/>
          </a:p>
        </p:txBody>
      </p:sp>
      <p:sp>
        <p:nvSpPr>
          <p:cNvPr id="30" name="Line 27"/>
          <p:cNvSpPr>
            <a:spLocks noChangeShapeType="1"/>
          </p:cNvSpPr>
          <p:nvPr/>
        </p:nvSpPr>
        <p:spPr bwMode="auto">
          <a:xfrm>
            <a:off x="4679950" y="3321968"/>
            <a:ext cx="3419475" cy="1588"/>
          </a:xfrm>
          <a:prstGeom prst="line">
            <a:avLst/>
          </a:prstGeom>
          <a:noFill/>
          <a:ln w="9525">
            <a:solidFill>
              <a:srgbClr val="000000"/>
            </a:solidFill>
            <a:round/>
            <a:headEnd/>
            <a:tailEnd/>
          </a:ln>
          <a:effectLst/>
        </p:spPr>
        <p:txBody>
          <a:bodyPr/>
          <a:lstStyle/>
          <a:p>
            <a:endParaRPr lang="en-US"/>
          </a:p>
        </p:txBody>
      </p:sp>
      <p:sp>
        <p:nvSpPr>
          <p:cNvPr id="31" name="Line 28"/>
          <p:cNvSpPr>
            <a:spLocks noChangeShapeType="1"/>
          </p:cNvSpPr>
          <p:nvPr/>
        </p:nvSpPr>
        <p:spPr bwMode="auto">
          <a:xfrm flipV="1">
            <a:off x="8099425" y="2960018"/>
            <a:ext cx="179388" cy="363538"/>
          </a:xfrm>
          <a:prstGeom prst="line">
            <a:avLst/>
          </a:prstGeom>
          <a:noFill/>
          <a:ln w="9525">
            <a:solidFill>
              <a:srgbClr val="000000"/>
            </a:solidFill>
            <a:round/>
            <a:headEnd/>
            <a:tailEnd type="triangle" w="med" len="med"/>
          </a:ln>
          <a:effectLst/>
        </p:spPr>
        <p:txBody>
          <a:bodyPr/>
          <a:lstStyle/>
          <a:p>
            <a:endParaRPr lang="en-US"/>
          </a:p>
        </p:txBody>
      </p:sp>
      <p:grpSp>
        <p:nvGrpSpPr>
          <p:cNvPr id="32" name="Group 29"/>
          <p:cNvGrpSpPr>
            <a:grpSpLocks/>
          </p:cNvGrpSpPr>
          <p:nvPr/>
        </p:nvGrpSpPr>
        <p:grpSpPr bwMode="auto">
          <a:xfrm>
            <a:off x="1944688" y="3356893"/>
            <a:ext cx="2735262" cy="352425"/>
            <a:chOff x="1225" y="3764"/>
            <a:chExt cx="1723" cy="222"/>
          </a:xfrm>
        </p:grpSpPr>
        <p:sp>
          <p:nvSpPr>
            <p:cNvPr id="33" name="Text Box 30"/>
            <p:cNvSpPr txBox="1">
              <a:spLocks noChangeArrowheads="1"/>
            </p:cNvSpPr>
            <p:nvPr/>
          </p:nvSpPr>
          <p:spPr bwMode="auto">
            <a:xfrm>
              <a:off x="1225" y="3764"/>
              <a:ext cx="681" cy="223"/>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000080"/>
                  </a:solidFill>
                </a:rPr>
                <a:t>Web 1.0</a:t>
              </a:r>
            </a:p>
          </p:txBody>
        </p:sp>
        <p:sp>
          <p:nvSpPr>
            <p:cNvPr id="34" name="Text Box 31"/>
            <p:cNvSpPr txBox="1">
              <a:spLocks noChangeArrowheads="1"/>
            </p:cNvSpPr>
            <p:nvPr/>
          </p:nvSpPr>
          <p:spPr bwMode="auto">
            <a:xfrm>
              <a:off x="2268" y="3765"/>
              <a:ext cx="681" cy="223"/>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000080"/>
                  </a:solidFill>
                </a:rPr>
                <a:t>Web 2.0</a:t>
              </a:r>
            </a:p>
          </p:txBody>
        </p:sp>
        <p:sp>
          <p:nvSpPr>
            <p:cNvPr id="35" name="Line 32"/>
            <p:cNvSpPr>
              <a:spLocks noChangeShapeType="1"/>
            </p:cNvSpPr>
            <p:nvPr/>
          </p:nvSpPr>
          <p:spPr bwMode="auto">
            <a:xfrm>
              <a:off x="1950" y="3878"/>
              <a:ext cx="340" cy="1"/>
            </a:xfrm>
            <a:prstGeom prst="line">
              <a:avLst/>
            </a:prstGeom>
            <a:noFill/>
            <a:ln w="9525">
              <a:solidFill>
                <a:srgbClr val="000080"/>
              </a:solidFill>
              <a:round/>
              <a:headEnd/>
              <a:tailEnd type="triangle" w="med" len="med"/>
            </a:ln>
            <a:effectLst/>
          </p:spPr>
          <p:txBody>
            <a:bodyPr/>
            <a:lstStyle/>
            <a:p>
              <a:endParaRPr lang="en-US"/>
            </a:p>
          </p:txBody>
        </p:sp>
      </p:grpSp>
      <p:sp>
        <p:nvSpPr>
          <p:cNvPr id="36" name="Line 33"/>
          <p:cNvSpPr>
            <a:spLocks noChangeShapeType="1"/>
          </p:cNvSpPr>
          <p:nvPr/>
        </p:nvSpPr>
        <p:spPr bwMode="auto">
          <a:xfrm>
            <a:off x="3419475" y="1340768"/>
            <a:ext cx="1588" cy="1979613"/>
          </a:xfrm>
          <a:prstGeom prst="line">
            <a:avLst/>
          </a:prstGeom>
          <a:noFill/>
          <a:ln w="9525">
            <a:solidFill>
              <a:srgbClr val="000000"/>
            </a:solidFill>
            <a:round/>
            <a:headEnd/>
            <a:tailEnd/>
          </a:ln>
          <a:effectLst/>
        </p:spPr>
        <p:txBody>
          <a:bodyPr/>
          <a:lstStyle/>
          <a:p>
            <a:endParaRPr lang="en-US"/>
          </a:p>
        </p:txBody>
      </p:sp>
      <p:sp>
        <p:nvSpPr>
          <p:cNvPr id="39" name="TextBox 38"/>
          <p:cNvSpPr txBox="1"/>
          <p:nvPr/>
        </p:nvSpPr>
        <p:spPr>
          <a:xfrm>
            <a:off x="5796136" y="3789040"/>
            <a:ext cx="1080120" cy="369332"/>
          </a:xfrm>
          <a:prstGeom prst="rect">
            <a:avLst/>
          </a:prstGeom>
          <a:noFill/>
        </p:spPr>
        <p:txBody>
          <a:bodyPr wrap="square" rtlCol="0">
            <a:spAutoFit/>
          </a:bodyPr>
          <a:lstStyle/>
          <a:p>
            <a:r>
              <a:rPr lang="en-US" dirty="0" smtClean="0"/>
              <a:t>FEEDS</a:t>
            </a:r>
            <a:endParaRPr lang="en-US" dirty="0"/>
          </a:p>
        </p:txBody>
      </p:sp>
      <p:cxnSp>
        <p:nvCxnSpPr>
          <p:cNvPr id="41" name="Straight Arrow Connector 40"/>
          <p:cNvCxnSpPr>
            <a:stCxn id="39" idx="0"/>
          </p:cNvCxnSpPr>
          <p:nvPr/>
        </p:nvCxnSpPr>
        <p:spPr>
          <a:xfrm rot="16200000" flipV="1">
            <a:off x="6066166" y="3519010"/>
            <a:ext cx="504056"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11560" y="4797152"/>
            <a:ext cx="7128792" cy="646331"/>
          </a:xfrm>
          <a:prstGeom prst="rect">
            <a:avLst/>
          </a:prstGeom>
          <a:noFill/>
        </p:spPr>
        <p:txBody>
          <a:bodyPr wrap="square" rtlCol="0">
            <a:spAutoFit/>
          </a:bodyPr>
          <a:lstStyle/>
          <a:p>
            <a:r>
              <a:rPr lang="en-US" dirty="0" smtClean="0"/>
              <a:t>Any machine-readable file that can feed other information systems using a standard metadata set and notation is a FEED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Feeds in </a:t>
            </a:r>
            <a:r>
              <a:rPr lang="en-US" dirty="0" err="1" smtClean="0"/>
              <a:t>Drupal</a:t>
            </a:r>
            <a:r>
              <a:rPr lang="en-US" dirty="0" smtClean="0"/>
              <a:t>	</a:t>
            </a:r>
            <a:endParaRPr lang="en-US" dirty="0"/>
          </a:p>
        </p:txBody>
      </p:sp>
      <p:sp>
        <p:nvSpPr>
          <p:cNvPr id="3" name="Content Placeholder 2"/>
          <p:cNvSpPr>
            <a:spLocks noGrp="1"/>
          </p:cNvSpPr>
          <p:nvPr>
            <p:ph idx="1"/>
          </p:nvPr>
        </p:nvSpPr>
        <p:spPr>
          <a:xfrm>
            <a:off x="467544" y="1484784"/>
            <a:ext cx="8229600" cy="4525963"/>
          </a:xfrm>
        </p:spPr>
        <p:txBody>
          <a:bodyPr/>
          <a:lstStyle/>
          <a:p>
            <a:r>
              <a:rPr lang="en-US" sz="2400" dirty="0" err="1" smtClean="0"/>
              <a:t>Drupal</a:t>
            </a:r>
            <a:r>
              <a:rPr lang="en-US" sz="2400" dirty="0" smtClean="0"/>
              <a:t> considers any machine-readable file containing metadata and using a standard notation as a FEED containing records that can be imported in the system</a:t>
            </a:r>
          </a:p>
          <a:p>
            <a:r>
              <a:rPr lang="en-US" sz="2400" dirty="0" smtClean="0"/>
              <a:t>The Feeds module can import / harvest from:</a:t>
            </a:r>
          </a:p>
          <a:p>
            <a:pPr lvl="1"/>
            <a:r>
              <a:rPr lang="en-US" sz="2400" dirty="0" smtClean="0"/>
              <a:t>RSS feeds</a:t>
            </a:r>
          </a:p>
          <a:p>
            <a:pPr lvl="1"/>
            <a:r>
              <a:rPr lang="en-US" sz="2400" dirty="0" smtClean="0"/>
              <a:t>XML files</a:t>
            </a:r>
          </a:p>
          <a:p>
            <a:pPr lvl="1"/>
            <a:r>
              <a:rPr lang="en-US" sz="2400" dirty="0" smtClean="0"/>
              <a:t>CSV files</a:t>
            </a:r>
            <a:br>
              <a:rPr lang="en-US" sz="2400" dirty="0" smtClean="0"/>
            </a:br>
            <a:r>
              <a:rPr lang="en-US" sz="2400" i="1" dirty="0" smtClean="0"/>
              <a:t>The condition is that the metadata in the file and the metadata in one of the content types in the system match</a:t>
            </a:r>
          </a:p>
          <a:p>
            <a:r>
              <a:rPr lang="en-US" sz="2400" dirty="0" smtClean="0"/>
              <a:t>This module can both harvest from a URL or import from an uploaded file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Recommended standards </a:t>
            </a:r>
          </a:p>
          <a:p>
            <a:pPr algn="ctr">
              <a:buNone/>
            </a:pPr>
            <a:r>
              <a:rPr lang="en-US" dirty="0" smtClean="0"/>
              <a:t>in the agricultural field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64096"/>
          </a:xfrm>
        </p:spPr>
        <p:txBody>
          <a:bodyPr/>
          <a:lstStyle/>
          <a:p>
            <a:r>
              <a:rPr lang="en-US" dirty="0" smtClean="0"/>
              <a:t>Subject indexing</a:t>
            </a:r>
            <a:endParaRPr lang="en-US" dirty="0"/>
          </a:p>
        </p:txBody>
      </p:sp>
      <p:sp>
        <p:nvSpPr>
          <p:cNvPr id="3" name="Content Placeholder 2"/>
          <p:cNvSpPr>
            <a:spLocks noGrp="1"/>
          </p:cNvSpPr>
          <p:nvPr>
            <p:ph idx="1"/>
          </p:nvPr>
        </p:nvSpPr>
        <p:spPr>
          <a:xfrm>
            <a:off x="457200" y="764704"/>
            <a:ext cx="8229600" cy="5544616"/>
          </a:xfrm>
        </p:spPr>
        <p:txBody>
          <a:bodyPr/>
          <a:lstStyle/>
          <a:p>
            <a:r>
              <a:rPr lang="en-US" dirty="0" smtClean="0"/>
              <a:t>Agrovoc</a:t>
            </a:r>
            <a:br>
              <a:rPr lang="en-US" dirty="0" smtClean="0"/>
            </a:br>
            <a:r>
              <a:rPr lang="en-US" sz="2000" dirty="0" smtClean="0">
                <a:hlinkClick r:id="rId2"/>
              </a:rPr>
              <a:t>http://aims.fao.org/website/AGROVOC/sub</a:t>
            </a:r>
            <a:endParaRPr lang="en-US" sz="2000" dirty="0" smtClean="0"/>
          </a:p>
          <a:p>
            <a:pPr>
              <a:buNone/>
            </a:pPr>
            <a:r>
              <a:rPr lang="en-US" sz="1800" dirty="0" smtClean="0"/>
              <a:t>AGROVOC is the world’s most comprehensive multilingual agricultural vocabulary. Downloaded over a thousand times a year by dozens of countries it is in daily institutional use to index and search documents, web pages and digital objects. Organized as a concept scheme, AGROVOC contains close to 40,000 concepts in over 20 languages covering subject fields in agriculture, forestry and fisheries together with cross-cutting themes such as land use, rural livelihoods and food security.</a:t>
            </a:r>
          </a:p>
          <a:p>
            <a:r>
              <a:rPr lang="en-US" sz="2400" dirty="0" smtClean="0"/>
              <a:t>Agrovoc is available:</a:t>
            </a:r>
          </a:p>
          <a:p>
            <a:pPr lvl="1"/>
            <a:r>
              <a:rPr lang="en-US" sz="1600" dirty="0" smtClean="0"/>
              <a:t>As a browse / search web interface:</a:t>
            </a:r>
            <a:br>
              <a:rPr lang="en-US" sz="1600" dirty="0" smtClean="0"/>
            </a:br>
            <a:r>
              <a:rPr lang="en-US" sz="1600" dirty="0" smtClean="0">
                <a:hlinkClick r:id="rId3"/>
              </a:rPr>
              <a:t>http://aims.fao.org/website/Search-Terms/sub</a:t>
            </a:r>
            <a:endParaRPr lang="en-US" sz="1600" dirty="0" smtClean="0"/>
          </a:p>
          <a:p>
            <a:pPr lvl="1"/>
            <a:r>
              <a:rPr lang="en-US" sz="1600" dirty="0" smtClean="0"/>
              <a:t>As a dataset to download (in different formats): </a:t>
            </a:r>
            <a:r>
              <a:rPr lang="en-US" sz="1600" dirty="0" smtClean="0">
                <a:hlinkClick r:id="rId4"/>
              </a:rPr>
              <a:t>http://aims.fao.org/website/Download/sub</a:t>
            </a:r>
            <a:r>
              <a:rPr lang="en-US" sz="1600" dirty="0" smtClean="0"/>
              <a:t>  </a:t>
            </a:r>
          </a:p>
          <a:p>
            <a:pPr lvl="1"/>
            <a:r>
              <a:rPr lang="en-US" sz="1600" dirty="0" smtClean="0"/>
              <a:t>As “web services” that other applications can call to integrate Agrovoc terms:</a:t>
            </a:r>
            <a:br>
              <a:rPr lang="en-US" sz="1600" dirty="0" smtClean="0"/>
            </a:br>
            <a:r>
              <a:rPr lang="en-US" sz="1600" dirty="0" smtClean="0"/>
              <a:t> </a:t>
            </a:r>
            <a:r>
              <a:rPr lang="en-US" sz="1600" dirty="0" smtClean="0">
                <a:hlinkClick r:id="rId5"/>
              </a:rPr>
              <a:t>http://aims.fao.org/website/Web-Services/sub</a:t>
            </a:r>
            <a:r>
              <a:rPr lang="en-US" sz="1600" dirty="0" smtClean="0"/>
              <a:t> </a:t>
            </a:r>
            <a:r>
              <a:rPr lang="en-US" sz="1800" dirty="0" smtClean="0"/>
              <a:t/>
            </a:r>
            <a:br>
              <a:rPr lang="en-US" sz="1800" dirty="0" smtClean="0"/>
            </a:br>
            <a:endParaRPr lang="en-US" sz="1800" dirty="0" smtClean="0"/>
          </a:p>
          <a:p>
            <a:r>
              <a:rPr lang="en-US" sz="2200" dirty="0" smtClean="0"/>
              <a:t>Other “subject indexing vocabularies” or “Knowledge Organization Systems” (KOS): </a:t>
            </a:r>
            <a:r>
              <a:rPr lang="en-US" sz="2200" dirty="0" smtClean="0">
                <a:hlinkClick r:id="rId6"/>
              </a:rPr>
              <a:t>http://aims.fao.org/vest-registry</a:t>
            </a:r>
            <a:r>
              <a:rPr lang="en-US" sz="2200" dirty="0" smtClean="0"/>
              <a:t>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dirty="0" smtClean="0"/>
              <a:t>Metadata sets</a:t>
            </a:r>
            <a:endParaRPr lang="en-US" dirty="0"/>
          </a:p>
        </p:txBody>
      </p:sp>
      <p:sp>
        <p:nvSpPr>
          <p:cNvPr id="3" name="Content Placeholder 2"/>
          <p:cNvSpPr>
            <a:spLocks noGrp="1"/>
          </p:cNvSpPr>
          <p:nvPr>
            <p:ph idx="1"/>
          </p:nvPr>
        </p:nvSpPr>
        <p:spPr>
          <a:xfrm>
            <a:off x="457200" y="1052736"/>
            <a:ext cx="8229600" cy="5184576"/>
          </a:xfrm>
        </p:spPr>
        <p:txBody>
          <a:bodyPr/>
          <a:lstStyle/>
          <a:p>
            <a:r>
              <a:rPr lang="en-US" dirty="0" smtClean="0"/>
              <a:t>“Application Profiles” for describing:</a:t>
            </a:r>
          </a:p>
          <a:p>
            <a:pPr lvl="1"/>
            <a:r>
              <a:rPr lang="en-US" dirty="0" smtClean="0"/>
              <a:t>Documents (DLIOs) (Agris AP)</a:t>
            </a:r>
          </a:p>
          <a:p>
            <a:pPr lvl="1"/>
            <a:r>
              <a:rPr lang="en-US" dirty="0" smtClean="0"/>
              <a:t>Learning objects (</a:t>
            </a:r>
            <a:r>
              <a:rPr lang="en-US" dirty="0" err="1" smtClean="0"/>
              <a:t>AgL</a:t>
            </a:r>
            <a:r>
              <a:rPr lang="en-US" dirty="0" smtClean="0"/>
              <a:t>-AP)</a:t>
            </a:r>
          </a:p>
          <a:p>
            <a:pPr lvl="1"/>
            <a:r>
              <a:rPr lang="en-US" dirty="0" smtClean="0"/>
              <a:t>News (RSS)</a:t>
            </a:r>
          </a:p>
          <a:p>
            <a:pPr lvl="1"/>
            <a:r>
              <a:rPr lang="en-US" dirty="0" smtClean="0"/>
              <a:t>Events (Ag-Event AP)</a:t>
            </a:r>
          </a:p>
          <a:p>
            <a:pPr>
              <a:buNone/>
            </a:pPr>
            <a:r>
              <a:rPr lang="en-US" dirty="0" smtClean="0"/>
              <a:t>See </a:t>
            </a:r>
            <a:r>
              <a:rPr lang="en-US" sz="2400" dirty="0" smtClean="0">
                <a:hlinkClick r:id="rId2"/>
              </a:rPr>
              <a:t>http://aims.fao.org/website/Application-Profiles/sub</a:t>
            </a:r>
            <a:r>
              <a:rPr lang="en-US" sz="2400" dirty="0" smtClean="0"/>
              <a:t/>
            </a:r>
            <a:br>
              <a:rPr lang="en-US" sz="2400" dirty="0" smtClean="0"/>
            </a:br>
            <a:endParaRPr lang="en-US" sz="2400" dirty="0" smtClean="0"/>
          </a:p>
          <a:p>
            <a:r>
              <a:rPr lang="en-US" sz="2400" dirty="0" smtClean="0"/>
              <a:t>Other metadata sets: </a:t>
            </a:r>
            <a:br>
              <a:rPr lang="en-US" sz="2400" dirty="0" smtClean="0"/>
            </a:br>
            <a:r>
              <a:rPr lang="en-US" sz="2400" dirty="0" smtClean="0">
                <a:hlinkClick r:id="rId3"/>
              </a:rPr>
              <a:t> http://aims.fao.org/vest-registry</a:t>
            </a:r>
            <a:r>
              <a:rPr lang="en-US" sz="2400" dirty="0" smtClean="0"/>
              <a:t> </a:t>
            </a:r>
            <a:br>
              <a:rPr lang="en-US" sz="2400" dirty="0" smtClean="0"/>
            </a:br>
            <a:r>
              <a:rPr lang="en-US" sz="2400" dirty="0" smtClean="0"/>
              <a:t>e.g.</a:t>
            </a:r>
            <a:br>
              <a:rPr lang="en-US" sz="2400" dirty="0" smtClean="0"/>
            </a:br>
            <a:r>
              <a:rPr lang="en-US" sz="2400" dirty="0" smtClean="0"/>
              <a:t>People: FOAF</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Services that exploit metadata standards</a:t>
            </a:r>
            <a:br>
              <a:rPr lang="en-US" sz="3200" dirty="0" smtClean="0"/>
            </a:br>
            <a:r>
              <a:rPr lang="en-US" sz="3200" dirty="0" smtClean="0"/>
              <a:t>in agriculture</a:t>
            </a:r>
            <a:endParaRPr lang="en-US" sz="3200" dirty="0"/>
          </a:p>
        </p:txBody>
      </p:sp>
      <p:sp>
        <p:nvSpPr>
          <p:cNvPr id="3" name="Content Placeholder 2"/>
          <p:cNvSpPr>
            <a:spLocks noGrp="1"/>
          </p:cNvSpPr>
          <p:nvPr>
            <p:ph idx="1"/>
          </p:nvPr>
        </p:nvSpPr>
        <p:spPr>
          <a:xfrm>
            <a:off x="457200" y="1783357"/>
            <a:ext cx="8229600" cy="4525963"/>
          </a:xfrm>
        </p:spPr>
        <p:txBody>
          <a:bodyPr/>
          <a:lstStyle/>
          <a:p>
            <a:r>
              <a:rPr lang="en-US" dirty="0" smtClean="0"/>
              <a:t>The AGRIS search engine:</a:t>
            </a:r>
            <a:br>
              <a:rPr lang="en-US" dirty="0" smtClean="0"/>
            </a:br>
            <a:r>
              <a:rPr lang="en-US" sz="2400" dirty="0" smtClean="0">
                <a:hlinkClick r:id="rId2"/>
              </a:rPr>
              <a:t>http://agris.fao.org</a:t>
            </a:r>
            <a:r>
              <a:rPr lang="en-US" sz="2400" dirty="0" smtClean="0"/>
              <a:t> </a:t>
            </a:r>
            <a:br>
              <a:rPr lang="en-US" sz="2400" dirty="0" smtClean="0"/>
            </a:br>
            <a:r>
              <a:rPr lang="en-US" sz="2400" dirty="0" smtClean="0"/>
              <a:t>allows to search for documents in the document repositories that export their data in the Agris AP format</a:t>
            </a:r>
            <a:r>
              <a:rPr lang="en-US" dirty="0" smtClean="0"/>
              <a:t/>
            </a:r>
            <a:br>
              <a:rPr lang="en-US" dirty="0" smtClean="0"/>
            </a:br>
            <a:endParaRPr lang="en-US" dirty="0" smtClean="0"/>
          </a:p>
          <a:p>
            <a:r>
              <a:rPr lang="en-US" dirty="0" smtClean="0"/>
              <a:t>AgriFeeds</a:t>
            </a:r>
            <a:br>
              <a:rPr lang="en-US" dirty="0" smtClean="0"/>
            </a:br>
            <a:r>
              <a:rPr lang="en-US" sz="2400" dirty="0" smtClean="0">
                <a:hlinkClick r:id="rId3"/>
              </a:rPr>
              <a:t>http://www.agrifeeds.org</a:t>
            </a:r>
            <a:r>
              <a:rPr lang="en-US" sz="2400" dirty="0" smtClean="0"/>
              <a:t> </a:t>
            </a:r>
            <a:br>
              <a:rPr lang="en-US" sz="2400" dirty="0" smtClean="0"/>
            </a:br>
            <a:r>
              <a:rPr lang="en-US" sz="2400" dirty="0" smtClean="0"/>
              <a:t>allows to search and browse news, events and vacancies from sources that expose their data in RSS and the Ag-Event AP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Brief introduction to</a:t>
            </a:r>
          </a:p>
          <a:p>
            <a:pPr algn="ctr">
              <a:buNone/>
            </a:pPr>
            <a:r>
              <a:rPr lang="en-US" dirty="0" smtClean="0"/>
              <a:t>RDF and the semantic web</a:t>
            </a:r>
          </a:p>
          <a:p>
            <a:pPr algn="ctr">
              <a:buNone/>
            </a:pPr>
            <a:endParaRPr lang="en-US" dirty="0" smtClean="0"/>
          </a:p>
          <a:p>
            <a:pPr algn="ctr">
              <a:buNone/>
            </a:pPr>
            <a:r>
              <a:rPr lang="en-US" dirty="0" smtClean="0"/>
              <a:t>RDF:</a:t>
            </a:r>
          </a:p>
          <a:p>
            <a:pPr algn="ctr">
              <a:buNone/>
            </a:pPr>
            <a:r>
              <a:rPr lang="en-US" dirty="0" smtClean="0"/>
              <a:t>Resource Description Framework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06090"/>
          </a:xfrm>
        </p:spPr>
        <p:txBody>
          <a:bodyPr/>
          <a:lstStyle/>
          <a:p>
            <a:r>
              <a:rPr lang="en-US" dirty="0" smtClean="0"/>
              <a:t>DAY 2</a:t>
            </a:r>
            <a:endParaRPr lang="en-US" dirty="0"/>
          </a:p>
        </p:txBody>
      </p:sp>
      <p:sp>
        <p:nvSpPr>
          <p:cNvPr id="3" name="Content Placeholder 2"/>
          <p:cNvSpPr>
            <a:spLocks noGrp="1"/>
          </p:cNvSpPr>
          <p:nvPr>
            <p:ph idx="1"/>
          </p:nvPr>
        </p:nvSpPr>
        <p:spPr>
          <a:xfrm>
            <a:off x="251520" y="980728"/>
            <a:ext cx="8712968" cy="5650707"/>
          </a:xfrm>
        </p:spPr>
        <p:txBody>
          <a:bodyPr/>
          <a:lstStyle/>
          <a:p>
            <a:r>
              <a:rPr lang="en-US" sz="2400" dirty="0" smtClean="0"/>
              <a:t>Techniques, formats and technologies for information exchange</a:t>
            </a:r>
          </a:p>
          <a:p>
            <a:pPr lvl="1"/>
            <a:r>
              <a:rPr lang="en-US" sz="1600" dirty="0" smtClean="0"/>
              <a:t>Metadata, “vocabularies” and  namespaces</a:t>
            </a:r>
          </a:p>
          <a:p>
            <a:pPr lvl="1"/>
            <a:r>
              <a:rPr lang="en-US" sz="1600" dirty="0" smtClean="0"/>
              <a:t>XML, CSV, machine-readable formats / notations</a:t>
            </a:r>
          </a:p>
          <a:p>
            <a:pPr lvl="1"/>
            <a:r>
              <a:rPr lang="en-US" sz="1600" dirty="0" smtClean="0"/>
              <a:t>Syndication (RSS) and harvesting</a:t>
            </a:r>
          </a:p>
          <a:p>
            <a:pPr lvl="1"/>
            <a:r>
              <a:rPr lang="en-US" sz="1600" dirty="0" smtClean="0"/>
              <a:t>OAI-PMH</a:t>
            </a:r>
          </a:p>
          <a:p>
            <a:pPr lvl="1"/>
            <a:r>
              <a:rPr lang="en-US" sz="1600" dirty="0" smtClean="0"/>
              <a:t>RDF and the semantic web</a:t>
            </a:r>
          </a:p>
          <a:p>
            <a:pPr lvl="1"/>
            <a:r>
              <a:rPr lang="en-US" sz="1600" dirty="0" smtClean="0"/>
              <a:t>A broader concept of “feeds”</a:t>
            </a:r>
          </a:p>
          <a:p>
            <a:r>
              <a:rPr lang="en-US" sz="2400" dirty="0" smtClean="0"/>
              <a:t>Recommended standards in the agricultural field</a:t>
            </a:r>
          </a:p>
          <a:p>
            <a:pPr lvl="1"/>
            <a:r>
              <a:rPr lang="en-US" sz="1600" dirty="0" smtClean="0"/>
              <a:t>Subject indexing: Agrovoc (and other thesauri and reciprocal mapping)</a:t>
            </a:r>
          </a:p>
          <a:p>
            <a:pPr lvl="1"/>
            <a:r>
              <a:rPr lang="en-US" sz="1600" dirty="0" smtClean="0"/>
              <a:t>Other KOS (the VEST registry on AIMS)</a:t>
            </a:r>
          </a:p>
          <a:p>
            <a:pPr lvl="1"/>
            <a:r>
              <a:rPr lang="en-US" sz="1600" dirty="0" smtClean="0"/>
              <a:t>Description:</a:t>
            </a:r>
          </a:p>
          <a:p>
            <a:pPr lvl="2"/>
            <a:r>
              <a:rPr lang="en-US" sz="1600" dirty="0" smtClean="0"/>
              <a:t>DLIOs: Agris AP (-&gt; RDF recommendations)</a:t>
            </a:r>
          </a:p>
          <a:p>
            <a:pPr lvl="2"/>
            <a:r>
              <a:rPr lang="en-US" sz="1600" dirty="0" smtClean="0"/>
              <a:t>News (RSS);  Events and vacancies (RSS + </a:t>
            </a:r>
            <a:r>
              <a:rPr lang="en-US" sz="1600" dirty="0" err="1" smtClean="0"/>
              <a:t>AgEvent</a:t>
            </a:r>
            <a:r>
              <a:rPr lang="en-US" sz="1600" dirty="0" smtClean="0"/>
              <a:t> AP and </a:t>
            </a:r>
            <a:r>
              <a:rPr lang="en-US" sz="1600" dirty="0" err="1" smtClean="0"/>
              <a:t>AgJobs</a:t>
            </a:r>
            <a:r>
              <a:rPr lang="en-US" sz="1600" dirty="0" smtClean="0"/>
              <a:t> AP)</a:t>
            </a:r>
          </a:p>
          <a:p>
            <a:pPr lvl="2"/>
            <a:r>
              <a:rPr lang="en-US" sz="1600" dirty="0" smtClean="0"/>
              <a:t>People (FOAF); Organizations (FOAF, </a:t>
            </a:r>
            <a:r>
              <a:rPr lang="en-US" sz="1600" dirty="0" err="1" smtClean="0"/>
              <a:t>AiDA</a:t>
            </a:r>
            <a:r>
              <a:rPr lang="en-US" sz="1600" dirty="0" smtClean="0"/>
              <a:t>)</a:t>
            </a:r>
            <a:br>
              <a:rPr lang="en-US" sz="1600" dirty="0" smtClean="0"/>
            </a:br>
            <a:endParaRPr lang="en-US" sz="1600" dirty="0" smtClean="0"/>
          </a:p>
          <a:p>
            <a:r>
              <a:rPr lang="en-US" sz="2400" dirty="0" smtClean="0"/>
              <a:t>HANDS-ON session 3: customizing the layout and style of the website</a:t>
            </a:r>
          </a:p>
          <a:p>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RDF basics</a:t>
            </a:r>
            <a:endParaRPr lang="en-GB" smtClean="0"/>
          </a:p>
        </p:txBody>
      </p:sp>
      <p:sp>
        <p:nvSpPr>
          <p:cNvPr id="60419" name="Rectangle 3"/>
          <p:cNvSpPr>
            <a:spLocks noGrp="1" noChangeArrowheads="1"/>
          </p:cNvSpPr>
          <p:nvPr>
            <p:ph type="body" idx="1"/>
          </p:nvPr>
        </p:nvSpPr>
        <p:spPr/>
        <p:txBody>
          <a:bodyPr/>
          <a:lstStyle/>
          <a:p>
            <a:pPr>
              <a:lnSpc>
                <a:spcPct val="90000"/>
              </a:lnSpc>
            </a:pPr>
            <a:r>
              <a:rPr lang="en-US" dirty="0" smtClean="0"/>
              <a:t>Subject – predicate – object</a:t>
            </a:r>
          </a:p>
          <a:p>
            <a:pPr>
              <a:lnSpc>
                <a:spcPct val="90000"/>
              </a:lnSpc>
              <a:buFontTx/>
              <a:buNone/>
            </a:pPr>
            <a:r>
              <a:rPr lang="en-US" sz="2400" dirty="0" smtClean="0"/>
              <a:t>RDF assumption: Triples like this can represent and describe everything</a:t>
            </a:r>
          </a:p>
          <a:p>
            <a:pPr>
              <a:lnSpc>
                <a:spcPct val="90000"/>
              </a:lnSpc>
              <a:buFontTx/>
              <a:buNone/>
            </a:pPr>
            <a:endParaRPr lang="en-US" sz="900" dirty="0" smtClean="0"/>
          </a:p>
          <a:p>
            <a:pPr>
              <a:lnSpc>
                <a:spcPct val="90000"/>
              </a:lnSpc>
              <a:buFontTx/>
              <a:buNone/>
            </a:pPr>
            <a:r>
              <a:rPr lang="en-US" sz="2400" dirty="0" smtClean="0"/>
              <a:t>Adam – is a – person</a:t>
            </a:r>
          </a:p>
          <a:p>
            <a:pPr>
              <a:lnSpc>
                <a:spcPct val="90000"/>
              </a:lnSpc>
              <a:buFontTx/>
              <a:buNone/>
            </a:pPr>
            <a:r>
              <a:rPr lang="en-US" sz="2400" dirty="0" smtClean="0"/>
              <a:t>Adam – knows – Giampaolo</a:t>
            </a:r>
          </a:p>
          <a:p>
            <a:pPr>
              <a:lnSpc>
                <a:spcPct val="90000"/>
              </a:lnSpc>
              <a:buFontTx/>
              <a:buNone/>
            </a:pPr>
            <a:r>
              <a:rPr lang="en-US" sz="2400" dirty="0" smtClean="0"/>
              <a:t>Giampaolo – lives in – Rome</a:t>
            </a:r>
          </a:p>
          <a:p>
            <a:pPr>
              <a:lnSpc>
                <a:spcPct val="90000"/>
              </a:lnSpc>
              <a:buFontTx/>
              <a:buNone/>
            </a:pPr>
            <a:endParaRPr lang="en-US" sz="2400" dirty="0" smtClean="0"/>
          </a:p>
          <a:p>
            <a:pPr>
              <a:lnSpc>
                <a:spcPct val="90000"/>
              </a:lnSpc>
              <a:buFontTx/>
              <a:buNone/>
            </a:pPr>
            <a:r>
              <a:rPr lang="en-US" sz="2400" b="1" dirty="0" smtClean="0">
                <a:solidFill>
                  <a:schemeClr val="hlink"/>
                </a:solidFill>
              </a:rPr>
              <a:t>&lt;resource A&gt; – &lt;has title&gt; – “War and Peace”</a:t>
            </a:r>
          </a:p>
          <a:p>
            <a:pPr>
              <a:lnSpc>
                <a:spcPct val="90000"/>
              </a:lnSpc>
              <a:buFontTx/>
              <a:buNone/>
            </a:pPr>
            <a:r>
              <a:rPr lang="en-US" sz="2400" b="1" dirty="0" smtClean="0">
                <a:solidFill>
                  <a:schemeClr val="hlink"/>
                </a:solidFill>
              </a:rPr>
              <a:t>&lt;resource A&gt; - &lt;has author&gt; - &lt;person A&gt;</a:t>
            </a:r>
          </a:p>
          <a:p>
            <a:pPr>
              <a:lnSpc>
                <a:spcPct val="90000"/>
              </a:lnSpc>
              <a:buFontTx/>
              <a:buNone/>
            </a:pPr>
            <a:r>
              <a:rPr lang="en-US" sz="2400" b="1" dirty="0" smtClean="0">
                <a:solidFill>
                  <a:schemeClr val="hlink"/>
                </a:solidFill>
              </a:rPr>
              <a:t>&lt;person A&gt; - &lt;has name&gt; - “Lev </a:t>
            </a:r>
            <a:r>
              <a:rPr lang="en-US" sz="2400" b="1" dirty="0" err="1" smtClean="0">
                <a:solidFill>
                  <a:schemeClr val="hlink"/>
                </a:solidFill>
              </a:rPr>
              <a:t>Tolstoj</a:t>
            </a:r>
            <a:r>
              <a:rPr lang="en-US" sz="2400" b="1" dirty="0" smtClean="0">
                <a:solidFill>
                  <a:schemeClr val="hlink"/>
                </a:solidFill>
              </a:rPr>
              <a:t>”</a:t>
            </a:r>
            <a:endParaRPr lang="en-GB" sz="2400" b="1" dirty="0" smtClean="0">
              <a:solidFill>
                <a:schemeClr val="hlin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RDF graph</a:t>
            </a:r>
            <a:endParaRPr lang="en-GB" smtClean="0"/>
          </a:p>
        </p:txBody>
      </p:sp>
      <p:pic>
        <p:nvPicPr>
          <p:cNvPr id="61443" name="Picture 4" descr="triples-image"/>
          <p:cNvPicPr>
            <a:picLocks noChangeAspect="1" noChangeArrowheads="1"/>
          </p:cNvPicPr>
          <p:nvPr/>
        </p:nvPicPr>
        <p:blipFill>
          <a:blip r:embed="rId2" cstate="print"/>
          <a:srcRect/>
          <a:stretch>
            <a:fillRect/>
          </a:stretch>
        </p:blipFill>
        <p:spPr bwMode="auto">
          <a:xfrm>
            <a:off x="179388" y="1916113"/>
            <a:ext cx="8964612" cy="297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79388" y="274638"/>
            <a:ext cx="8507412" cy="1143000"/>
          </a:xfrm>
        </p:spPr>
        <p:txBody>
          <a:bodyPr/>
          <a:lstStyle/>
          <a:p>
            <a:r>
              <a:rPr lang="en-US" sz="4000" dirty="0" smtClean="0"/>
              <a:t>RDF/XML serialization</a:t>
            </a:r>
            <a:br>
              <a:rPr lang="en-US" sz="4000" dirty="0" smtClean="0"/>
            </a:br>
            <a:r>
              <a:rPr lang="en-US" sz="4000" dirty="0" smtClean="0"/>
              <a:t>and corresponding  triples</a:t>
            </a:r>
            <a:endParaRPr lang="en-GB" sz="4000" dirty="0" smtClean="0"/>
          </a:p>
        </p:txBody>
      </p:sp>
      <p:pic>
        <p:nvPicPr>
          <p:cNvPr id="62467" name="Picture 4" descr="triples-xml"/>
          <p:cNvPicPr>
            <a:picLocks noChangeAspect="1" noChangeArrowheads="1"/>
          </p:cNvPicPr>
          <p:nvPr/>
        </p:nvPicPr>
        <p:blipFill>
          <a:blip r:embed="rId2" cstate="print"/>
          <a:srcRect/>
          <a:stretch>
            <a:fillRect/>
          </a:stretch>
        </p:blipFill>
        <p:spPr bwMode="auto">
          <a:xfrm>
            <a:off x="-107950" y="2062163"/>
            <a:ext cx="9072563" cy="338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490537"/>
          </a:xfrm>
        </p:spPr>
        <p:txBody>
          <a:bodyPr/>
          <a:lstStyle/>
          <a:p>
            <a:r>
              <a:rPr lang="en-US" sz="4000" smtClean="0"/>
              <a:t>FoaF example in RDF/XML</a:t>
            </a:r>
            <a:endParaRPr lang="en-GB" sz="4000" smtClean="0"/>
          </a:p>
        </p:txBody>
      </p:sp>
      <p:pic>
        <p:nvPicPr>
          <p:cNvPr id="65539" name="Picture 4"/>
          <p:cNvPicPr>
            <a:picLocks noChangeAspect="1" noChangeArrowheads="1"/>
          </p:cNvPicPr>
          <p:nvPr/>
        </p:nvPicPr>
        <p:blipFill>
          <a:blip r:embed="rId2" cstate="print"/>
          <a:srcRect/>
          <a:stretch>
            <a:fillRect/>
          </a:stretch>
        </p:blipFill>
        <p:spPr bwMode="auto">
          <a:xfrm>
            <a:off x="323850" y="917575"/>
            <a:ext cx="7777163" cy="583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06437"/>
          </a:xfrm>
        </p:spPr>
        <p:txBody>
          <a:bodyPr/>
          <a:lstStyle/>
          <a:p>
            <a:r>
              <a:rPr lang="en-US" sz="4000" dirty="0" smtClean="0"/>
              <a:t>FOAF + Geo in RDF/XML</a:t>
            </a:r>
            <a:endParaRPr lang="en-GB" sz="4000" dirty="0" smtClean="0"/>
          </a:p>
        </p:txBody>
      </p:sp>
      <p:pic>
        <p:nvPicPr>
          <p:cNvPr id="66563" name="Picture 4"/>
          <p:cNvPicPr>
            <a:picLocks noChangeAspect="1" noChangeArrowheads="1"/>
          </p:cNvPicPr>
          <p:nvPr/>
        </p:nvPicPr>
        <p:blipFill>
          <a:blip r:embed="rId2" cstate="print"/>
          <a:srcRect/>
          <a:stretch>
            <a:fillRect/>
          </a:stretch>
        </p:blipFill>
        <p:spPr bwMode="auto">
          <a:xfrm>
            <a:off x="539750" y="1089025"/>
            <a:ext cx="7632700" cy="572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633412"/>
          </a:xfrm>
        </p:spPr>
        <p:txBody>
          <a:bodyPr/>
          <a:lstStyle/>
          <a:p>
            <a:r>
              <a:rPr lang="en-US" sz="4000" dirty="0" smtClean="0"/>
              <a:t>FOAF example in Turtle notation</a:t>
            </a:r>
            <a:endParaRPr lang="en-GB" sz="4000" dirty="0" smtClean="0"/>
          </a:p>
        </p:txBody>
      </p:sp>
      <p:pic>
        <p:nvPicPr>
          <p:cNvPr id="67587" name="Picture 4"/>
          <p:cNvPicPr>
            <a:picLocks noChangeAspect="1" noChangeArrowheads="1"/>
          </p:cNvPicPr>
          <p:nvPr/>
        </p:nvPicPr>
        <p:blipFill>
          <a:blip r:embed="rId2" cstate="print"/>
          <a:srcRect/>
          <a:stretch>
            <a:fillRect/>
          </a:stretch>
        </p:blipFill>
        <p:spPr bwMode="auto">
          <a:xfrm>
            <a:off x="381000" y="1106488"/>
            <a:ext cx="7431088" cy="5573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Useful links on RDF</a:t>
            </a:r>
            <a:endParaRPr lang="en-GB" dirty="0" smtClean="0"/>
          </a:p>
        </p:txBody>
      </p:sp>
      <p:sp>
        <p:nvSpPr>
          <p:cNvPr id="68611" name="Rectangle 3"/>
          <p:cNvSpPr>
            <a:spLocks noGrp="1" noChangeArrowheads="1"/>
          </p:cNvSpPr>
          <p:nvPr>
            <p:ph type="body" idx="1"/>
          </p:nvPr>
        </p:nvSpPr>
        <p:spPr/>
        <p:txBody>
          <a:bodyPr/>
          <a:lstStyle/>
          <a:p>
            <a:pPr>
              <a:lnSpc>
                <a:spcPct val="80000"/>
              </a:lnSpc>
              <a:buFontTx/>
              <a:buNone/>
            </a:pPr>
            <a:r>
              <a:rPr lang="en-US" sz="1800" dirty="0" smtClean="0"/>
              <a:t>RDF</a:t>
            </a:r>
          </a:p>
          <a:p>
            <a:pPr>
              <a:lnSpc>
                <a:spcPct val="80000"/>
              </a:lnSpc>
            </a:pPr>
            <a:r>
              <a:rPr lang="en-US" sz="1800" dirty="0" smtClean="0">
                <a:hlinkClick r:id="rId2"/>
              </a:rPr>
              <a:t>http://en.wikipedia.org/wiki/Resource_Description_Framework</a:t>
            </a:r>
            <a:r>
              <a:rPr lang="en-US" sz="1800" dirty="0" smtClean="0"/>
              <a:t/>
            </a:r>
            <a:br>
              <a:rPr lang="en-US" sz="1800" dirty="0" smtClean="0"/>
            </a:br>
            <a:r>
              <a:rPr lang="en-US" sz="1800" dirty="0" smtClean="0"/>
              <a:t>(forget about Alt, Bag, List, </a:t>
            </a:r>
            <a:r>
              <a:rPr lang="en-US" sz="1800" dirty="0" err="1" smtClean="0"/>
              <a:t>Seq</a:t>
            </a:r>
            <a:r>
              <a:rPr lang="en-US" sz="1800" dirty="0" smtClean="0"/>
              <a:t>, nil: they are a nightmare and luckily in Linked Data they are deprecated!)</a:t>
            </a:r>
          </a:p>
          <a:p>
            <a:pPr>
              <a:lnSpc>
                <a:spcPct val="80000"/>
              </a:lnSpc>
            </a:pPr>
            <a:endParaRPr lang="en-US" sz="1800" dirty="0" smtClean="0"/>
          </a:p>
          <a:p>
            <a:pPr>
              <a:lnSpc>
                <a:spcPct val="80000"/>
              </a:lnSpc>
              <a:buFontTx/>
              <a:buNone/>
            </a:pPr>
            <a:r>
              <a:rPr lang="en-US" sz="1800" dirty="0" smtClean="0"/>
              <a:t>On blank nodes:</a:t>
            </a:r>
          </a:p>
          <a:p>
            <a:pPr>
              <a:lnSpc>
                <a:spcPct val="80000"/>
              </a:lnSpc>
            </a:pPr>
            <a:r>
              <a:rPr lang="en-US" sz="1800" dirty="0" smtClean="0">
                <a:hlinkClick r:id="rId3"/>
              </a:rPr>
              <a:t>http://en.wikipedia.org/wiki/Blank_node</a:t>
            </a:r>
            <a:r>
              <a:rPr lang="en-US" sz="1800" dirty="0" smtClean="0"/>
              <a:t/>
            </a:r>
            <a:br>
              <a:rPr lang="en-US" sz="1800" dirty="0" smtClean="0"/>
            </a:br>
            <a:r>
              <a:rPr lang="en-US" sz="1800" dirty="0" smtClean="0"/>
              <a:t>(also blank nodes are not recommended in Linked Data, but they are a very important concept in RDF)</a:t>
            </a:r>
          </a:p>
          <a:p>
            <a:pPr>
              <a:lnSpc>
                <a:spcPct val="80000"/>
              </a:lnSpc>
            </a:pPr>
            <a:endParaRPr lang="en-US" sz="1800" dirty="0" smtClean="0"/>
          </a:p>
          <a:p>
            <a:pPr>
              <a:lnSpc>
                <a:spcPct val="80000"/>
              </a:lnSpc>
              <a:buFontTx/>
              <a:buNone/>
            </a:pPr>
            <a:r>
              <a:rPr lang="en-US" sz="1800" dirty="0" smtClean="0"/>
              <a:t>On FOAF:</a:t>
            </a:r>
          </a:p>
          <a:p>
            <a:pPr>
              <a:lnSpc>
                <a:spcPct val="80000"/>
              </a:lnSpc>
            </a:pPr>
            <a:r>
              <a:rPr lang="en-US" sz="1800" dirty="0" smtClean="0">
                <a:hlinkClick r:id="rId4"/>
              </a:rPr>
              <a:t>http://en.wikipedia.org/wiki/FOAF_(software</a:t>
            </a:r>
            <a:r>
              <a:rPr lang="en-US" sz="1800" dirty="0" smtClean="0"/>
              <a:t>)</a:t>
            </a:r>
          </a:p>
          <a:p>
            <a:pPr>
              <a:lnSpc>
                <a:spcPct val="80000"/>
              </a:lnSpc>
            </a:pPr>
            <a:endParaRPr lang="en-US" sz="1800" dirty="0" smtClean="0"/>
          </a:p>
          <a:p>
            <a:pPr>
              <a:lnSpc>
                <a:spcPct val="80000"/>
              </a:lnSpc>
              <a:buFontTx/>
              <a:buNone/>
            </a:pPr>
            <a:r>
              <a:rPr lang="en-US" sz="1800" dirty="0" smtClean="0"/>
              <a:t>If you have the Data Browser </a:t>
            </a:r>
            <a:r>
              <a:rPr lang="en-US" sz="1800" dirty="0" err="1" smtClean="0"/>
              <a:t>plugin</a:t>
            </a:r>
            <a:r>
              <a:rPr lang="en-US" sz="1800" dirty="0" smtClean="0"/>
              <a:t> for Firefox, open this in Firefox:</a:t>
            </a:r>
          </a:p>
          <a:p>
            <a:pPr>
              <a:lnSpc>
                <a:spcPct val="80000"/>
              </a:lnSpc>
              <a:buFontTx/>
              <a:buNone/>
            </a:pPr>
            <a:r>
              <a:rPr lang="en-US" sz="1800" dirty="0" smtClean="0">
                <a:hlinkClick r:id="rId5"/>
              </a:rPr>
              <a:t>http://danbri.org/foaf.rdf</a:t>
            </a:r>
            <a:endParaRPr lang="en-US" sz="1800" dirty="0" smtClean="0"/>
          </a:p>
          <a:p>
            <a:pPr>
              <a:lnSpc>
                <a:spcPct val="80000"/>
              </a:lnSpc>
              <a:buFontTx/>
              <a:buNone/>
            </a:pPr>
            <a:r>
              <a:rPr lang="en-US" sz="1800" dirty="0" smtClean="0"/>
              <a:t>or open it with one of the online RDF navigators like Tabulator (also available as Firefox </a:t>
            </a:r>
            <a:r>
              <a:rPr lang="en-US" sz="1800" dirty="0" err="1" smtClean="0"/>
              <a:t>plugin</a:t>
            </a:r>
            <a:r>
              <a:rPr lang="en-US" sz="1800" dirty="0" smtClean="0"/>
              <a:t>): </a:t>
            </a:r>
            <a:r>
              <a:rPr lang="en-US" sz="1800" dirty="0" smtClean="0">
                <a:hlinkClick r:id="rId6"/>
              </a:rPr>
              <a:t>http://www.w3.org/2005/ajar/tab</a:t>
            </a:r>
            <a:endParaRPr lang="en-US" sz="1800" dirty="0" smtClean="0"/>
          </a:p>
          <a:p>
            <a:pPr>
              <a:lnSpc>
                <a:spcPct val="80000"/>
              </a:lnSpc>
            </a:pPr>
            <a:endParaRPr lang="en-GB"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HANDS-ON session 3: customizing the layout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US" dirty="0" smtClean="0"/>
              <a:t>Customizing the layout - 1</a:t>
            </a:r>
            <a:endParaRPr lang="en-US" dirty="0"/>
          </a:p>
        </p:txBody>
      </p:sp>
      <p:sp>
        <p:nvSpPr>
          <p:cNvPr id="3" name="Content Placeholder 2"/>
          <p:cNvSpPr>
            <a:spLocks noGrp="1"/>
          </p:cNvSpPr>
          <p:nvPr>
            <p:ph idx="1"/>
          </p:nvPr>
        </p:nvSpPr>
        <p:spPr>
          <a:xfrm>
            <a:off x="179512" y="847253"/>
            <a:ext cx="8712968" cy="5678091"/>
          </a:xfrm>
        </p:spPr>
        <p:txBody>
          <a:bodyPr/>
          <a:lstStyle/>
          <a:p>
            <a:r>
              <a:rPr lang="en-US" dirty="0" smtClean="0"/>
              <a:t>Themes</a:t>
            </a:r>
            <a:br>
              <a:rPr lang="en-US" dirty="0" smtClean="0"/>
            </a:br>
            <a:r>
              <a:rPr lang="en-US" sz="1800" dirty="0" smtClean="0"/>
              <a:t>The theme you select for your </a:t>
            </a:r>
            <a:r>
              <a:rPr lang="en-US" sz="1800" dirty="0" err="1" smtClean="0"/>
              <a:t>Drupal</a:t>
            </a:r>
            <a:r>
              <a:rPr lang="en-US" sz="1800" dirty="0" smtClean="0"/>
              <a:t> installation controls the page layout (header, columns) and style (colors, sizes, borders etc.). It also defines which “regions” are available for placing your “blocks” (see next slide)</a:t>
            </a:r>
            <a:r>
              <a:rPr lang="en-US" dirty="0" smtClean="0"/>
              <a:t/>
            </a:r>
            <a:br>
              <a:rPr lang="en-US" dirty="0" smtClean="0"/>
            </a:br>
            <a:r>
              <a:rPr lang="en-US" dirty="0" smtClean="0"/>
              <a:t/>
            </a:r>
            <a:br>
              <a:rPr lang="en-US" dirty="0" smtClean="0"/>
            </a:br>
            <a:r>
              <a:rPr lang="en-US" sz="1800" dirty="0" smtClean="0"/>
              <a:t>Administer &gt; Site building &gt; Themes</a:t>
            </a:r>
            <a:br>
              <a:rPr lang="en-US" sz="1800" dirty="0" smtClean="0"/>
            </a:br>
            <a:r>
              <a:rPr lang="en-US" sz="1800" dirty="0" smtClean="0"/>
              <a:t/>
            </a:r>
            <a:br>
              <a:rPr lang="en-US" sz="1800" dirty="0" smtClean="0"/>
            </a:br>
            <a:r>
              <a:rPr lang="en-US" sz="1800" dirty="0" smtClean="0"/>
              <a:t>Theme folder under /agridrupal075/sites/all/themes</a:t>
            </a:r>
            <a:br>
              <a:rPr lang="en-US" sz="1800" dirty="0" smtClean="0"/>
            </a:br>
            <a:r>
              <a:rPr lang="en-US" sz="1800" dirty="0" smtClean="0"/>
              <a:t/>
            </a:r>
            <a:br>
              <a:rPr lang="en-US" sz="1800" dirty="0" smtClean="0"/>
            </a:br>
            <a:r>
              <a:rPr lang="en-US" sz="1800" dirty="0" smtClean="0"/>
              <a:t>To customize the layout (columns, regions), file page.tpl.php in the theme folder.</a:t>
            </a:r>
            <a:br>
              <a:rPr lang="en-US" sz="1800" dirty="0" smtClean="0"/>
            </a:br>
            <a:r>
              <a:rPr lang="en-US" sz="1800" dirty="0" smtClean="0"/>
              <a:t/>
            </a:r>
            <a:br>
              <a:rPr lang="en-US" sz="1800" dirty="0" smtClean="0"/>
            </a:br>
            <a:r>
              <a:rPr lang="en-US" sz="1800" dirty="0" smtClean="0"/>
              <a:t>To customize colors, font styles etc., file style.css in the theme folder</a:t>
            </a:r>
            <a:br>
              <a:rPr lang="en-US" sz="1800" dirty="0" smtClean="0"/>
            </a:br>
            <a:r>
              <a:rPr lang="en-US" sz="1800" b="1" i="1" dirty="0" smtClean="0"/>
              <a:t>The last section of the style.css file allows even non-technical users to set some simple style rules (font color, background color, font size) for certain elements of the website.</a:t>
            </a:r>
            <a:br>
              <a:rPr lang="en-US" sz="1800" b="1" i="1" dirty="0" smtClean="0"/>
            </a:br>
            <a:r>
              <a:rPr lang="en-US" sz="1800" b="1" i="1" dirty="0" smtClean="0"/>
              <a:t>This section can be found at the end, below the line that says:</a:t>
            </a:r>
            <a:br>
              <a:rPr lang="en-US" sz="1800" b="1" i="1" dirty="0" smtClean="0"/>
            </a:br>
            <a:r>
              <a:rPr lang="en-US" sz="1800" b="1" i="1" dirty="0" smtClean="0"/>
              <a:t>/****** EASILY CUSOMIZABLE STYLES ****/</a:t>
            </a:r>
            <a:r>
              <a:rPr lang="en-US" sz="1800" dirty="0" smtClean="0"/>
              <a:t/>
            </a:r>
            <a:br>
              <a:rPr lang="en-US" sz="1800" dirty="0" smtClean="0"/>
            </a:br>
            <a:r>
              <a:rPr lang="en-US" sz="1800" dirty="0" smtClean="0"/>
              <a:t/>
            </a:r>
            <a:br>
              <a:rPr lang="en-US" sz="1800" dirty="0" smtClean="0"/>
            </a:br>
            <a:r>
              <a:rPr lang="en-US" sz="1800" dirty="0" smtClean="0"/>
              <a:t>After saving style.css, if you don’t see your changes reflected on the website, go to </a:t>
            </a:r>
            <a:br>
              <a:rPr lang="en-US" sz="1800" dirty="0" smtClean="0"/>
            </a:br>
            <a:r>
              <a:rPr lang="en-US" sz="1800" dirty="0" smtClean="0"/>
              <a:t>Administer &gt; Site configuration &gt; Performance and click on “Clear cached data”</a:t>
            </a:r>
          </a:p>
          <a:p>
            <a:endParaRPr lang="en-US" sz="18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US" dirty="0" smtClean="0"/>
              <a:t>Customizing the layout - 2</a:t>
            </a:r>
            <a:endParaRPr lang="en-US" dirty="0"/>
          </a:p>
        </p:txBody>
      </p:sp>
      <p:sp>
        <p:nvSpPr>
          <p:cNvPr id="3" name="Content Placeholder 2"/>
          <p:cNvSpPr>
            <a:spLocks noGrp="1"/>
          </p:cNvSpPr>
          <p:nvPr>
            <p:ph idx="1"/>
          </p:nvPr>
        </p:nvSpPr>
        <p:spPr>
          <a:xfrm>
            <a:off x="179512" y="980728"/>
            <a:ext cx="8712968" cy="5472608"/>
          </a:xfrm>
        </p:spPr>
        <p:txBody>
          <a:bodyPr/>
          <a:lstStyle/>
          <a:p>
            <a:r>
              <a:rPr lang="en-US" dirty="0" smtClean="0"/>
              <a:t>Blocks</a:t>
            </a:r>
            <a:br>
              <a:rPr lang="en-US" dirty="0" smtClean="0"/>
            </a:br>
            <a:r>
              <a:rPr lang="en-US" sz="1800" dirty="0" smtClean="0"/>
              <a:t>Blocks are small “boxes” containing either static or dynamic content that can be placed in one of the available “regions” of the website.</a:t>
            </a:r>
            <a:br>
              <a:rPr lang="en-US" sz="1800" dirty="0" smtClean="0"/>
            </a:br>
            <a:r>
              <a:rPr lang="en-US" sz="1800" dirty="0" smtClean="0"/>
              <a:t>By default, the following “regions” are available: header, left column, right column, content (right below the main central area of the page), footer.</a:t>
            </a:r>
            <a:br>
              <a:rPr lang="en-US" sz="1800" dirty="0" smtClean="0"/>
            </a:br>
            <a:r>
              <a:rPr lang="en-US" sz="1800" dirty="0" smtClean="0"/>
              <a:t/>
            </a:r>
            <a:br>
              <a:rPr lang="en-US" sz="1800" dirty="0" smtClean="0"/>
            </a:br>
            <a:r>
              <a:rPr lang="en-US" sz="1800" dirty="0" smtClean="0"/>
              <a:t>Administer &gt; Site building &gt; Blocks</a:t>
            </a:r>
            <a:br>
              <a:rPr lang="en-US" sz="1800" dirty="0" smtClean="0"/>
            </a:br>
            <a:r>
              <a:rPr lang="en-US" sz="1800" dirty="0" smtClean="0"/>
              <a:t/>
            </a:r>
            <a:br>
              <a:rPr lang="en-US" sz="1800" dirty="0" smtClean="0"/>
            </a:br>
            <a:r>
              <a:rPr lang="en-US" sz="1800" dirty="0" smtClean="0"/>
              <a:t>In the Blocks list, you will find:</a:t>
            </a:r>
          </a:p>
          <a:p>
            <a:pPr lvl="1"/>
            <a:r>
              <a:rPr lang="en-US" sz="1400" dirty="0" smtClean="0"/>
              <a:t>Dynamic blocks (e.g. the latest 3 news items, or the latest documents added to the system) that have been created with Views</a:t>
            </a:r>
          </a:p>
          <a:p>
            <a:pPr lvl="1"/>
            <a:r>
              <a:rPr lang="en-US" sz="1400" dirty="0" smtClean="0"/>
              <a:t>Blocks automatically created by </a:t>
            </a:r>
            <a:r>
              <a:rPr lang="en-US" sz="1400" dirty="0" err="1" smtClean="0"/>
              <a:t>Drupal</a:t>
            </a:r>
            <a:r>
              <a:rPr lang="en-US" sz="1400" dirty="0" smtClean="0"/>
              <a:t> and </a:t>
            </a:r>
            <a:r>
              <a:rPr lang="en-US" sz="1400" dirty="0" err="1" smtClean="0"/>
              <a:t>Drupal</a:t>
            </a:r>
            <a:r>
              <a:rPr lang="en-US" sz="1400" dirty="0" smtClean="0"/>
              <a:t> modules</a:t>
            </a:r>
          </a:p>
          <a:p>
            <a:pPr lvl="1"/>
            <a:r>
              <a:rPr lang="en-US" sz="1400" dirty="0" smtClean="0"/>
              <a:t>All the available menus</a:t>
            </a:r>
          </a:p>
          <a:p>
            <a:pPr lvl="1"/>
            <a:r>
              <a:rPr lang="en-US" sz="1400" dirty="0" smtClean="0"/>
              <a:t>Static blocks that can be created from the Blocks page by clicking on the “Add block” tab</a:t>
            </a:r>
          </a:p>
          <a:p>
            <a:pPr>
              <a:buNone/>
            </a:pPr>
            <a:r>
              <a:rPr lang="en-US" sz="1800" dirty="0" smtClean="0"/>
              <a:t>You can place each of these blocks in any of the available regions by selecting the region in the corresponding dropdown box. Under each region, you can drag and drop blocks to re-arrange the order.</a:t>
            </a:r>
            <a:br>
              <a:rPr lang="en-US" sz="1800" dirty="0" smtClean="0"/>
            </a:br>
            <a:endParaRPr lang="en-US" sz="1800" dirty="0" smtClean="0"/>
          </a:p>
          <a:p>
            <a:r>
              <a:rPr lang="en-US" sz="1800" dirty="0" smtClean="0"/>
              <a:t>Tutorial on using Blocks: </a:t>
            </a:r>
            <a:br>
              <a:rPr lang="en-US" sz="1800" dirty="0" smtClean="0"/>
            </a:br>
            <a:r>
              <a:rPr lang="en-US" sz="1800" dirty="0" smtClean="0">
                <a:hlinkClick r:id="rId2"/>
              </a:rPr>
              <a:t> http://drupal.org/getting-started/6/admin/build/block </a:t>
            </a:r>
            <a:r>
              <a:rPr lang="en-US" sz="1800" dirty="0" smtClean="0"/>
              <a:t/>
            </a:r>
            <a:br>
              <a:rPr lang="en-US" sz="1800" dirty="0" smtClean="0"/>
            </a:br>
            <a:endParaRPr lang="en-US" sz="18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Techniques, formats and technologies for information exchange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a:t>
            </a:r>
            <a:endParaRPr lang="en-US" dirty="0"/>
          </a:p>
        </p:txBody>
      </p:sp>
      <p:sp>
        <p:nvSpPr>
          <p:cNvPr id="3" name="Content Placeholder 2"/>
          <p:cNvSpPr>
            <a:spLocks noGrp="1"/>
          </p:cNvSpPr>
          <p:nvPr>
            <p:ph idx="1"/>
          </p:nvPr>
        </p:nvSpPr>
        <p:spPr/>
        <p:txBody>
          <a:bodyPr/>
          <a:lstStyle/>
          <a:p>
            <a:r>
              <a:rPr lang="en-US" dirty="0" smtClean="0"/>
              <a:t>“Data about data”: the elements that describe an entity of a specific type, e.g. for a person:</a:t>
            </a:r>
          </a:p>
          <a:p>
            <a:pPr>
              <a:buNone/>
            </a:pPr>
            <a:r>
              <a:rPr lang="en-US" sz="2400" dirty="0" smtClean="0"/>
              <a:t>First name: Valeria</a:t>
            </a:r>
          </a:p>
          <a:p>
            <a:pPr>
              <a:buNone/>
            </a:pPr>
            <a:r>
              <a:rPr lang="en-US" sz="2400" dirty="0" smtClean="0"/>
              <a:t>Last name: Pesce</a:t>
            </a:r>
          </a:p>
          <a:p>
            <a:pPr>
              <a:buNone/>
            </a:pPr>
            <a:r>
              <a:rPr lang="en-US" sz="2400" dirty="0" smtClean="0"/>
              <a:t>Country: Italy</a:t>
            </a:r>
          </a:p>
          <a:p>
            <a:pPr>
              <a:buNone/>
            </a:pPr>
            <a:r>
              <a:rPr lang="en-US" sz="2400" dirty="0" smtClean="0"/>
              <a:t>…</a:t>
            </a:r>
          </a:p>
          <a:p>
            <a:pPr>
              <a:buNone/>
            </a:pPr>
            <a:r>
              <a:rPr lang="en-US" i="1" dirty="0" smtClean="0"/>
              <a:t>Agreeing on a metadata set means agreeing on a common set of elements to exchange information of a certain type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lstStyle/>
          <a:p>
            <a:r>
              <a:rPr lang="en-US" dirty="0" smtClean="0"/>
              <a:t>Metadata “vocabularies”</a:t>
            </a:r>
            <a:endParaRPr lang="en-US" dirty="0"/>
          </a:p>
        </p:txBody>
      </p:sp>
      <p:sp>
        <p:nvSpPr>
          <p:cNvPr id="3" name="Content Placeholder 2"/>
          <p:cNvSpPr>
            <a:spLocks noGrp="1"/>
          </p:cNvSpPr>
          <p:nvPr>
            <p:ph idx="1"/>
          </p:nvPr>
        </p:nvSpPr>
        <p:spPr>
          <a:xfrm>
            <a:off x="323528" y="1600200"/>
            <a:ext cx="8568952" cy="4525963"/>
          </a:xfrm>
        </p:spPr>
        <p:txBody>
          <a:bodyPr/>
          <a:lstStyle/>
          <a:p>
            <a:r>
              <a:rPr lang="en-US" dirty="0" smtClean="0"/>
              <a:t>Formalization of a metadata set in a series of agreed “property names” for metadata elements, e.g. for a person:</a:t>
            </a:r>
          </a:p>
          <a:p>
            <a:pPr>
              <a:buNone/>
            </a:pPr>
            <a:r>
              <a:rPr lang="en-US" sz="2400" dirty="0" err="1" smtClean="0"/>
              <a:t>firstname</a:t>
            </a:r>
            <a:r>
              <a:rPr lang="en-US" sz="2400" dirty="0" smtClean="0"/>
              <a:t>: Valeria</a:t>
            </a:r>
          </a:p>
          <a:p>
            <a:pPr>
              <a:buNone/>
            </a:pPr>
            <a:r>
              <a:rPr lang="en-US" sz="2400" dirty="0" err="1" smtClean="0"/>
              <a:t>lastname</a:t>
            </a:r>
            <a:r>
              <a:rPr lang="en-US" sz="2400" dirty="0" smtClean="0"/>
              <a:t>: Pesce</a:t>
            </a:r>
          </a:p>
          <a:p>
            <a:pPr>
              <a:buNone/>
            </a:pPr>
            <a:r>
              <a:rPr lang="en-US" sz="2400" dirty="0" smtClean="0"/>
              <a:t>country: Italy</a:t>
            </a:r>
          </a:p>
          <a:p>
            <a:pPr>
              <a:buNone/>
            </a:pPr>
            <a:r>
              <a:rPr lang="en-US" sz="2400" dirty="0" smtClean="0"/>
              <a:t>…</a:t>
            </a:r>
          </a:p>
          <a:p>
            <a:pPr>
              <a:buNone/>
            </a:pPr>
            <a:r>
              <a:rPr lang="en-US" i="1" dirty="0" smtClean="0"/>
              <a:t>Vocabularies allow machines to share metadata using the same “labels” for metadata properties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008112"/>
          </a:xfrm>
        </p:spPr>
        <p:txBody>
          <a:bodyPr/>
          <a:lstStyle/>
          <a:p>
            <a:r>
              <a:rPr lang="en-US" dirty="0" smtClean="0"/>
              <a:t>Namespaces</a:t>
            </a:r>
            <a:endParaRPr lang="en-US" dirty="0"/>
          </a:p>
        </p:txBody>
      </p:sp>
      <p:sp>
        <p:nvSpPr>
          <p:cNvPr id="3" name="Content Placeholder 2"/>
          <p:cNvSpPr>
            <a:spLocks noGrp="1"/>
          </p:cNvSpPr>
          <p:nvPr>
            <p:ph idx="1"/>
          </p:nvPr>
        </p:nvSpPr>
        <p:spPr>
          <a:xfrm>
            <a:off x="457200" y="1052736"/>
            <a:ext cx="8229600" cy="5616624"/>
          </a:xfrm>
        </p:spPr>
        <p:txBody>
          <a:bodyPr/>
          <a:lstStyle/>
          <a:p>
            <a:r>
              <a:rPr lang="en-US" sz="2000" dirty="0" smtClean="0"/>
              <a:t>Metadata elements only have a specific meaning within the vocabulary where they were created; these vocabularies are defined in “namespaces” and elements must associated with a namespace in order to have some meaning</a:t>
            </a:r>
          </a:p>
          <a:p>
            <a:r>
              <a:rPr lang="en-US" sz="2000" dirty="0" err="1" smtClean="0"/>
              <a:t>dc:date</a:t>
            </a:r>
            <a:r>
              <a:rPr lang="en-US" sz="2000" dirty="0" smtClean="0"/>
              <a:t> means the “date” element in the Dublin Core namespace (shortened in the dc: prefix)</a:t>
            </a:r>
          </a:p>
          <a:p>
            <a:r>
              <a:rPr lang="en-US" sz="2000" dirty="0" err="1" smtClean="0"/>
              <a:t>ags:dateStart</a:t>
            </a:r>
            <a:r>
              <a:rPr lang="en-US" sz="2000" dirty="0" smtClean="0"/>
              <a:t> means the “</a:t>
            </a:r>
            <a:r>
              <a:rPr lang="en-US" sz="2000" dirty="0" err="1" smtClean="0"/>
              <a:t>dateStart</a:t>
            </a:r>
            <a:r>
              <a:rPr lang="en-US" sz="2000" dirty="0" smtClean="0"/>
              <a:t>” element in the </a:t>
            </a:r>
            <a:r>
              <a:rPr lang="en-US" sz="2000" dirty="0" err="1" smtClean="0"/>
              <a:t>AgMES</a:t>
            </a:r>
            <a:r>
              <a:rPr lang="en-US" sz="2000" dirty="0" smtClean="0"/>
              <a:t> namespace (shortened in the </a:t>
            </a:r>
            <a:r>
              <a:rPr lang="en-US" sz="2000" dirty="0" err="1" smtClean="0"/>
              <a:t>ags</a:t>
            </a:r>
            <a:r>
              <a:rPr lang="en-US" sz="2000" dirty="0" smtClean="0"/>
              <a:t>: prefix)</a:t>
            </a:r>
            <a:endParaRPr lang="en-US" sz="2400" dirty="0" smtClean="0"/>
          </a:p>
          <a:p>
            <a:pPr>
              <a:buNone/>
            </a:pPr>
            <a:endParaRPr lang="en-US" sz="1000" dirty="0" smtClean="0"/>
          </a:p>
          <a:p>
            <a:pPr>
              <a:buNone/>
            </a:pPr>
            <a:r>
              <a:rPr lang="en-US" sz="2400" i="1" dirty="0" smtClean="0"/>
              <a:t>Namespaces are needed in order to avoid duplication of element names and misinterpretation</a:t>
            </a:r>
          </a:p>
          <a:p>
            <a:pPr>
              <a:buNone/>
            </a:pPr>
            <a:endParaRPr lang="en-US" sz="2400" i="1" dirty="0" smtClean="0"/>
          </a:p>
          <a:p>
            <a:pPr>
              <a:buNone/>
            </a:pPr>
            <a:r>
              <a:rPr lang="en-US" sz="2000" dirty="0" smtClean="0"/>
              <a:t>e.g. “source” element in different namespaces:</a:t>
            </a:r>
            <a:br>
              <a:rPr lang="en-US" sz="2000" dirty="0" smtClean="0"/>
            </a:br>
            <a:endParaRPr lang="en-US" sz="2000" dirty="0" smtClean="0"/>
          </a:p>
          <a:p>
            <a:pPr>
              <a:buNone/>
            </a:pPr>
            <a:r>
              <a:rPr lang="en-US" sz="2000" b="1" dirty="0" err="1" smtClean="0"/>
              <a:t>dc:</a:t>
            </a:r>
            <a:r>
              <a:rPr lang="en-US" sz="2000" dirty="0" err="1" smtClean="0"/>
              <a:t>source</a:t>
            </a:r>
            <a:r>
              <a:rPr lang="en-US" sz="2000" dirty="0" smtClean="0"/>
              <a:t> in Dublin Core identifies the source book/document of a document</a:t>
            </a:r>
          </a:p>
          <a:p>
            <a:pPr>
              <a:buNone/>
            </a:pPr>
            <a:r>
              <a:rPr lang="en-US" sz="2000" b="1" dirty="0" err="1" smtClean="0"/>
              <a:t>rss:</a:t>
            </a:r>
            <a:r>
              <a:rPr lang="en-US" sz="2000" dirty="0" err="1" smtClean="0"/>
              <a:t>source</a:t>
            </a:r>
            <a:r>
              <a:rPr lang="en-US" sz="2000" dirty="0" smtClean="0"/>
              <a:t> in RSS identifies the URL from where the harvested item comes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20080"/>
          </a:xfrm>
        </p:spPr>
        <p:txBody>
          <a:bodyPr/>
          <a:lstStyle/>
          <a:p>
            <a:r>
              <a:rPr lang="en-US" dirty="0" smtClean="0"/>
              <a:t>Notation, syntax, encoding</a:t>
            </a:r>
            <a:endParaRPr lang="en-US" dirty="0"/>
          </a:p>
        </p:txBody>
      </p:sp>
      <p:sp>
        <p:nvSpPr>
          <p:cNvPr id="3" name="Content Placeholder 2"/>
          <p:cNvSpPr>
            <a:spLocks noGrp="1"/>
          </p:cNvSpPr>
          <p:nvPr>
            <p:ph idx="1"/>
          </p:nvPr>
        </p:nvSpPr>
        <p:spPr>
          <a:xfrm>
            <a:off x="179512" y="692696"/>
            <a:ext cx="8712968" cy="6165304"/>
          </a:xfrm>
        </p:spPr>
        <p:txBody>
          <a:bodyPr/>
          <a:lstStyle/>
          <a:p>
            <a:pPr>
              <a:buNone/>
            </a:pPr>
            <a:r>
              <a:rPr lang="en-US" sz="2400" dirty="0" smtClean="0"/>
              <a:t>Metadata elements can be expressed in different notations:</a:t>
            </a:r>
            <a:br>
              <a:rPr lang="en-US" sz="2400" dirty="0" smtClean="0"/>
            </a:br>
            <a:r>
              <a:rPr lang="en-US" sz="2400" dirty="0" smtClean="0"/>
              <a:t>examples:</a:t>
            </a:r>
          </a:p>
          <a:p>
            <a:r>
              <a:rPr lang="en-US" sz="2400" dirty="0" smtClean="0"/>
              <a:t>CSV comma separated values (-&gt;Excel)</a:t>
            </a:r>
            <a:r>
              <a:rPr lang="en-US" dirty="0" smtClean="0"/>
              <a:t/>
            </a:r>
            <a:br>
              <a:rPr lang="en-US" dirty="0" smtClean="0"/>
            </a:br>
            <a:r>
              <a:rPr lang="en-US" sz="1600" dirty="0" err="1" smtClean="0"/>
              <a:t>firstname,lastname,country</a:t>
            </a:r>
            <a:r>
              <a:rPr lang="en-US" sz="1600" dirty="0" smtClean="0"/>
              <a:t/>
            </a:r>
            <a:br>
              <a:rPr lang="en-US" sz="1600" dirty="0" smtClean="0"/>
            </a:br>
            <a:r>
              <a:rPr lang="en-US" sz="1600" dirty="0" err="1" smtClean="0"/>
              <a:t>Valeria,Pesce,Italy</a:t>
            </a:r>
            <a:r>
              <a:rPr lang="en-US" sz="1600" dirty="0" smtClean="0"/>
              <a:t/>
            </a:r>
            <a:br>
              <a:rPr lang="en-US" sz="1600" dirty="0" smtClean="0"/>
            </a:br>
            <a:r>
              <a:rPr lang="en-US" sz="1600" dirty="0" err="1" smtClean="0"/>
              <a:t>Justin,Chisenga,Ghana</a:t>
            </a:r>
            <a:endParaRPr lang="en-US" sz="1600" dirty="0" smtClean="0"/>
          </a:p>
          <a:p>
            <a:r>
              <a:rPr lang="en-US" sz="2400" dirty="0" smtClean="0"/>
              <a:t>XML</a:t>
            </a:r>
            <a:r>
              <a:rPr lang="en-US" dirty="0" smtClean="0"/>
              <a:t/>
            </a:r>
            <a:br>
              <a:rPr lang="en-US" dirty="0" smtClean="0"/>
            </a:br>
            <a:r>
              <a:rPr lang="en-US" sz="1600" dirty="0" smtClean="0"/>
              <a:t>&lt;</a:t>
            </a:r>
            <a:r>
              <a:rPr lang="en-US" sz="1600" dirty="0" err="1" smtClean="0"/>
              <a:t>firstname</a:t>
            </a:r>
            <a:r>
              <a:rPr lang="en-US" sz="1600" dirty="0" smtClean="0"/>
              <a:t>&gt;Justin&lt;/</a:t>
            </a:r>
            <a:r>
              <a:rPr lang="en-US" sz="1600" dirty="0" err="1" smtClean="0"/>
              <a:t>firstname</a:t>
            </a:r>
            <a:r>
              <a:rPr lang="en-US" sz="1600" dirty="0" smtClean="0"/>
              <a:t>&gt;</a:t>
            </a:r>
            <a:br>
              <a:rPr lang="en-US" sz="1600" dirty="0" smtClean="0"/>
            </a:br>
            <a:r>
              <a:rPr lang="en-US" sz="1600" dirty="0" smtClean="0"/>
              <a:t>&lt;</a:t>
            </a:r>
            <a:r>
              <a:rPr lang="en-US" sz="1600" dirty="0" err="1" smtClean="0"/>
              <a:t>lastname</a:t>
            </a:r>
            <a:r>
              <a:rPr lang="en-US" sz="1600" dirty="0" smtClean="0"/>
              <a:t>&gt;Chisenga&lt;/</a:t>
            </a:r>
            <a:r>
              <a:rPr lang="en-US" sz="1600" dirty="0" err="1" smtClean="0"/>
              <a:t>lastname</a:t>
            </a:r>
            <a:r>
              <a:rPr lang="en-US" sz="1600" dirty="0" smtClean="0"/>
              <a:t>&gt;</a:t>
            </a:r>
            <a:br>
              <a:rPr lang="en-US" sz="1600" dirty="0" smtClean="0"/>
            </a:br>
            <a:r>
              <a:rPr lang="en-US" sz="1600" dirty="0" smtClean="0"/>
              <a:t>&lt;country&gt;Ghana&lt;/country&gt;</a:t>
            </a:r>
          </a:p>
          <a:p>
            <a:endParaRPr lang="en-US" sz="1600" dirty="0" smtClean="0"/>
          </a:p>
          <a:p>
            <a:pPr>
              <a:buNone/>
            </a:pPr>
            <a:r>
              <a:rPr lang="en-US" sz="1800" dirty="0" smtClean="0"/>
              <a:t>Vocabularies can be defined in specific “definition files” (DTDs, XML schemas, RDF schemas…) that provide machine-readable rules for </a:t>
            </a:r>
            <a:r>
              <a:rPr lang="en-US" sz="1800" b="1" dirty="0" smtClean="0"/>
              <a:t>structure, syntax and encoding</a:t>
            </a:r>
            <a:r>
              <a:rPr lang="en-US" sz="1800" dirty="0" smtClean="0"/>
              <a:t>, e.g. the nesting of the “</a:t>
            </a:r>
            <a:r>
              <a:rPr lang="en-US" sz="1800" dirty="0" err="1" smtClean="0"/>
              <a:t>ags:locationCountry</a:t>
            </a:r>
            <a:r>
              <a:rPr lang="en-US" sz="1800" dirty="0" smtClean="0"/>
              <a:t>” element inside the “</a:t>
            </a:r>
            <a:r>
              <a:rPr lang="en-US" sz="1800" dirty="0" err="1" smtClean="0"/>
              <a:t>ags:location</a:t>
            </a:r>
            <a:r>
              <a:rPr lang="en-US" sz="1800" dirty="0" smtClean="0"/>
              <a:t>” element, or ISO encoding for countries and languages, specific date formats etc.</a:t>
            </a:r>
          </a:p>
          <a:p>
            <a:pPr>
              <a:buNone/>
            </a:pPr>
            <a:endParaRPr lang="en-US" sz="1600" dirty="0" smtClean="0"/>
          </a:p>
          <a:p>
            <a:pPr>
              <a:buNone/>
            </a:pPr>
            <a:r>
              <a:rPr lang="en-US" sz="1600" dirty="0" smtClean="0"/>
              <a:t>        &lt;</a:t>
            </a:r>
            <a:r>
              <a:rPr lang="en-US" sz="1600" dirty="0" err="1" smtClean="0"/>
              <a:t>ags:location</a:t>
            </a:r>
            <a:r>
              <a:rPr lang="en-US" sz="1600" dirty="0" smtClean="0"/>
              <a:t>&gt;</a:t>
            </a:r>
            <a:br>
              <a:rPr lang="en-US" sz="1600" dirty="0" smtClean="0"/>
            </a:br>
            <a:r>
              <a:rPr lang="en-US" sz="1600" dirty="0" smtClean="0"/>
              <a:t>    &lt;</a:t>
            </a:r>
            <a:r>
              <a:rPr lang="en-US" sz="1600" dirty="0" err="1" smtClean="0"/>
              <a:t>ags:locationCountry</a:t>
            </a:r>
            <a:r>
              <a:rPr lang="en-US" sz="1600" dirty="0" smtClean="0"/>
              <a:t>&gt;GHA&lt;/</a:t>
            </a:r>
            <a:r>
              <a:rPr lang="en-US" sz="1600" dirty="0" err="1" smtClean="0"/>
              <a:t>ags:locationCountry</a:t>
            </a:r>
            <a:r>
              <a:rPr lang="en-US" sz="1600" dirty="0" smtClean="0"/>
              <a:t>&gt;</a:t>
            </a:r>
            <a:br>
              <a:rPr lang="en-US" sz="1600" dirty="0" smtClean="0"/>
            </a:br>
            <a:r>
              <a:rPr lang="en-US" sz="1600" dirty="0" smtClean="0"/>
              <a:t>&lt;/</a:t>
            </a:r>
            <a:r>
              <a:rPr lang="en-US" sz="1600" dirty="0" err="1" smtClean="0"/>
              <a:t>ags:location</a:t>
            </a:r>
            <a:r>
              <a:rPr lang="en-US" sz="1600" dirty="0" smtClean="0"/>
              <a:t>&gt;</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US" dirty="0" smtClean="0"/>
              <a:t>RSS</a:t>
            </a:r>
            <a:endParaRPr lang="en-US" dirty="0"/>
          </a:p>
        </p:txBody>
      </p:sp>
      <p:sp>
        <p:nvSpPr>
          <p:cNvPr id="3" name="Content Placeholder 2"/>
          <p:cNvSpPr>
            <a:spLocks noGrp="1"/>
          </p:cNvSpPr>
          <p:nvPr>
            <p:ph idx="1"/>
          </p:nvPr>
        </p:nvSpPr>
        <p:spPr>
          <a:xfrm>
            <a:off x="457200" y="1279301"/>
            <a:ext cx="8229600" cy="4525963"/>
          </a:xfrm>
        </p:spPr>
        <p:txBody>
          <a:bodyPr/>
          <a:lstStyle/>
          <a:p>
            <a:r>
              <a:rPr lang="en-US" dirty="0" smtClean="0"/>
              <a:t>Really Simple Syndication.</a:t>
            </a:r>
          </a:p>
          <a:p>
            <a:r>
              <a:rPr lang="en-US" dirty="0" smtClean="0"/>
              <a:t>RSS feed: a file that exposes syndicated contents from a website (or any source) in a way that can be read by RSS readers.</a:t>
            </a:r>
            <a:br>
              <a:rPr lang="en-US" dirty="0" smtClean="0"/>
            </a:br>
            <a:r>
              <a:rPr lang="en-US" dirty="0" smtClean="0"/>
              <a:t>RSS is a metadata set defined in the RSS namespace and is expressed in XML</a:t>
            </a:r>
          </a:p>
          <a:p>
            <a:r>
              <a:rPr lang="en-US" dirty="0" smtClean="0"/>
              <a:t>RSS specification:</a:t>
            </a:r>
          </a:p>
          <a:p>
            <a:pPr>
              <a:buNone/>
            </a:pPr>
            <a:r>
              <a:rPr lang="en-US" sz="2400" dirty="0" smtClean="0">
                <a:hlinkClick r:id="rId2"/>
              </a:rPr>
              <a:t>http://cyber.law.harvard.edu/rss/rss.html</a:t>
            </a:r>
            <a:r>
              <a:rPr lang="en-US" sz="2400" dirty="0" smtClean="0"/>
              <a:t> </a:t>
            </a:r>
          </a:p>
          <a:p>
            <a:endParaRPr lang="en-US" dirty="0"/>
          </a:p>
        </p:txBody>
      </p:sp>
      <p:pic>
        <p:nvPicPr>
          <p:cNvPr id="37" name="Picture 8"/>
          <p:cNvPicPr>
            <a:picLocks noChangeAspect="1" noChangeArrowheads="1"/>
          </p:cNvPicPr>
          <p:nvPr/>
        </p:nvPicPr>
        <p:blipFill>
          <a:blip r:embed="rId3" cstate="print"/>
          <a:srcRect/>
          <a:stretch>
            <a:fillRect/>
          </a:stretch>
        </p:blipFill>
        <p:spPr bwMode="auto">
          <a:xfrm>
            <a:off x="6804248" y="476672"/>
            <a:ext cx="504056" cy="504056"/>
          </a:xfrm>
          <a:prstGeom prst="rect">
            <a:avLst/>
          </a:prstGeom>
          <a:noFill/>
          <a:ln w="9525">
            <a:noFill/>
            <a:round/>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RSS feed item</a:t>
            </a:r>
            <a:endParaRPr lang="en-US" dirty="0"/>
          </a:p>
        </p:txBody>
      </p:sp>
      <p:sp>
        <p:nvSpPr>
          <p:cNvPr id="4" name="Rectangle 2"/>
          <p:cNvSpPr txBox="1">
            <a:spLocks noChangeArrowheads="1"/>
          </p:cNvSpPr>
          <p:nvPr/>
        </p:nvSpPr>
        <p:spPr bwMode="auto">
          <a:xfrm>
            <a:off x="457200" y="1628800"/>
            <a:ext cx="8228013" cy="5502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93000"/>
              </a:lnSpc>
              <a:spcBef>
                <a:spcPct val="20000"/>
              </a:spcBef>
              <a:spcAft>
                <a:spcPct val="0"/>
              </a:spcAft>
              <a:buClrTx/>
              <a:buSzTx/>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Example of RSS feed with bibliographical data</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Box 3"/>
          <p:cNvSpPr txBox="1">
            <a:spLocks noChangeArrowheads="1"/>
          </p:cNvSpPr>
          <p:nvPr/>
        </p:nvSpPr>
        <p:spPr bwMode="auto">
          <a:xfrm>
            <a:off x="360363" y="2204864"/>
            <a:ext cx="8640762" cy="3540125"/>
          </a:xfrm>
          <a:prstGeom prst="rect">
            <a:avLst/>
          </a:prstGeom>
          <a:noFill/>
          <a:ln w="9525">
            <a:noFill/>
            <a:round/>
            <a:headEnd/>
            <a:tailEnd/>
          </a:ln>
          <a:effectLst/>
        </p:spPr>
        <p:txBody>
          <a:bodyPr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solidFill>
                  <a:srgbClr val="00000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&lt;item&gt;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&lt;title&gt;</a:t>
            </a:r>
            <a:r>
              <a:rPr lang="en-GB" dirty="0">
                <a:solidFill>
                  <a:srgbClr val="000080"/>
                </a:solidFill>
              </a:rPr>
              <a:t>Web 2.0 Principles and Best Practices. An O'Reilly Radar Report</a:t>
            </a:r>
            <a:r>
              <a:rPr lang="en-GB" b="1" dirty="0">
                <a:solidFill>
                  <a:srgbClr val="000080"/>
                </a:solidFill>
              </a:rPr>
              <a:t>&lt;/title&gt;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&lt;author&gt;</a:t>
            </a:r>
            <a:r>
              <a:rPr lang="en-GB" dirty="0">
                <a:solidFill>
                  <a:srgbClr val="000080"/>
                </a:solidFill>
              </a:rPr>
              <a:t>John Musser</a:t>
            </a:r>
            <a:r>
              <a:rPr lang="en-GB" b="1" dirty="0">
                <a:solidFill>
                  <a:srgbClr val="000080"/>
                </a:solidFill>
              </a:rPr>
              <a:t>&lt;/author&gt;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&lt;author&gt;</a:t>
            </a:r>
            <a:r>
              <a:rPr lang="en-GB" dirty="0">
                <a:solidFill>
                  <a:srgbClr val="000080"/>
                </a:solidFill>
              </a:rPr>
              <a:t>Tim O'Reilly</a:t>
            </a:r>
            <a:r>
              <a:rPr lang="en-GB" b="1" dirty="0">
                <a:solidFill>
                  <a:srgbClr val="000080"/>
                </a:solidFill>
              </a:rPr>
              <a:t>&lt;/author&gt;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&lt;description&gt;</a:t>
            </a:r>
            <a:r>
              <a:rPr lang="en-GB" dirty="0">
                <a:solidFill>
                  <a:srgbClr val="000080"/>
                </a:solidFill>
              </a:rPr>
              <a:t>What does Web 2.0 mean to your company and products? What are the risks and opportunities? What are the proven strategies for successfully capitalizing on these changes?</a:t>
            </a:r>
            <a:r>
              <a:rPr lang="en-GB" b="1" dirty="0">
                <a:solidFill>
                  <a:srgbClr val="000080"/>
                </a:solidFill>
              </a:rPr>
              <a:t>&lt;/description&gt;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a:t>
            </a:r>
            <a:r>
              <a:rPr lang="en-GB" b="1" dirty="0" err="1">
                <a:solidFill>
                  <a:srgbClr val="000080"/>
                </a:solidFill>
              </a:rPr>
              <a:t>pubDate</a:t>
            </a:r>
            <a:r>
              <a:rPr lang="en-GB" b="1" dirty="0">
                <a:solidFill>
                  <a:srgbClr val="000080"/>
                </a:solidFill>
              </a:rPr>
              <a:t>&gt;</a:t>
            </a:r>
            <a:r>
              <a:rPr lang="en-GB" dirty="0">
                <a:solidFill>
                  <a:srgbClr val="000080"/>
                </a:solidFill>
              </a:rPr>
              <a:t>Sun, 01 November 2006 00:00:00 GMT</a:t>
            </a:r>
            <a:r>
              <a:rPr lang="en-GB" b="1" dirty="0">
                <a:solidFill>
                  <a:srgbClr val="000080"/>
                </a:solidFill>
              </a:rPr>
              <a:t>&lt;/</a:t>
            </a:r>
            <a:r>
              <a:rPr lang="en-GB" b="1" dirty="0" err="1">
                <a:solidFill>
                  <a:srgbClr val="000080"/>
                </a:solidFill>
              </a:rPr>
              <a:t>pubDate</a:t>
            </a:r>
            <a:r>
              <a:rPr lang="en-GB" b="1" dirty="0">
                <a:solidFill>
                  <a:srgbClr val="000080"/>
                </a:solidFill>
              </a:rPr>
              <a: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a:t>
            </a:r>
            <a:r>
              <a:rPr lang="en-GB" b="1" dirty="0" err="1">
                <a:solidFill>
                  <a:srgbClr val="000080"/>
                </a:solidFill>
              </a:rPr>
              <a:t>guid</a:t>
            </a:r>
            <a:r>
              <a:rPr lang="en-GB" b="1" dirty="0">
                <a:solidFill>
                  <a:srgbClr val="000080"/>
                </a:solidFill>
              </a:rPr>
              <a:t>&gt;</a:t>
            </a:r>
            <a:r>
              <a:rPr lang="en-GB" dirty="0">
                <a:solidFill>
                  <a:srgbClr val="000080"/>
                </a:solidFill>
              </a:rPr>
              <a:t>ISBN:0-596-52769-1</a:t>
            </a:r>
            <a:r>
              <a:rPr lang="en-GB" b="1" dirty="0">
                <a:solidFill>
                  <a:srgbClr val="000080"/>
                </a:solidFill>
              </a:rPr>
              <a:t>&lt;/</a:t>
            </a:r>
            <a:r>
              <a:rPr lang="en-GB" b="1" dirty="0" err="1">
                <a:solidFill>
                  <a:srgbClr val="000080"/>
                </a:solidFill>
              </a:rPr>
              <a:t>guid</a:t>
            </a:r>
            <a:r>
              <a:rPr lang="en-GB" b="1" dirty="0">
                <a:solidFill>
                  <a:srgbClr val="000080"/>
                </a:solidFill>
              </a:rPr>
              <a: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&lt;link&gt;</a:t>
            </a:r>
            <a:r>
              <a:rPr lang="en-GB" dirty="0">
                <a:solidFill>
                  <a:srgbClr val="000080"/>
                </a:solidFill>
              </a:rPr>
              <a:t>http://radar.oreilly.com/research/web2-report.html</a:t>
            </a:r>
            <a:r>
              <a:rPr lang="en-GB" b="1" dirty="0">
                <a:solidFill>
                  <a:srgbClr val="000080"/>
                </a:solidFill>
              </a:rPr>
              <a:t>&lt;/link&gt;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&lt;category&gt;</a:t>
            </a:r>
            <a:r>
              <a:rPr lang="en-GB" dirty="0">
                <a:solidFill>
                  <a:srgbClr val="000080"/>
                </a:solidFill>
              </a:rPr>
              <a:t>technology</a:t>
            </a:r>
            <a:r>
              <a:rPr lang="en-GB" b="1" dirty="0">
                <a:solidFill>
                  <a:srgbClr val="000080"/>
                </a:solidFill>
              </a:rPr>
              <a:t>&lt;/category&gt;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 &lt;category&gt;</a:t>
            </a:r>
            <a:r>
              <a:rPr lang="en-GB" dirty="0">
                <a:solidFill>
                  <a:srgbClr val="000080"/>
                </a:solidFill>
              </a:rPr>
              <a:t>web development</a:t>
            </a:r>
            <a:r>
              <a:rPr lang="en-GB" b="1" dirty="0">
                <a:solidFill>
                  <a:srgbClr val="000080"/>
                </a:solidFill>
              </a:rPr>
              <a:t>&lt;/category&gt;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a:solidFill>
                  <a:srgbClr val="000080"/>
                </a:solidFill>
              </a:rPr>
              <a:t>&lt;/item&gt;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solidFill>
                  <a:srgbClr val="000000"/>
                </a:solidFill>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982</Words>
  <Application>Microsoft Office PowerPoint</Application>
  <PresentationFormat>On-screen Show (4:3)</PresentationFormat>
  <Paragraphs>188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AgriDrupal  training workshop  DAY 2</vt:lpstr>
      <vt:lpstr>DAY 2</vt:lpstr>
      <vt:lpstr>Slide 3</vt:lpstr>
      <vt:lpstr>Metadata</vt:lpstr>
      <vt:lpstr>Metadata “vocabularies”</vt:lpstr>
      <vt:lpstr>Namespaces</vt:lpstr>
      <vt:lpstr>Notation, syntax, encoding</vt:lpstr>
      <vt:lpstr>RSS</vt:lpstr>
      <vt:lpstr>RSS feed item</vt:lpstr>
      <vt:lpstr>Extended RSS feed</vt:lpstr>
      <vt:lpstr>OAI-PMH</vt:lpstr>
      <vt:lpstr>Feeds and OAI-PMH in AgriDrupal</vt:lpstr>
      <vt:lpstr>A broader concept of “feeds”</vt:lpstr>
      <vt:lpstr>Feeds in Drupal </vt:lpstr>
      <vt:lpstr>Slide 15</vt:lpstr>
      <vt:lpstr>Subject indexing</vt:lpstr>
      <vt:lpstr>Metadata sets</vt:lpstr>
      <vt:lpstr>Services that exploit metadata standards in agriculture</vt:lpstr>
      <vt:lpstr>Slide 19</vt:lpstr>
      <vt:lpstr>RDF basics</vt:lpstr>
      <vt:lpstr>RDF graph</vt:lpstr>
      <vt:lpstr>RDF/XML serialization and corresponding  triples</vt:lpstr>
      <vt:lpstr>FoaF example in RDF/XML</vt:lpstr>
      <vt:lpstr>FOAF + Geo in RDF/XML</vt:lpstr>
      <vt:lpstr>FOAF example in Turtle notation</vt:lpstr>
      <vt:lpstr>Useful links on RDF</vt:lpstr>
      <vt:lpstr>Slide 27</vt:lpstr>
      <vt:lpstr>Customizing the layout - 1</vt:lpstr>
      <vt:lpstr>Customizing the layout - 2</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AgriDrupal training workshop, Day 2</dc:title>
  <dc:creator>Valeria Pesce</dc:creator>
  <cp:lastModifiedBy>FAO</cp:lastModifiedBy>
  <cp:revision>89</cp:revision>
  <dcterms:created xsi:type="dcterms:W3CDTF">2011-03-19T11:04:12Z</dcterms:created>
  <dcterms:modified xsi:type="dcterms:W3CDTF">2011-04-03T16:43:18Z</dcterms:modified>
</cp:coreProperties>
</file>