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0" r:id="rId3"/>
    <p:sldId id="351" r:id="rId4"/>
    <p:sldId id="352" r:id="rId5"/>
    <p:sldId id="316" r:id="rId6"/>
    <p:sldId id="302" r:id="rId7"/>
    <p:sldId id="303" r:id="rId8"/>
    <p:sldId id="318" r:id="rId9"/>
    <p:sldId id="319" r:id="rId10"/>
    <p:sldId id="355" r:id="rId11"/>
    <p:sldId id="356" r:id="rId12"/>
    <p:sldId id="357" r:id="rId13"/>
    <p:sldId id="359" r:id="rId14"/>
    <p:sldId id="353" r:id="rId15"/>
    <p:sldId id="367" r:id="rId16"/>
    <p:sldId id="354" r:id="rId17"/>
    <p:sldId id="361" r:id="rId18"/>
    <p:sldId id="362" r:id="rId19"/>
    <p:sldId id="257" r:id="rId20"/>
    <p:sldId id="320" r:id="rId21"/>
    <p:sldId id="321" r:id="rId22"/>
    <p:sldId id="322" r:id="rId23"/>
    <p:sldId id="323" r:id="rId24"/>
    <p:sldId id="324" r:id="rId25"/>
    <p:sldId id="368" r:id="rId26"/>
    <p:sldId id="370" r:id="rId27"/>
    <p:sldId id="369" r:id="rId28"/>
    <p:sldId id="371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78" r:id="rId37"/>
    <p:sldId id="375" r:id="rId38"/>
    <p:sldId id="363" r:id="rId39"/>
    <p:sldId id="364" r:id="rId40"/>
    <p:sldId id="372" r:id="rId41"/>
    <p:sldId id="374" r:id="rId42"/>
    <p:sldId id="366" r:id="rId43"/>
    <p:sldId id="376" r:id="rId44"/>
    <p:sldId id="37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51" d="100"/>
          <a:sy n="51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2756E5E-0501-4751-8803-9AB3F1CE6790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9B48436-BF92-4687-A09A-035F21EB1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48436-BF92-4687-A09A-035F21EB15D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908175" y="620713"/>
            <a:ext cx="6480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ZAR4DIN project, Zambia</a:t>
            </a:r>
          </a:p>
        </p:txBody>
      </p:sp>
      <p:pic>
        <p:nvPicPr>
          <p:cNvPr id="5" name="Picture 7" descr="fa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1255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fara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125538"/>
            <a:ext cx="71913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5FCC-999B-46C2-BB7B-A502F76AB6A4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0545-8667-4391-AAD0-71257DEF3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ACCA-83CB-4708-ACEB-BF9220687588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C7C7-7309-4F64-BD2E-CFA7DEE71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B49F-58C1-416D-81A9-1488D9CCCC6D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7CD5-E512-4D20-A807-E3F7F393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CC61-88A9-4E5F-931F-802046059FA1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4056-D788-4FEB-8BCA-6A009EE5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AAC2-6BCF-4331-91A3-6A8B1D0E2268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F0BE-BFB6-46B9-B662-9979057D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0115-F31A-41BE-A823-2E7963545070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CD1C-6399-4D73-8F5F-B1985980A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8EB8-574C-4F85-85CE-F03E7CFA575C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AD1E-5A3D-441F-8C29-052E5E0C4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E5D9-30E2-4525-98F5-E60D5FDFA199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9FB9-F116-4A04-A794-22C536F1D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E983-FB56-4A1F-9988-A02637774488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DCF6-5A0D-43A0-86DC-4C167C06E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515D-D163-4E3B-A444-BE67A21D69BE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7D36-CEC2-443B-A7EE-5B6F9ADFA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4522-0E01-46CC-B2D9-B75CE65F8A20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2C9D-BCDA-47F3-9F48-CF82447DE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14E721-2B9F-43B9-9762-8CED605AB847}" type="datetimeFigureOut">
              <a:rPr lang="en-US"/>
              <a:pPr>
                <a:defRPr/>
              </a:pPr>
              <a:t>4/3/2011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ZAR4DIN  training workshop on AgriDrupal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13EB4-21CC-41AE-B174-B580BC5A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inet.or.ke/" TargetMode="External"/><Relationship Id="rId3" Type="http://schemas.openxmlformats.org/officeDocument/2006/relationships/hyperlink" Target="http://www.ilri.org/" TargetMode="External"/><Relationship Id="rId7" Type="http://schemas.openxmlformats.org/officeDocument/2006/relationships/hyperlink" Target="http://www.worldaginfo.org/" TargetMode="External"/><Relationship Id="rId12" Type="http://schemas.openxmlformats.org/officeDocument/2006/relationships/hyperlink" Target="http://ring.ciard.net/" TargetMode="External"/><Relationship Id="rId2" Type="http://schemas.openxmlformats.org/officeDocument/2006/relationships/hyperlink" Target="http://agropedia.iitk.ac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nlib.cornell.edu/" TargetMode="External"/><Relationship Id="rId11" Type="http://schemas.openxmlformats.org/officeDocument/2006/relationships/hyperlink" Target="http://www.ciard.net/" TargetMode="External"/><Relationship Id="rId5" Type="http://schemas.openxmlformats.org/officeDocument/2006/relationships/hyperlink" Target="http://www.icraf.org/" TargetMode="External"/><Relationship Id="rId10" Type="http://schemas.openxmlformats.org/officeDocument/2006/relationships/hyperlink" Target="http://www.e-agriculture.org/" TargetMode="External"/><Relationship Id="rId4" Type="http://schemas.openxmlformats.org/officeDocument/2006/relationships/hyperlink" Target="http://www.ifpri.org/" TargetMode="External"/><Relationship Id="rId9" Type="http://schemas.openxmlformats.org/officeDocument/2006/relationships/hyperlink" Target="http://182.160.112.236/agridrupa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ims.fao.org/website/AGROVOC/su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ims.fao.org/website/Application-Profiles/su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agridrupal075/admin/build/block" TargetMode="External"/><Relationship Id="rId2" Type="http://schemas.openxmlformats.org/officeDocument/2006/relationships/hyperlink" Target="http://localhost/agridrupal075/admin/build/men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upal.org/node/120632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agridrupal075/admin/build/views" TargetMode="External"/><Relationship Id="rId2" Type="http://schemas.openxmlformats.org/officeDocument/2006/relationships/hyperlink" Target="http://localhost/agridrupal075/admin/content/typ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/agridrupal075/node/ad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.org/documentation/modules/views" TargetMode="External"/><Relationship Id="rId2" Type="http://schemas.openxmlformats.org/officeDocument/2006/relationships/hyperlink" Target="http://drupal.org/documentation/customization/tutorials/beginners-cook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wakenedvoice.com/learn/drupal/cck-and-view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upa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ms.fao.org/community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664296"/>
          </a:xfrm>
        </p:spPr>
        <p:txBody>
          <a:bodyPr/>
          <a:lstStyle/>
          <a:p>
            <a:pPr eaLnBrk="1" hangingPunct="1"/>
            <a:r>
              <a:rPr lang="en-US" dirty="0" smtClean="0"/>
              <a:t>AgriDrupal </a:t>
            </a:r>
            <a:br>
              <a:rPr lang="en-US" dirty="0" smtClean="0"/>
            </a:br>
            <a:r>
              <a:rPr lang="en-US" dirty="0" smtClean="0"/>
              <a:t>training workshop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DAY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104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Lusaka, 22 March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i="1" dirty="0" smtClean="0"/>
              <a:t>Valeria Pesce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“Agri” Drupal</a:t>
            </a:r>
            <a:endParaRPr lang="en-GB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85225" cy="53292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Drupal</a:t>
            </a:r>
            <a:r>
              <a:rPr lang="en-US" sz="2400" dirty="0" smtClean="0"/>
              <a:t> best practices and configurations to manage </a:t>
            </a:r>
            <a:r>
              <a:rPr lang="en-US" sz="2400" b="1" dirty="0" smtClean="0">
                <a:solidFill>
                  <a:schemeClr val="accent2"/>
                </a:solidFill>
              </a:rPr>
              <a:t>contents that are commonly of interest to the agricultural community</a:t>
            </a:r>
            <a:r>
              <a:rPr lang="en-US" sz="2400" dirty="0" smtClean="0"/>
              <a:t> (Institutions, researchers, projects, project outputs / publications, technologies, events)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Drupal</a:t>
            </a:r>
            <a:r>
              <a:rPr lang="en-US" sz="2400" dirty="0" smtClean="0"/>
              <a:t> recommended configurations to use </a:t>
            </a:r>
            <a:r>
              <a:rPr lang="en-US" sz="2400" b="1" dirty="0" smtClean="0">
                <a:solidFill>
                  <a:schemeClr val="accent2"/>
                </a:solidFill>
              </a:rPr>
              <a:t>agriculture-specific metadata and vocabularies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Drupal</a:t>
            </a:r>
            <a:r>
              <a:rPr lang="en-US" sz="2400" dirty="0" smtClean="0"/>
              <a:t> best configurations to automate </a:t>
            </a:r>
            <a:r>
              <a:rPr lang="en-US" sz="2400" b="1" dirty="0" smtClean="0">
                <a:solidFill>
                  <a:schemeClr val="accent2"/>
                </a:solidFill>
              </a:rPr>
              <a:t>exchange</a:t>
            </a:r>
            <a:r>
              <a:rPr lang="en-US" sz="2400" dirty="0" smtClean="0"/>
              <a:t> between installation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Drupal</a:t>
            </a:r>
            <a:r>
              <a:rPr lang="en-US" sz="2400" dirty="0" smtClean="0"/>
              <a:t> best configuration of </a:t>
            </a:r>
            <a:r>
              <a:rPr lang="en-US" sz="2400" b="1" dirty="0" smtClean="0">
                <a:solidFill>
                  <a:schemeClr val="accent2"/>
                </a:solidFill>
              </a:rPr>
              <a:t>community functions</a:t>
            </a:r>
            <a:r>
              <a:rPr lang="en-US" sz="2400" dirty="0" smtClean="0"/>
              <a:t> for agricultural communities (vocabularies, links with other contents)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AgriDrupal is not a tool</a:t>
            </a:r>
            <a:endParaRPr lang="en-GB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612775" y="1782763"/>
            <a:ext cx="8153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Not software “development”</a:t>
            </a:r>
            <a:r>
              <a:rPr lang="en-US" sz="2200" smtClean="0"/>
              <a:t>, but platform customization</a:t>
            </a:r>
            <a:br>
              <a:rPr lang="en-US" sz="2200" smtClean="0"/>
            </a:b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z="2200" smtClean="0"/>
              <a:t>Customizations implemented / tested / recommended by the AgriDrupal community</a:t>
            </a:r>
            <a:br>
              <a:rPr lang="en-US" sz="2200" smtClean="0"/>
            </a:b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z="2200" smtClean="0"/>
              <a:t>Recommendation of best practices and distribution of specific configurations</a:t>
            </a:r>
            <a:br>
              <a:rPr lang="en-US" sz="2200" smtClean="0"/>
            </a:b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sz="2200" smtClean="0"/>
              <a:t>As little programming code as possible</a:t>
            </a:r>
            <a:br>
              <a:rPr lang="en-US" sz="2200" smtClean="0"/>
            </a:b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200" smtClean="0"/>
              <a:t>Advanced features: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Re-use and configuration of modules maintained by the community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New modules developed </a:t>
            </a:r>
            <a:r>
              <a:rPr lang="en-US" sz="2100" smtClean="0">
                <a:sym typeface="Wingdings" pitchFamily="2" charset="2"/>
              </a:rPr>
              <a:t> committed to the community</a:t>
            </a:r>
            <a:endParaRPr lang="en-US" sz="2100" smtClean="0"/>
          </a:p>
          <a:p>
            <a:pPr>
              <a:lnSpc>
                <a:spcPct val="90000"/>
              </a:lnSpc>
            </a:pPr>
            <a:endParaRPr lang="en-GB" sz="22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AgriDrupal is “also” a tool</a:t>
            </a:r>
            <a:endParaRPr lang="en-GB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12775" y="1782763"/>
            <a:ext cx="8153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One or more “reference” installations of AgriDrupal </a:t>
            </a:r>
            <a:r>
              <a:rPr lang="en-US" sz="2200" smtClean="0"/>
              <a:t>including all or only selected functionalities will be made available</a:t>
            </a:r>
            <a:r>
              <a:rPr lang="en-US" sz="2200" b="1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for testing purposes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for adoption by Institutions looking for a full-fledged tool for integrated information management and dissemination</a:t>
            </a:r>
            <a:r>
              <a:rPr lang="en-US" sz="2100" smtClean="0"/>
              <a:t> </a:t>
            </a:r>
            <a:r>
              <a:rPr lang="en-US" sz="2100" b="1" smtClean="0">
                <a:solidFill>
                  <a:schemeClr val="accent2"/>
                </a:solidFill>
              </a:rPr>
              <a:t> </a:t>
            </a:r>
            <a:r>
              <a:rPr lang="en-US" sz="2100" smtClean="0"/>
              <a:t/>
            </a:r>
            <a:br>
              <a:rPr lang="en-US" sz="2100" smtClean="0"/>
            </a:br>
            <a:endParaRPr lang="en-US" sz="2100" smtClean="0"/>
          </a:p>
          <a:p>
            <a:pPr>
              <a:lnSpc>
                <a:spcPct val="90000"/>
              </a:lnSpc>
            </a:pPr>
            <a:r>
              <a:rPr lang="en-US" sz="2200" smtClean="0"/>
              <a:t>Institutions adopting an AgriDrupal reference installation will become the owners of the installation and will be responsible for its maintenance</a:t>
            </a:r>
            <a:br>
              <a:rPr lang="en-US" sz="2200" smtClean="0"/>
            </a:br>
            <a:endParaRPr lang="en-US" sz="2200" smtClean="0"/>
          </a:p>
          <a:p>
            <a:pPr>
              <a:lnSpc>
                <a:spcPct val="90000"/>
              </a:lnSpc>
            </a:pPr>
            <a:r>
              <a:rPr lang="en-US" sz="2200" smtClean="0"/>
              <a:t>The AgriDrupal community will make new or improved solutions available for all institutions that have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adopted the AgriDrupal tool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adopted solutions recommended by the community</a:t>
            </a:r>
            <a:endParaRPr lang="en-GB" sz="1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Drupal</a:t>
            </a:r>
            <a:r>
              <a:rPr lang="en-US" dirty="0" smtClean="0"/>
              <a:t> setups in agriculture</a:t>
            </a:r>
            <a:endParaRPr lang="en-GB" dirty="0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612775" y="1268760"/>
            <a:ext cx="8153400" cy="51129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 err="1" smtClean="0"/>
              <a:t>Agropedia</a:t>
            </a:r>
            <a:r>
              <a:rPr lang="en-US" sz="2100" dirty="0" smtClean="0"/>
              <a:t> </a:t>
            </a:r>
            <a:r>
              <a:rPr lang="en-US" sz="2100" dirty="0" err="1" smtClean="0"/>
              <a:t>Indica</a:t>
            </a:r>
            <a:r>
              <a:rPr lang="en-US" sz="2100" dirty="0" smtClean="0"/>
              <a:t>: </a:t>
            </a:r>
            <a:r>
              <a:rPr lang="en-US" sz="1400" dirty="0" smtClean="0">
                <a:hlinkClick r:id="rId2"/>
              </a:rPr>
              <a:t>http://agropedia.iitk.ac.in/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ILRI: </a:t>
            </a:r>
            <a:r>
              <a:rPr lang="en-US" sz="1600" dirty="0" smtClean="0">
                <a:hlinkClick r:id="rId3"/>
              </a:rPr>
              <a:t>http://www.ilri.org/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IFPRI: </a:t>
            </a:r>
            <a:r>
              <a:rPr lang="en-US" sz="1800" dirty="0" smtClean="0">
                <a:hlinkClick r:id="rId4"/>
              </a:rPr>
              <a:t>http://www.ifpri.org/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ICRAF: </a:t>
            </a:r>
            <a:r>
              <a:rPr lang="en-US" sz="1600" dirty="0" smtClean="0">
                <a:hlinkClick r:id="rId5"/>
              </a:rPr>
              <a:t>http://www.icraf.org/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Mann Library at Cornell: </a:t>
            </a:r>
            <a:r>
              <a:rPr lang="en-US" sz="1400" dirty="0" smtClean="0">
                <a:hlinkClick r:id="rId6"/>
              </a:rPr>
              <a:t>http://www.mannlib.cornell.edu/</a:t>
            </a:r>
            <a:r>
              <a:rPr lang="en-US" sz="1400" dirty="0" smtClean="0"/>
              <a:t> 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err="1" smtClean="0"/>
              <a:t>WorldAgInfo</a:t>
            </a:r>
            <a:r>
              <a:rPr lang="en-US" sz="2100" dirty="0" smtClean="0"/>
              <a:t> portal: </a:t>
            </a:r>
            <a:r>
              <a:rPr lang="en-US" sz="1600" dirty="0" smtClean="0">
                <a:hlinkClick r:id="rId7"/>
              </a:rPr>
              <a:t>http://www.worldaginfo.org/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KAINET: </a:t>
            </a:r>
            <a:r>
              <a:rPr lang="en-US" sz="1600" dirty="0" smtClean="0">
                <a:hlinkClick r:id="rId8"/>
              </a:rPr>
              <a:t>http://www.kainet.or.ke/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FPMU Bangladesh:</a:t>
            </a:r>
            <a:r>
              <a:rPr lang="en-US" sz="1400" dirty="0" smtClean="0"/>
              <a:t> </a:t>
            </a:r>
            <a:r>
              <a:rPr lang="en-US" sz="1600" dirty="0" smtClean="0">
                <a:hlinkClick r:id="rId9"/>
              </a:rPr>
              <a:t>http://182.160.112.236/agridrupal/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E-agriculture</a:t>
            </a:r>
            <a:r>
              <a:rPr lang="en-US" sz="2000" dirty="0" smtClean="0"/>
              <a:t>:</a:t>
            </a:r>
            <a:r>
              <a:rPr lang="en-US" sz="1400" dirty="0" smtClean="0"/>
              <a:t> </a:t>
            </a:r>
            <a:r>
              <a:rPr lang="en-US" sz="1600" dirty="0" smtClean="0">
                <a:hlinkClick r:id="rId10"/>
              </a:rPr>
              <a:t>www.e-agriculture.org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 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CIARD website: </a:t>
            </a:r>
            <a:r>
              <a:rPr lang="en-US" sz="1800" dirty="0" smtClean="0">
                <a:hlinkClick r:id="rId11"/>
              </a:rPr>
              <a:t>http://www.ciard.net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CIARD RING website: </a:t>
            </a:r>
            <a:r>
              <a:rPr lang="en-US" sz="1800" dirty="0" smtClean="0">
                <a:hlinkClick r:id="rId12"/>
              </a:rPr>
              <a:t>http://ring.ciard.net</a:t>
            </a:r>
            <a:r>
              <a:rPr lang="en-US" sz="2100" dirty="0" smtClean="0"/>
              <a:t> </a:t>
            </a:r>
            <a:br>
              <a:rPr lang="en-US" sz="2100" dirty="0" smtClean="0"/>
            </a:br>
            <a:endParaRPr lang="en-GB" sz="21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AgriDrupal in the</a:t>
            </a:r>
          </a:p>
          <a:p>
            <a:pPr algn="ctr" eaLnBrk="1" hangingPunct="1">
              <a:buNone/>
            </a:pPr>
            <a:r>
              <a:rPr lang="en-US" dirty="0" smtClean="0"/>
              <a:t>ZAR4DIN project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AgriDrupal in the ZAR4DIN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en-US" sz="2300" i="1" dirty="0" smtClean="0"/>
              <a:t>ZAR4DIN: creating document repositories in the participants Institutions for sharing full-text documents with metadata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AgriDrupal allows to create metadata (bibliographic records) compliant with library standards and attach full-text resources to the metadata</a:t>
            </a:r>
            <a:r>
              <a:rPr lang="en-US" sz="2300" dirty="0" smtClean="0">
                <a:sym typeface="Wingdings" pitchFamily="2" charset="2"/>
              </a:rPr>
              <a:t/>
            </a:r>
            <a:br>
              <a:rPr lang="en-US" sz="2300" dirty="0" smtClean="0">
                <a:sym typeface="Wingdings" pitchFamily="2" charset="2"/>
              </a:rPr>
            </a:br>
            <a:r>
              <a:rPr lang="en-US" sz="2300" dirty="0" smtClean="0">
                <a:sym typeface="Wingdings" pitchFamily="2" charset="2"/>
              </a:rPr>
              <a:t> </a:t>
            </a:r>
            <a:endParaRPr lang="en-US" sz="2300" dirty="0" smtClean="0"/>
          </a:p>
          <a:p>
            <a:r>
              <a:rPr lang="en-US" sz="2300" i="1" dirty="0" smtClean="0"/>
              <a:t>ZAR4DIN: sharing records between the involved Institutions and creating a portal that gives access to records from all the participating Institutions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AgriDrupal can export records in a a standard formats and import / harvest on the fly records from other AgriDrupal. installations (and from any source that uses a standard format).</a:t>
            </a:r>
            <a:br>
              <a:rPr lang="en-US" sz="23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AgriDrupal also allows to manage a website with portal functionalities.</a:t>
            </a:r>
            <a:r>
              <a:rPr lang="en-US" sz="2300" dirty="0" smtClean="0">
                <a:sym typeface="Wingdings" pitchFamily="2" charset="2"/>
              </a:rPr>
              <a:t/>
            </a:r>
            <a:br>
              <a:rPr lang="en-US" sz="2300" dirty="0" smtClean="0">
                <a:sym typeface="Wingdings" pitchFamily="2" charset="2"/>
              </a:rPr>
            </a:br>
            <a:r>
              <a:rPr lang="en-US" sz="2300" dirty="0" smtClean="0">
                <a:sym typeface="Wingdings" pitchFamily="2" charset="2"/>
              </a:rPr>
              <a:t> 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98313" y="228600"/>
            <a:ext cx="8766175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355D7E"/>
                </a:solidFill>
              </a:rPr>
              <a:t>AgriDrupal for document repository management</a:t>
            </a:r>
          </a:p>
        </p:txBody>
      </p:sp>
      <p:pic>
        <p:nvPicPr>
          <p:cNvPr id="35843" name="Picture 3" descr="catalo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58876"/>
            <a:ext cx="57340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300788" y="2492276"/>
            <a:ext cx="25701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Through an extended use of metadata and workflows, a CMS can perform the functions of specialized software.</a:t>
            </a:r>
          </a:p>
          <a:p>
            <a:endParaRPr lang="en-US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23850" y="1412776"/>
            <a:ext cx="799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/>
              <a:t>Example of document repository management in </a:t>
            </a:r>
            <a:r>
              <a:rPr lang="en-US" i="1" dirty="0" err="1" smtClean="0"/>
              <a:t>Drupal</a:t>
            </a:r>
            <a:r>
              <a:rPr lang="en-US" i="1" dirty="0" smtClean="0"/>
              <a:t>: simple search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583488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55D7E"/>
                </a:solidFill>
              </a:rPr>
              <a:t>AgriDrupal for document repository management</a:t>
            </a:r>
            <a:endParaRPr lang="en-GB" sz="3200" dirty="0" smtClean="0"/>
          </a:p>
        </p:txBody>
      </p:sp>
      <p:pic>
        <p:nvPicPr>
          <p:cNvPr id="55299" name="Picture 4" descr="AD-authors-autho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2856"/>
            <a:ext cx="85693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323850" y="982469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Input form (cataloguing form) compliant with library standards.</a:t>
            </a:r>
          </a:p>
          <a:p>
            <a:r>
              <a:rPr lang="en-US" i="1" dirty="0" smtClean="0">
                <a:latin typeface="Calibri" pitchFamily="34" charset="0"/>
              </a:rPr>
              <a:t>Example: </a:t>
            </a:r>
            <a:r>
              <a:rPr lang="en-US" i="1" dirty="0">
                <a:latin typeface="Calibri" pitchFamily="34" charset="0"/>
              </a:rPr>
              <a:t>metadata and authority control for authors and journals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83488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55D7E"/>
                </a:solidFill>
              </a:rPr>
              <a:t>AgriDrupal for document repository management</a:t>
            </a:r>
            <a:endParaRPr lang="en-GB" sz="3200" dirty="0" smtClean="0"/>
          </a:p>
        </p:txBody>
      </p:sp>
      <p:pic>
        <p:nvPicPr>
          <p:cNvPr id="56324" name="Picture 5" descr="screenshot-agrovoc-sel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76450"/>
            <a:ext cx="7848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1835150" y="4076700"/>
            <a:ext cx="31686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692275" y="4060825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alibri" pitchFamily="34" charset="0"/>
              </a:rPr>
              <a:t>&gt;&gt; click &lt;&lt;</a:t>
            </a:r>
            <a:endParaRPr lang="en-GB" sz="14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H="1" flipV="1">
            <a:off x="3708400" y="5734050"/>
            <a:ext cx="1800225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 flipV="1">
            <a:off x="1403350" y="4581525"/>
            <a:ext cx="2305050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8072" y="716503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vocabulary for subject indexing: Agrovoc (</a:t>
            </a:r>
            <a:r>
              <a:rPr lang="en-US" dirty="0" smtClean="0">
                <a:hlinkClick r:id="rId3"/>
              </a:rPr>
              <a:t>http://aims.fao.org/website/AGROVOC/sub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Essential for consistent subject indexing and for a common subject-browsing interface in the portal.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err="1" smtClean="0"/>
              <a:t>Drupal</a:t>
            </a:r>
            <a:r>
              <a:rPr lang="en-US" dirty="0" smtClean="0"/>
              <a:t> content management architecture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DAY 1 -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462067"/>
          </a:xfrm>
        </p:spPr>
        <p:txBody>
          <a:bodyPr/>
          <a:lstStyle/>
          <a:p>
            <a:pPr lvl="0"/>
            <a:r>
              <a:rPr lang="en-US" sz="2000" dirty="0" smtClean="0"/>
              <a:t>What is AgriDrupal, what is </a:t>
            </a:r>
            <a:r>
              <a:rPr lang="en-US" sz="2000" dirty="0" err="1" smtClean="0"/>
              <a:t>Drupal</a:t>
            </a:r>
            <a:endParaRPr lang="en-US" sz="2000" dirty="0" smtClean="0"/>
          </a:p>
          <a:p>
            <a:pPr lvl="0"/>
            <a:r>
              <a:rPr lang="en-US" sz="2000" dirty="0" smtClean="0"/>
              <a:t>Why AgriDrupal in the context of the ZAR4DIN project</a:t>
            </a:r>
          </a:p>
          <a:p>
            <a:pPr lvl="1"/>
            <a:r>
              <a:rPr lang="en-US" sz="1600" dirty="0" smtClean="0"/>
              <a:t>AgriDrupal for document repository management: a first overview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err="1" smtClean="0"/>
              <a:t>Drupal</a:t>
            </a:r>
            <a:r>
              <a:rPr lang="en-US" sz="2000" dirty="0" smtClean="0"/>
              <a:t> content management architecture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HANDS-ON session 1: Getting started with AgriDrupal</a:t>
            </a:r>
          </a:p>
          <a:p>
            <a:pPr lvl="1"/>
            <a:r>
              <a:rPr lang="en-US" sz="1600" dirty="0" smtClean="0"/>
              <a:t>Basic customization of our installations: title, logo, slogan, email address, informational web pages (using the rich editor, creating internal hyperlinks, understanding path aliases) </a:t>
            </a:r>
          </a:p>
          <a:p>
            <a:pPr lvl="1"/>
            <a:r>
              <a:rPr lang="en-US" sz="1600" dirty="0" smtClean="0"/>
              <a:t>Customizing navigation menus in our installations</a:t>
            </a:r>
          </a:p>
          <a:p>
            <a:pPr lvl="1"/>
            <a:r>
              <a:rPr lang="en-US" sz="1600" dirty="0" smtClean="0"/>
              <a:t>Defining a content model and metadata models: Content types and fields</a:t>
            </a:r>
          </a:p>
          <a:p>
            <a:pPr lvl="1"/>
            <a:r>
              <a:rPr lang="en-US" sz="1600" dirty="0" smtClean="0"/>
              <a:t>Content model and contents: content types and “nodes”</a:t>
            </a:r>
          </a:p>
          <a:p>
            <a:pPr lvl="1"/>
            <a:r>
              <a:rPr lang="en-US" sz="1600" dirty="0" smtClean="0"/>
              <a:t>Defining knowledge organization systems::Taxonomies</a:t>
            </a:r>
          </a:p>
          <a:p>
            <a:pPr lvl="1"/>
            <a:r>
              <a:rPr lang="en-US" sz="1600" dirty="0" smtClean="0"/>
              <a:t>Displaying dynamic lists of contents: Views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09600" y="44624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Drupal</a:t>
            </a:r>
            <a:r>
              <a:rPr lang="en-US" sz="4000" dirty="0" smtClean="0"/>
              <a:t> for content management (1)</a:t>
            </a:r>
            <a:endParaRPr lang="en-GB" sz="4000" dirty="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395288" y="1124744"/>
            <a:ext cx="81534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1. Content types</a:t>
            </a:r>
            <a:br>
              <a:rPr lang="en-US" sz="2400" b="1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Drupal</a:t>
            </a:r>
            <a:r>
              <a:rPr lang="en-US" sz="2000" dirty="0" smtClean="0"/>
              <a:t> has the in-built capacity to treat any kind of </a:t>
            </a:r>
            <a:r>
              <a:rPr lang="en-US" sz="2000" b="1" dirty="0" smtClean="0">
                <a:solidFill>
                  <a:srgbClr val="FF6600"/>
                </a:solidFill>
              </a:rPr>
              <a:t>user-defined content type</a:t>
            </a:r>
            <a:r>
              <a:rPr lang="en-US" sz="2000" dirty="0" smtClean="0"/>
              <a:t>: from simple web pages to events, contacts, bibliographical records or any custom content types </a:t>
            </a:r>
            <a:br>
              <a:rPr lang="en-US" sz="2000" dirty="0" smtClean="0"/>
            </a:br>
            <a:r>
              <a:rPr lang="en-US" sz="2000" b="1" i="1" dirty="0" smtClean="0">
                <a:sym typeface="Wingdings" pitchFamily="2" charset="2"/>
              </a:rPr>
              <a:t> extensible with no programming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Content types define entities. 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Users can decide which content types are needed in their systems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For each content type, users can decide which fields are needed for describing the entity (in other words, a suitable metadata set can be designed) </a:t>
            </a:r>
            <a:br>
              <a:rPr lang="en-US" sz="2000" dirty="0" smtClean="0"/>
            </a:br>
            <a:r>
              <a:rPr lang="en-US" sz="2000" b="1" i="1" dirty="0" smtClean="0">
                <a:sym typeface="Wingdings" pitchFamily="2" charset="2"/>
              </a:rPr>
              <a:t> customizable with no programming</a:t>
            </a:r>
            <a:r>
              <a:rPr lang="en-US" sz="2000" dirty="0" smtClean="0">
                <a:sym typeface="Wingdings" pitchFamily="2" charset="2"/>
              </a:rPr>
              <a:t> </a:t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3600" dirty="0" smtClean="0"/>
              <a:t>E.g.: metadata to describe Institutions</a:t>
            </a:r>
            <a:endParaRPr lang="en-GB" sz="3600" dirty="0" smtClean="0"/>
          </a:p>
        </p:txBody>
      </p:sp>
      <p:pic>
        <p:nvPicPr>
          <p:cNvPr id="25603" name="Picture 4" descr="screenshot-institution-meta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268760"/>
            <a:ext cx="74898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3600" smtClean="0"/>
              <a:t>Adding metadata elements / form fields</a:t>
            </a:r>
            <a:endParaRPr lang="en-GB" sz="3600" smtClean="0"/>
          </a:p>
        </p:txBody>
      </p:sp>
      <p:pic>
        <p:nvPicPr>
          <p:cNvPr id="26627" name="Picture 4" descr="screenshot-cck-field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08175"/>
            <a:ext cx="87852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Metadata </a:t>
            </a:r>
            <a:r>
              <a:rPr lang="en-US" smtClean="0">
                <a:sym typeface="Wingdings" pitchFamily="2" charset="2"/>
              </a:rPr>
              <a:t> input form</a:t>
            </a:r>
            <a:endParaRPr lang="en-GB" smtClean="0"/>
          </a:p>
        </p:txBody>
      </p:sp>
      <p:pic>
        <p:nvPicPr>
          <p:cNvPr id="27651" name="Picture 4" descr="screenshot-input-fo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55451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864096"/>
          </a:xfrm>
        </p:spPr>
        <p:txBody>
          <a:bodyPr/>
          <a:lstStyle/>
          <a:p>
            <a:r>
              <a:rPr lang="en-US" sz="3600" dirty="0" smtClean="0"/>
              <a:t>Mapping metadata to standard vocabularies</a:t>
            </a:r>
            <a:endParaRPr lang="en-GB" sz="3600" dirty="0" smtClean="0"/>
          </a:p>
        </p:txBody>
      </p:sp>
      <p:pic>
        <p:nvPicPr>
          <p:cNvPr id="28675" name="Picture 3" descr="rdf-ma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832"/>
            <a:ext cx="76327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E.g.: mapping the metadata describing an event to the </a:t>
            </a:r>
            <a:r>
              <a:rPr lang="en-US" dirty="0" err="1" smtClean="0"/>
              <a:t>AgEvent</a:t>
            </a:r>
            <a:r>
              <a:rPr lang="en-US" dirty="0" smtClean="0"/>
              <a:t> Application Profile metadata set. (See AIMS Application Profiles here: </a:t>
            </a:r>
            <a:r>
              <a:rPr lang="en-US" dirty="0" smtClean="0">
                <a:hlinkClick r:id="rId3"/>
              </a:rPr>
              <a:t>http://aims.fao.org/website/Application-Profiles/sub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Drupal for content management (2)</a:t>
            </a:r>
            <a:endParaRPr lang="en-GB" sz="400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n-US" b="1" dirty="0" smtClean="0"/>
              <a:t>2. Nodes</a:t>
            </a:r>
          </a:p>
          <a:p>
            <a:pPr marL="533400" indent="-533400" algn="ctr">
              <a:buFont typeface="Wingdings" pitchFamily="2" charset="2"/>
              <a:buNone/>
            </a:pPr>
            <a:endParaRPr lang="en-US" b="1" dirty="0" smtClean="0"/>
          </a:p>
          <a:p>
            <a:pPr marL="533400" indent="-533400"/>
            <a:r>
              <a:rPr lang="en-US" sz="2400" dirty="0" smtClean="0"/>
              <a:t>The contents stored in </a:t>
            </a:r>
            <a:r>
              <a:rPr lang="en-US" sz="2400" dirty="0" err="1" smtClean="0"/>
              <a:t>Drupal</a:t>
            </a:r>
            <a:r>
              <a:rPr lang="en-US" sz="2400" dirty="0" smtClean="0"/>
              <a:t> are called “nodes”. When creating a new node, the user has to select one of the existing content types defined in the system.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Content types are the definitions of </a:t>
            </a:r>
            <a:r>
              <a:rPr lang="en-US" sz="2400" i="1" dirty="0" err="1" smtClean="0"/>
              <a:t>metedata</a:t>
            </a:r>
            <a:r>
              <a:rPr lang="en-US" sz="2400" i="1" dirty="0" smtClean="0"/>
              <a:t> for describing an entity / a class, while nodes are the actual contents, or an “instance” of the entity / class.</a:t>
            </a:r>
            <a:endParaRPr lang="en-GB" sz="2400" i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600" dirty="0" smtClean="0"/>
              <a:t>Example of a node of type Institution</a:t>
            </a:r>
            <a:endParaRPr lang="en-US" sz="3600" dirty="0"/>
          </a:p>
        </p:txBody>
      </p:sp>
      <p:pic>
        <p:nvPicPr>
          <p:cNvPr id="4" name="Picture 3" descr="n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73499"/>
            <a:ext cx="8064896" cy="52631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Drupal</a:t>
            </a:r>
            <a:r>
              <a:rPr lang="en-US" sz="4000" dirty="0" smtClean="0"/>
              <a:t> for content management (3)</a:t>
            </a:r>
            <a:endParaRPr lang="en-GB" sz="4000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n-US" b="1" dirty="0" smtClean="0"/>
              <a:t>3. Taxonomies</a:t>
            </a:r>
          </a:p>
          <a:p>
            <a:pPr marL="533400" indent="-533400"/>
            <a:r>
              <a:rPr lang="en-US" sz="2800" dirty="0" smtClean="0"/>
              <a:t>Users can define taxonomies (or categories, classification systems, tagging systems) that can be used to “tag” or index any contents.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Adding / editing terms in taxonomies can be done through a simple user interface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Taxonomies can be hierarchical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pic>
        <p:nvPicPr>
          <p:cNvPr id="4" name="Picture 3" descr="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90" y="1093189"/>
            <a:ext cx="3248322" cy="567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18448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taxonomy:</a:t>
            </a:r>
          </a:p>
          <a:p>
            <a:r>
              <a:rPr lang="en-US" dirty="0" smtClean="0"/>
              <a:t>Document types </a:t>
            </a:r>
          </a:p>
          <a:p>
            <a:r>
              <a:rPr lang="en-US" dirty="0" smtClean="0"/>
              <a:t>For categorizing documents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Drupal</a:t>
            </a:r>
            <a:r>
              <a:rPr lang="en-US" sz="4000" dirty="0" smtClean="0"/>
              <a:t> for content management (4)</a:t>
            </a:r>
            <a:endParaRPr lang="en-GB" sz="4000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n-US" b="1" dirty="0" smtClean="0"/>
              <a:t>4. Views</a:t>
            </a:r>
          </a:p>
          <a:p>
            <a:pPr marL="533400" indent="-533400"/>
            <a:endParaRPr lang="en-US" b="1" dirty="0" smtClean="0"/>
          </a:p>
          <a:p>
            <a:pPr marL="533400" indent="-533400"/>
            <a:r>
              <a:rPr lang="en-US" dirty="0" err="1" smtClean="0"/>
              <a:t>Drupal</a:t>
            </a:r>
            <a:r>
              <a:rPr lang="en-US" dirty="0" smtClean="0"/>
              <a:t> has the in-built capacity to provide </a:t>
            </a:r>
            <a:r>
              <a:rPr lang="en-US" b="1" dirty="0" smtClean="0">
                <a:solidFill>
                  <a:srgbClr val="FF6600"/>
                </a:solidFill>
              </a:rPr>
              <a:t>any number and type of views</a:t>
            </a:r>
            <a:r>
              <a:rPr lang="en-US" dirty="0" smtClean="0"/>
              <a:t> (displays, lists) over the stored contents: from simple lists of news to tables with selected columns to search engines to calendars to feeds and XML/RDF exports</a:t>
            </a:r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DAY 1 -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AgriDrupal content model</a:t>
            </a:r>
          </a:p>
          <a:p>
            <a:pPr lvl="1"/>
            <a:r>
              <a:rPr lang="en-US" sz="1600" dirty="0" smtClean="0"/>
              <a:t>Pages, news, events, vacancies</a:t>
            </a:r>
          </a:p>
          <a:p>
            <a:pPr lvl="1"/>
            <a:r>
              <a:rPr lang="en-US" sz="1600" dirty="0" smtClean="0"/>
              <a:t>Institutions and experts</a:t>
            </a:r>
          </a:p>
          <a:p>
            <a:pPr lvl="1"/>
            <a:r>
              <a:rPr lang="en-US" sz="1600" dirty="0" smtClean="0"/>
              <a:t>Documents, authors, journals</a:t>
            </a:r>
          </a:p>
          <a:p>
            <a:pPr lvl="1"/>
            <a:r>
              <a:rPr lang="en-US" sz="1600" dirty="0" smtClean="0"/>
              <a:t>Relations between contents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HANDS-ON session 2: Simple content types and simple views</a:t>
            </a:r>
          </a:p>
          <a:p>
            <a:pPr lvl="1"/>
            <a:r>
              <a:rPr lang="en-US" sz="1600" dirty="0" smtClean="0"/>
              <a:t>Analyze the event and document content types </a:t>
            </a:r>
          </a:p>
          <a:p>
            <a:pPr lvl="1"/>
            <a:r>
              <a:rPr lang="en-US" sz="1600" dirty="0" smtClean="0"/>
              <a:t>Create new nodes (document, event)</a:t>
            </a:r>
          </a:p>
          <a:p>
            <a:pPr lvl="1"/>
            <a:r>
              <a:rPr lang="en-US" sz="1600" dirty="0" smtClean="0"/>
              <a:t>Analyze the Latest news View and the Document simple search view</a:t>
            </a:r>
          </a:p>
          <a:p>
            <a:pPr lvl="1"/>
            <a:r>
              <a:rPr lang="en-US" sz="1600" dirty="0" smtClean="0"/>
              <a:t>Implement a sample view for events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83568" y="-27384"/>
            <a:ext cx="8153400" cy="720080"/>
          </a:xfrm>
        </p:spPr>
        <p:txBody>
          <a:bodyPr/>
          <a:lstStyle/>
          <a:p>
            <a:r>
              <a:rPr lang="en-US" sz="3600" dirty="0" smtClean="0"/>
              <a:t>Building views on data</a:t>
            </a:r>
            <a:endParaRPr lang="en-GB" sz="3600" dirty="0" smtClean="0"/>
          </a:p>
        </p:txBody>
      </p:sp>
      <p:pic>
        <p:nvPicPr>
          <p:cNvPr id="30723" name="Picture 4" descr="screenshot-build-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1626"/>
            <a:ext cx="74882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69269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User Interface for creating / editing Views</a:t>
            </a:r>
          </a:p>
          <a:p>
            <a:r>
              <a:rPr lang="en-US" dirty="0" smtClean="0"/>
              <a:t>Users can set all the parameters of which contents, how many, filtered by which criteria they want to see on a page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Example of view: table</a:t>
            </a:r>
            <a:endParaRPr lang="en-GB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916113"/>
          <a:ext cx="8820150" cy="4241800"/>
        </p:xfrm>
        <a:graphic>
          <a:graphicData uri="http://schemas.openxmlformats.org/presentationml/2006/ole">
            <p:oleObj spid="_x0000_s1026" name="Bitmap Image" r:id="rId3" imgW="8059275" imgH="3877216" progId="PBrush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6575"/>
          </a:xfrm>
        </p:spPr>
        <p:txBody>
          <a:bodyPr/>
          <a:lstStyle/>
          <a:p>
            <a:r>
              <a:rPr lang="en-US" sz="4000" smtClean="0"/>
              <a:t>Example of view: calendar view</a:t>
            </a:r>
            <a:endParaRPr lang="en-GB" sz="4000" smtClean="0"/>
          </a:p>
        </p:txBody>
      </p:sp>
      <p:pic>
        <p:nvPicPr>
          <p:cNvPr id="31747" name="Picture 3" descr="cale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9638"/>
            <a:ext cx="813752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6575"/>
          </a:xfrm>
        </p:spPr>
        <p:txBody>
          <a:bodyPr/>
          <a:lstStyle/>
          <a:p>
            <a:r>
              <a:rPr lang="en-US" sz="4000" smtClean="0"/>
              <a:t>Example of view: map</a:t>
            </a:r>
            <a:endParaRPr lang="en-GB" sz="4000" smtClean="0"/>
          </a:p>
        </p:txBody>
      </p:sp>
      <p:pic>
        <p:nvPicPr>
          <p:cNvPr id="32771" name="Picture 4" descr="view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2723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Example of view: blocks</a:t>
            </a:r>
            <a:endParaRPr lang="en-GB" smtClean="0"/>
          </a:p>
        </p:txBody>
      </p:sp>
      <p:pic>
        <p:nvPicPr>
          <p:cNvPr id="33795" name="Picture 3" descr="bl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1916113"/>
            <a:ext cx="648176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Example of view: RDF feed</a:t>
            </a:r>
            <a:endParaRPr lang="en-GB" smtClean="0"/>
          </a:p>
        </p:txBody>
      </p:sp>
      <p:pic>
        <p:nvPicPr>
          <p:cNvPr id="34819" name="Picture 3" descr="f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57375"/>
            <a:ext cx="878522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AgriDrupal content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the </a:t>
            </a:r>
            <a:r>
              <a:rPr lang="en-US" sz="2400" dirty="0" err="1" smtClean="0"/>
              <a:t>Drupal</a:t>
            </a:r>
            <a:r>
              <a:rPr lang="en-US" sz="2400" dirty="0" smtClean="0"/>
              <a:t> content management infrastructure, AgriDrupal implements a “content model” that is suitable for an agricultural information management system.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This means that an AgriDrupal installation already contains the necessary content types, taxonomies and views to manage a basic agricultural information system. This is the added value of AgriDrupal compared to a vanilla installation of </a:t>
            </a:r>
            <a:r>
              <a:rPr lang="en-US" sz="2000" dirty="0" err="1" smtClean="0"/>
              <a:t>Drupal</a:t>
            </a:r>
            <a:r>
              <a:rPr lang="en-US" sz="2000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400" dirty="0" smtClean="0"/>
              <a:t>This content model allows to manage </a:t>
            </a:r>
            <a:r>
              <a:rPr lang="en-US" sz="2400" b="1" dirty="0" smtClean="0">
                <a:solidFill>
                  <a:schemeClr val="accent2"/>
                </a:solidFill>
              </a:rPr>
              <a:t>contents that are commonly of interest to agricultural Institutions</a:t>
            </a:r>
            <a:r>
              <a:rPr lang="en-US" sz="2400" dirty="0" smtClean="0"/>
              <a:t> (Institutions, researchers, projects, project outputs / publications, news, events)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339752" y="5661248"/>
            <a:ext cx="6192688" cy="100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/>
          <a:lstStyle/>
          <a:p>
            <a:r>
              <a:rPr lang="en-US" dirty="0" smtClean="0"/>
              <a:t>AgriDrupal content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766445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Document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2062589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Expert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062589"/>
            <a:ext cx="136815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Author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90581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News item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3179877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Institution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996952"/>
            <a:ext cx="165618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Corporate body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780928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Event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984739"/>
            <a:ext cx="19442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Conference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126485"/>
            <a:ext cx="18002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Page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Elbow Connector 13"/>
          <p:cNvCxnSpPr>
            <a:stCxn id="4" idx="1"/>
            <a:endCxn id="6" idx="1"/>
          </p:cNvCxnSpPr>
          <p:nvPr/>
        </p:nvCxnSpPr>
        <p:spPr>
          <a:xfrm rot="10800000" flipH="1" flipV="1">
            <a:off x="3131840" y="997278"/>
            <a:ext cx="1224136" cy="1296144"/>
          </a:xfrm>
          <a:prstGeom prst="bentConnector3">
            <a:avLst>
              <a:gd name="adj1" fmla="val -186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4" idx="1"/>
            <a:endCxn id="9" idx="1"/>
          </p:cNvCxnSpPr>
          <p:nvPr/>
        </p:nvCxnSpPr>
        <p:spPr>
          <a:xfrm rot="10800000" flipH="1" flipV="1">
            <a:off x="3131840" y="997277"/>
            <a:ext cx="1224136" cy="2415173"/>
          </a:xfrm>
          <a:prstGeom prst="bentConnector3">
            <a:avLst>
              <a:gd name="adj1" fmla="val -443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47864" y="1261209"/>
            <a:ext cx="151216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Journal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9" name="Curved Connector 28"/>
          <p:cNvCxnSpPr>
            <a:stCxn id="4" idx="3"/>
            <a:endCxn id="27" idx="3"/>
          </p:cNvCxnSpPr>
          <p:nvPr/>
        </p:nvCxnSpPr>
        <p:spPr>
          <a:xfrm flipH="1">
            <a:off x="4860032" y="997278"/>
            <a:ext cx="72008" cy="448597"/>
          </a:xfrm>
          <a:prstGeom prst="curvedConnector3">
            <a:avLst>
              <a:gd name="adj1" fmla="val -31746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" idx="1"/>
            <a:endCxn id="11" idx="1"/>
          </p:cNvCxnSpPr>
          <p:nvPr/>
        </p:nvCxnSpPr>
        <p:spPr>
          <a:xfrm rot="10800000" flipH="1" flipV="1">
            <a:off x="3131840" y="997278"/>
            <a:ext cx="1224136" cy="3218294"/>
          </a:xfrm>
          <a:prstGeom prst="bentConnector3">
            <a:avLst>
              <a:gd name="adj1" fmla="val -588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87824" y="190928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author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87824" y="256490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corporate author or</a:t>
            </a:r>
            <a:br>
              <a:rPr lang="en-US" i="1" dirty="0" smtClean="0"/>
            </a:br>
            <a:r>
              <a:rPr lang="en-US" i="1" dirty="0" smtClean="0"/>
              <a:t>publisher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987824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conference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48064" y="98246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journal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6" idx="3"/>
            <a:endCxn id="5" idx="1"/>
          </p:cNvCxnSpPr>
          <p:nvPr/>
        </p:nvCxnSpPr>
        <p:spPr>
          <a:xfrm>
            <a:off x="5724128" y="2293422"/>
            <a:ext cx="10801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  <a:endCxn id="8" idx="1"/>
          </p:cNvCxnSpPr>
          <p:nvPr/>
        </p:nvCxnSpPr>
        <p:spPr>
          <a:xfrm flipV="1">
            <a:off x="6012160" y="3410710"/>
            <a:ext cx="792088" cy="17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e 55"/>
          <p:cNvSpPr/>
          <p:nvPr/>
        </p:nvSpPr>
        <p:spPr>
          <a:xfrm rot="16200000">
            <a:off x="4175957" y="2610202"/>
            <a:ext cx="432048" cy="4104453"/>
          </a:xfrm>
          <a:prstGeom prst="leftBrace">
            <a:avLst>
              <a:gd name="adj1" fmla="val 68474"/>
              <a:gd name="adj2" fmla="val 49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/>
          <p:cNvSpPr/>
          <p:nvPr/>
        </p:nvSpPr>
        <p:spPr>
          <a:xfrm rot="16200000">
            <a:off x="7528521" y="3730517"/>
            <a:ext cx="432048" cy="1863822"/>
          </a:xfrm>
          <a:prstGeom prst="leftBrace">
            <a:avLst>
              <a:gd name="adj1" fmla="val 68474"/>
              <a:gd name="adj2" fmla="val 49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699792" y="49504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 REPOSITORY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804248" y="48784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MANAGEMENT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5496" y="4293096"/>
            <a:ext cx="216024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496" y="4653136"/>
            <a:ext cx="216024" cy="2160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5496" y="5013176"/>
            <a:ext cx="216024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23528" y="422108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Content type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323528" y="458112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 type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323528" y="4941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Field </a:t>
            </a:r>
            <a:br>
              <a:rPr lang="en-US" sz="1600" dirty="0" smtClean="0"/>
            </a:br>
            <a:r>
              <a:rPr lang="en-US" sz="1600" dirty="0" smtClean="0"/>
              <a:t>(node reference)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555776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Agrovoc terms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5776" y="61560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Agris Categories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6016" y="5805264"/>
            <a:ext cx="22322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Document types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Institution types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76256" y="60119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Free tags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496" y="5610726"/>
            <a:ext cx="216024" cy="2160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3528" y="55387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Taxonomies</a:t>
            </a:r>
            <a:endParaRPr lang="en-US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Drupal</a:t>
            </a:r>
            <a:r>
              <a:rPr lang="en-US" dirty="0" smtClean="0"/>
              <a:t> CMS: software architecture</a:t>
            </a:r>
            <a:endParaRPr lang="en-GB" dirty="0" smtClean="0"/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7165975" y="4437063"/>
            <a:ext cx="1439863" cy="576262"/>
          </a:xfrm>
          <a:prstGeom prst="flowChartMagneticDisk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164388" y="45751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Database layer</a:t>
            </a:r>
            <a:endParaRPr lang="en-GB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862513" y="5789613"/>
            <a:ext cx="19431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Apache / IIS</a:t>
            </a:r>
            <a:endParaRPr lang="en-GB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80975" y="6292850"/>
            <a:ext cx="66246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Unix / Linux / BSD / Solaris / Windows / Mac OS X support</a:t>
            </a:r>
            <a:endParaRPr lang="en-GB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860925" y="5157788"/>
            <a:ext cx="19431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PHP libraries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4284663" y="4581525"/>
            <a:ext cx="25209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MySQL / PostgreSQL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7165975" y="63087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 </a:t>
            </a:r>
            <a:r>
              <a:rPr lang="en-US"/>
              <a:t>OS</a:t>
            </a:r>
            <a:endParaRPr lang="en-GB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7165975" y="58054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 </a:t>
            </a:r>
            <a:r>
              <a:rPr lang="en-US"/>
              <a:t>Web server</a:t>
            </a:r>
            <a:endParaRPr lang="en-GB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7165975" y="5084763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 </a:t>
            </a:r>
            <a:r>
              <a:rPr lang="en-US"/>
              <a:t>Programming support</a:t>
            </a:r>
            <a:endParaRPr lang="en-GB"/>
          </a:p>
        </p:txBody>
      </p:sp>
      <p:pic>
        <p:nvPicPr>
          <p:cNvPr id="23564" name="Picture 13" descr="drupal_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4292600"/>
            <a:ext cx="2514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5" name="AutoShape 14"/>
          <p:cNvCxnSpPr>
            <a:cxnSpLocks noChangeShapeType="1"/>
            <a:endCxn id="23557" idx="1"/>
          </p:cNvCxnSpPr>
          <p:nvPr/>
        </p:nvCxnSpPr>
        <p:spPr bwMode="auto">
          <a:xfrm>
            <a:off x="2014538" y="5092700"/>
            <a:ext cx="2847975" cy="885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66" name="AutoShape 15"/>
          <p:cNvCxnSpPr>
            <a:cxnSpLocks noChangeShapeType="1"/>
            <a:endCxn id="23559" idx="1"/>
          </p:cNvCxnSpPr>
          <p:nvPr/>
        </p:nvCxnSpPr>
        <p:spPr bwMode="auto">
          <a:xfrm>
            <a:off x="3271838" y="4692650"/>
            <a:ext cx="1589087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3567" name="AutoShape 16"/>
          <p:cNvCxnSpPr>
            <a:cxnSpLocks noChangeShapeType="1"/>
            <a:endCxn id="23560" idx="1"/>
          </p:cNvCxnSpPr>
          <p:nvPr/>
        </p:nvCxnSpPr>
        <p:spPr bwMode="auto">
          <a:xfrm>
            <a:off x="3271838" y="4692650"/>
            <a:ext cx="1012825" cy="77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55650" y="3214688"/>
            <a:ext cx="865188" cy="431800"/>
            <a:chOff x="430" y="2115"/>
            <a:chExt cx="545" cy="272"/>
          </a:xfrm>
        </p:grpSpPr>
        <p:pic>
          <p:nvPicPr>
            <p:cNvPr id="23600" name="Picture 17" descr="i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" y="2115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1" name="Picture 18" descr="firef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" y="2160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1116013" y="24209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Browse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>
            <a:off x="4284663" y="37893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folHlink"/>
                </a:solidFill>
              </a:rPr>
              <a:t>Web services</a:t>
            </a:r>
            <a:endParaRPr lang="en-GB" i="1">
              <a:solidFill>
                <a:schemeClr val="folHlink"/>
              </a:solidFill>
            </a:endParaRPr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107950" y="1603375"/>
            <a:ext cx="1152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Manage content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model and content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 rot="1182275">
            <a:off x="3132138" y="50847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Drupal modules</a:t>
            </a:r>
            <a:endParaRPr lang="en-GB" i="1"/>
          </a:p>
        </p:txBody>
      </p:sp>
      <p:sp>
        <p:nvSpPr>
          <p:cNvPr id="23573" name="Line 26"/>
          <p:cNvSpPr>
            <a:spLocks noChangeShapeType="1"/>
          </p:cNvSpPr>
          <p:nvPr/>
        </p:nvSpPr>
        <p:spPr bwMode="auto">
          <a:xfrm flipH="1">
            <a:off x="1476375" y="27813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7"/>
          <p:cNvSpPr>
            <a:spLocks noChangeShapeType="1"/>
          </p:cNvSpPr>
          <p:nvPr/>
        </p:nvSpPr>
        <p:spPr bwMode="auto">
          <a:xfrm>
            <a:off x="828675" y="2997200"/>
            <a:ext cx="144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Oval 28"/>
          <p:cNvSpPr>
            <a:spLocks noChangeArrowheads="1"/>
          </p:cNvSpPr>
          <p:nvPr/>
        </p:nvSpPr>
        <p:spPr bwMode="auto">
          <a:xfrm>
            <a:off x="541338" y="3141663"/>
            <a:ext cx="1366837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76" name="AutoShape 29"/>
          <p:cNvCxnSpPr>
            <a:cxnSpLocks noChangeShapeType="1"/>
          </p:cNvCxnSpPr>
          <p:nvPr/>
        </p:nvCxnSpPr>
        <p:spPr bwMode="auto">
          <a:xfrm>
            <a:off x="1189038" y="3716338"/>
            <a:ext cx="82550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577" name="Line 30"/>
          <p:cNvSpPr>
            <a:spLocks noChangeShapeType="1"/>
          </p:cNvSpPr>
          <p:nvPr/>
        </p:nvSpPr>
        <p:spPr bwMode="auto">
          <a:xfrm>
            <a:off x="252413" y="3789363"/>
            <a:ext cx="74882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7453313" y="38544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SERVER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23579" name="Text Box 32"/>
          <p:cNvSpPr txBox="1">
            <a:spLocks noChangeArrowheads="1"/>
          </p:cNvSpPr>
          <p:nvPr/>
        </p:nvSpPr>
        <p:spPr bwMode="auto">
          <a:xfrm>
            <a:off x="7453313" y="2420938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CLIENTS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23580" name="Text Box 33"/>
          <p:cNvSpPr txBox="1">
            <a:spLocks noChangeArrowheads="1"/>
          </p:cNvSpPr>
          <p:nvPr/>
        </p:nvSpPr>
        <p:spPr bwMode="auto">
          <a:xfrm>
            <a:off x="2484438" y="37893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folHlink"/>
                </a:solidFill>
              </a:rPr>
              <a:t>Feeds / exports</a:t>
            </a:r>
            <a:endParaRPr lang="en-GB" i="1">
              <a:solidFill>
                <a:schemeClr val="folHlink"/>
              </a:solidFill>
            </a:endParaRPr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5868988" y="37893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folHlink"/>
                </a:solidFill>
              </a:rPr>
              <a:t>Notifications</a:t>
            </a:r>
            <a:endParaRPr lang="en-GB" i="1">
              <a:solidFill>
                <a:schemeClr val="folHlink"/>
              </a:solidFill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2339975" y="23495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83" name="Text Box 36"/>
          <p:cNvSpPr txBox="1">
            <a:spLocks noChangeArrowheads="1"/>
          </p:cNvSpPr>
          <p:nvPr/>
        </p:nvSpPr>
        <p:spPr bwMode="auto">
          <a:xfrm>
            <a:off x="2268538" y="24860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Feeds / exports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23584" name="Picture 37" descr="user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9038" y="18446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5" name="computr3"/>
          <p:cNvSpPr>
            <a:spLocks noEditPoints="1" noChangeArrowheads="1"/>
          </p:cNvSpPr>
          <p:nvPr/>
        </p:nvSpPr>
        <p:spPr bwMode="auto">
          <a:xfrm>
            <a:off x="3276600" y="1557338"/>
            <a:ext cx="792163" cy="592137"/>
          </a:xfrm>
          <a:custGeom>
            <a:avLst/>
            <a:gdLst>
              <a:gd name="T0" fmla="*/ 0 w 21600"/>
              <a:gd name="T1" fmla="*/ 296069 h 21600"/>
              <a:gd name="T2" fmla="*/ 396082 w 21600"/>
              <a:gd name="T3" fmla="*/ 0 h 21600"/>
              <a:gd name="T4" fmla="*/ 396082 w 21600"/>
              <a:gd name="T5" fmla="*/ 592137 h 21600"/>
              <a:gd name="T6" fmla="*/ 665087 w 21600"/>
              <a:gd name="T7" fmla="*/ 296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586" name="AutoShape 40"/>
          <p:cNvCxnSpPr>
            <a:cxnSpLocks noChangeShapeType="1"/>
            <a:stCxn id="23585" idx="0"/>
            <a:endCxn id="23583" idx="0"/>
          </p:cNvCxnSpPr>
          <p:nvPr/>
        </p:nvCxnSpPr>
        <p:spPr bwMode="auto">
          <a:xfrm flipH="1">
            <a:off x="3205163" y="1854200"/>
            <a:ext cx="71437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87" name="Line 46"/>
          <p:cNvSpPr>
            <a:spLocks noChangeShapeType="1"/>
          </p:cNvSpPr>
          <p:nvPr/>
        </p:nvSpPr>
        <p:spPr bwMode="auto">
          <a:xfrm flipV="1">
            <a:off x="2989263" y="4076700"/>
            <a:ext cx="142875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47"/>
          <p:cNvSpPr>
            <a:spLocks noChangeShapeType="1"/>
          </p:cNvSpPr>
          <p:nvPr/>
        </p:nvSpPr>
        <p:spPr bwMode="auto">
          <a:xfrm flipV="1">
            <a:off x="3205163" y="4149725"/>
            <a:ext cx="1223962" cy="1428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48"/>
          <p:cNvSpPr>
            <a:spLocks noChangeShapeType="1"/>
          </p:cNvSpPr>
          <p:nvPr/>
        </p:nvSpPr>
        <p:spPr bwMode="auto">
          <a:xfrm flipV="1">
            <a:off x="3276600" y="4149725"/>
            <a:ext cx="2881313" cy="2873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90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871788"/>
            <a:ext cx="504825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91" name="Picture 5" descr="r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695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2" name="Picture 40" descr="ima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5750" y="191611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3" name="Picture 52" descr="exc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2781300"/>
            <a:ext cx="346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Line 53"/>
          <p:cNvSpPr>
            <a:spLocks noChangeShapeType="1"/>
          </p:cNvSpPr>
          <p:nvPr/>
        </p:nvSpPr>
        <p:spPr bwMode="auto">
          <a:xfrm>
            <a:off x="2339975" y="31416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595" name="AutoShape 54"/>
          <p:cNvCxnSpPr>
            <a:cxnSpLocks noChangeShapeType="1"/>
            <a:stCxn id="23594" idx="0"/>
          </p:cNvCxnSpPr>
          <p:nvPr/>
        </p:nvCxnSpPr>
        <p:spPr bwMode="auto">
          <a:xfrm flipH="1">
            <a:off x="2014538" y="3141663"/>
            <a:ext cx="325437" cy="1150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96" name="Line 55"/>
          <p:cNvSpPr>
            <a:spLocks noChangeShapeType="1"/>
          </p:cNvSpPr>
          <p:nvPr/>
        </p:nvSpPr>
        <p:spPr bwMode="auto">
          <a:xfrm flipV="1">
            <a:off x="3708400" y="32131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56"/>
          <p:cNvSpPr>
            <a:spLocks noChangeShapeType="1"/>
          </p:cNvSpPr>
          <p:nvPr/>
        </p:nvSpPr>
        <p:spPr bwMode="auto">
          <a:xfrm flipV="1">
            <a:off x="3708400" y="22050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57"/>
          <p:cNvSpPr>
            <a:spLocks noChangeShapeType="1"/>
          </p:cNvSpPr>
          <p:nvPr/>
        </p:nvSpPr>
        <p:spPr bwMode="auto">
          <a:xfrm flipH="1" flipV="1">
            <a:off x="4140200" y="1989138"/>
            <a:ext cx="122555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58"/>
          <p:cNvSpPr>
            <a:spLocks noChangeShapeType="1"/>
          </p:cNvSpPr>
          <p:nvPr/>
        </p:nvSpPr>
        <p:spPr bwMode="auto">
          <a:xfrm flipH="1" flipV="1">
            <a:off x="5797550" y="2492375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session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lvl="0"/>
            <a:r>
              <a:rPr lang="en-US" dirty="0" smtClean="0"/>
              <a:t>Basic customization of our installations: title, logo, slogan, email address, informational web pages (using the rich editor, creating internal hyperlinks, understanding path aliases) </a:t>
            </a:r>
          </a:p>
          <a:p>
            <a:r>
              <a:rPr lang="en-US" dirty="0" smtClean="0"/>
              <a:t>Customizing navigation menus in our installations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 hands-on sessions, slides will only provide the relevant links and screenshots in your AgriDrupal installation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In some cases, important instructions given during the course will be repeated in the slides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About </a:t>
            </a:r>
            <a:r>
              <a:rPr lang="en-US" dirty="0" err="1" smtClean="0"/>
              <a:t>Drupal</a:t>
            </a:r>
            <a:r>
              <a:rPr lang="en-US" dirty="0" smtClean="0"/>
              <a:t> and AgriDrupal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US" dirty="0" smtClean="0"/>
              <a:t>Configuring 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en-US" sz="2000" dirty="0" smtClean="0"/>
              <a:t>Administer &gt; Site configuration &gt; Site information</a:t>
            </a:r>
          </a:p>
          <a:p>
            <a:r>
              <a:rPr lang="en-US" sz="2000" dirty="0" smtClean="0"/>
              <a:t>http://localhost/agridrupal075/admin/settings/site-information</a:t>
            </a:r>
            <a:endParaRPr lang="en-US" sz="2000" dirty="0"/>
          </a:p>
        </p:txBody>
      </p:sp>
      <p:pic>
        <p:nvPicPr>
          <p:cNvPr id="4" name="Picture 3" descr="site-inf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32380"/>
            <a:ext cx="5112568" cy="50256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Managing navigation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US" sz="2200" dirty="0" smtClean="0">
                <a:hlinkClick r:id="rId2"/>
              </a:rPr>
              <a:t>http://localhost/agridrupal075/admin/build/menu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Administer &gt; Site building &gt; Menus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Do not remove the </a:t>
            </a:r>
            <a:r>
              <a:rPr lang="en-US" sz="2200" dirty="0" err="1" smtClean="0"/>
              <a:t>Drupal</a:t>
            </a:r>
            <a:r>
              <a:rPr lang="en-US" sz="2200" dirty="0" smtClean="0"/>
              <a:t> default menus</a:t>
            </a:r>
          </a:p>
          <a:p>
            <a:r>
              <a:rPr lang="en-US" sz="2200" dirty="0" smtClean="0"/>
              <a:t>You can link each menu item to the system path of a page (e.g. node/x) or to its path alias (e.g. home), or to the view path if you are linking to a view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You can then decide where your menus will be placed through the Blocks page (see slides from Day 2):</a:t>
            </a:r>
            <a:br>
              <a:rPr lang="en-US" sz="2200" dirty="0" smtClean="0"/>
            </a:br>
            <a:r>
              <a:rPr lang="en-US" sz="2200" dirty="0" smtClean="0">
                <a:hlinkClick r:id="rId3"/>
              </a:rPr>
              <a:t>http://localhost/agridrupal075/admin/build/block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Administer &gt; Site building &gt; Blocks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err="1" smtClean="0"/>
              <a:t>Drupal</a:t>
            </a:r>
            <a:r>
              <a:rPr lang="en-US" sz="2200" dirty="0" smtClean="0"/>
              <a:t> guide on Menus:</a:t>
            </a:r>
            <a:br>
              <a:rPr lang="en-US" sz="2200" dirty="0" smtClean="0"/>
            </a:br>
            <a:r>
              <a:rPr lang="en-US" sz="2200" dirty="0" smtClean="0">
                <a:hlinkClick r:id="rId4"/>
              </a:rPr>
              <a:t>http://drupal.org/node/120632</a:t>
            </a: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session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/>
          <a:lstStyle/>
          <a:p>
            <a:pPr lvl="1"/>
            <a:r>
              <a:rPr lang="en-US" dirty="0" smtClean="0"/>
              <a:t>Analyze the event and document content types </a:t>
            </a:r>
          </a:p>
          <a:p>
            <a:pPr lvl="1"/>
            <a:r>
              <a:rPr lang="en-US" dirty="0" smtClean="0"/>
              <a:t>Create new nodes (document, event)</a:t>
            </a:r>
          </a:p>
          <a:p>
            <a:pPr lvl="1"/>
            <a:r>
              <a:rPr lang="en-US" dirty="0" smtClean="0"/>
              <a:t>Analyze the Latest news View and the Document simple search view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AgriDrupal internal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Content types</a:t>
            </a:r>
            <a:br>
              <a:rPr lang="en-US" sz="2400" dirty="0" smtClean="0"/>
            </a:br>
            <a:r>
              <a:rPr lang="en-US" sz="2400" dirty="0" smtClean="0"/>
              <a:t>Administer &gt; Content &gt; Content types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http://localhost/agridrupal075/admin/content/types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Views</a:t>
            </a:r>
            <a:br>
              <a:rPr lang="en-US" sz="2400" dirty="0" smtClean="0"/>
            </a:br>
            <a:r>
              <a:rPr lang="en-US" sz="2400" dirty="0" smtClean="0"/>
              <a:t>Administer &gt; Site building &gt; Views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http://localhost/agridrupal075/admin/build/views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Add contents: </a:t>
            </a:r>
            <a:br>
              <a:rPr lang="en-US" sz="2400" dirty="0" smtClean="0"/>
            </a:br>
            <a:r>
              <a:rPr lang="en-US" sz="2400" dirty="0" smtClean="0"/>
              <a:t>“Private area” menu on the right &gt; Add new resource</a:t>
            </a:r>
            <a:br>
              <a:rPr lang="en-US" sz="2400" dirty="0" smtClean="0"/>
            </a:br>
            <a:r>
              <a:rPr lang="en-US" sz="2400" dirty="0" smtClean="0"/>
              <a:t>then select the content type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http://localhost/agridrupal075/node/add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Get started with </a:t>
            </a:r>
            <a:r>
              <a:rPr lang="en-US" sz="2400" dirty="0" err="1" smtClean="0"/>
              <a:t>Drupal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http://drupal.org/documentation/customization/tutorials/beginners-cookbook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Drupal</a:t>
            </a:r>
            <a:r>
              <a:rPr lang="en-US" sz="2400" dirty="0" smtClean="0"/>
              <a:t> tutorial on Views: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http://drupal.org/documentation/modules/views</a:t>
            </a:r>
            <a:endParaRPr lang="en-US" sz="2400" dirty="0" smtClean="0"/>
          </a:p>
          <a:p>
            <a:r>
              <a:rPr lang="en-US" sz="2400" dirty="0" smtClean="0"/>
              <a:t>Video tutorial on Content types and Views: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http://awakenedvoice.com/learn/drupal/cck-and-views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The Drupal Content Management System (CMS)</a:t>
            </a:r>
            <a:endParaRPr lang="en-GB" sz="4000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100" smtClean="0"/>
          </a:p>
          <a:p>
            <a:pPr>
              <a:lnSpc>
                <a:spcPct val="90000"/>
              </a:lnSpc>
            </a:pPr>
            <a:r>
              <a:rPr lang="en-GB" sz="2400" smtClean="0"/>
              <a:t>Drupal is a free software package that allows an individual or a community of users to easily </a:t>
            </a:r>
            <a:r>
              <a:rPr lang="en-GB" sz="2400" b="1" smtClean="0">
                <a:solidFill>
                  <a:srgbClr val="FF6600"/>
                </a:solidFill>
              </a:rPr>
              <a:t>publish, manage and organize a wide variety of content</a:t>
            </a:r>
            <a:r>
              <a:rPr lang="en-GB" sz="2400" smtClean="0"/>
              <a:t> on a website. </a:t>
            </a:r>
            <a:br>
              <a:rPr lang="en-GB" sz="2400" smtClean="0"/>
            </a:b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Drupal is open-source software distributed under the GPL ("GNU General Public License") and is maintained and developed by a community of thousands of users and developers.</a:t>
            </a:r>
            <a:r>
              <a:rPr lang="en-GB" sz="2100" smtClean="0"/>
              <a:t> </a:t>
            </a:r>
          </a:p>
          <a:p>
            <a:pPr>
              <a:lnSpc>
                <a:spcPct val="90000"/>
              </a:lnSpc>
            </a:pPr>
            <a:endParaRPr lang="en-US" sz="210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>
                <a:hlinkClick r:id="rId2"/>
              </a:rPr>
              <a:t>www.drupal.org</a:t>
            </a:r>
            <a:endParaRPr lang="en-US" sz="25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1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7838"/>
            <a:ext cx="8229600" cy="503237"/>
          </a:xfrm>
        </p:spPr>
        <p:txBody>
          <a:bodyPr/>
          <a:lstStyle/>
          <a:p>
            <a:pPr eaLnBrk="1" hangingPunct="1"/>
            <a:r>
              <a:rPr lang="en-GB" sz="4000" smtClean="0"/>
              <a:t>The AgriDrupal community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6500"/>
            <a:ext cx="8229600" cy="1096963"/>
          </a:xfrm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</a:pPr>
            <a:r>
              <a:rPr lang="en-GB" sz="2000" smtClean="0"/>
              <a:t>The AgriDrupal community is made up of people who work in the community of agricultural information management specialists and have been experimenting with IM solutions with the Drupal CMS</a:t>
            </a:r>
          </a:p>
        </p:txBody>
      </p:sp>
      <p:pic>
        <p:nvPicPr>
          <p:cNvPr id="17412" name="Picture 4" descr="agridrupal-comm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08275"/>
            <a:ext cx="588962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3743325"/>
            <a:ext cx="2089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/>
              <a:t>The community interacts using the AIMS community platform: </a:t>
            </a:r>
            <a:br>
              <a:rPr lang="en-GB"/>
            </a:br>
            <a:r>
              <a:rPr lang="en-GB">
                <a:hlinkClick r:id="rId3"/>
              </a:rPr>
              <a:t>http://aims.fao.org/community/home</a:t>
            </a:r>
            <a:r>
              <a:rPr lang="en-GB"/>
              <a:t>  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AgriDrupal solutions and “demo tool”</a:t>
            </a:r>
            <a:endParaRPr lang="en-GB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800225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accent2"/>
                </a:solidFill>
              </a:rPr>
              <a:t>One or more “reference” installations of AgriDrupal </a:t>
            </a:r>
            <a:r>
              <a:rPr lang="en-US" sz="2000" smtClean="0"/>
              <a:t>including all or only selected functionalities can be made available</a:t>
            </a:r>
            <a:r>
              <a:rPr lang="en-US" sz="2000" b="1" smtClean="0"/>
              <a:t> </a:t>
            </a:r>
          </a:p>
          <a:p>
            <a:pPr lvl="1" eaLnBrk="1" hangingPunct="1"/>
            <a:r>
              <a:rPr lang="en-US" sz="2000" smtClean="0"/>
              <a:t>for testing purposes</a:t>
            </a:r>
          </a:p>
          <a:p>
            <a:pPr lvl="1" eaLnBrk="1" hangingPunct="1"/>
            <a:r>
              <a:rPr lang="en-US" sz="2000" smtClean="0"/>
              <a:t>for adoption by Institutions looking for a full-fledged tool for integrated information management and dissemination</a:t>
            </a:r>
            <a:endParaRPr lang="en-GB" sz="2000" smtClean="0"/>
          </a:p>
        </p:txBody>
      </p:sp>
      <p:pic>
        <p:nvPicPr>
          <p:cNvPr id="18436" name="Picture 5" descr="agridrup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735388"/>
            <a:ext cx="3697288" cy="243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Why a community on IM solutions</a:t>
            </a:r>
            <a:endParaRPr lang="en-GB" sz="40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12775" y="1855788"/>
            <a:ext cx="8153400" cy="4525962"/>
          </a:xfrm>
        </p:spPr>
        <p:txBody>
          <a:bodyPr/>
          <a:lstStyle/>
          <a:p>
            <a:r>
              <a:rPr lang="en-GB" sz="2400" smtClean="0"/>
              <a:t>One of the main obstacles towards a more efficient management and sharing of agricultural knowledge is the lack of good standard-compliant tools whose adoption and maintenance is really </a:t>
            </a:r>
            <a:r>
              <a:rPr lang="en-GB" sz="2400" b="1" smtClean="0"/>
              <a:t>sustainable</a:t>
            </a:r>
            <a:r>
              <a:rPr lang="en-GB" sz="2400" smtClean="0"/>
              <a:t> </a:t>
            </a:r>
          </a:p>
          <a:p>
            <a:r>
              <a:rPr lang="en-US" sz="2400" smtClean="0"/>
              <a:t>In-house developed solutions, outsourced solutions and proprietary platform-based solutions are not easily sustainable</a:t>
            </a:r>
          </a:p>
          <a:p>
            <a:r>
              <a:rPr lang="en-US" sz="2400" smtClean="0"/>
              <a:t>IM needs of agricultural institutions are in most cases very similar and duplicating efforts is costly</a:t>
            </a:r>
          </a:p>
          <a:p>
            <a:r>
              <a:rPr lang="en-US" sz="2400" smtClean="0"/>
              <a:t>Joining efforts around solutions based on a mainstream open source platform is more sustainable</a:t>
            </a:r>
            <a:endParaRPr lang="en-GB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Why Drupal</a:t>
            </a:r>
            <a:endParaRPr lang="en-GB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12775" y="1412776"/>
            <a:ext cx="8153400" cy="4525962"/>
          </a:xfrm>
        </p:spPr>
        <p:txBody>
          <a:bodyPr/>
          <a:lstStyle/>
          <a:p>
            <a:r>
              <a:rPr lang="en-GB" sz="2400" dirty="0" smtClean="0"/>
              <a:t>More and more implementations of </a:t>
            </a:r>
            <a:r>
              <a:rPr lang="en-GB" sz="2400" dirty="0" err="1" smtClean="0"/>
              <a:t>Drupal</a:t>
            </a:r>
            <a:r>
              <a:rPr lang="en-GB" sz="2400" dirty="0" smtClean="0"/>
              <a:t> solutions in the community of agricultural information managers</a:t>
            </a:r>
            <a:r>
              <a:rPr lang="en-GB" sz="2400" i="1" dirty="0" smtClean="0"/>
              <a:t>:</a:t>
            </a:r>
            <a:r>
              <a:rPr lang="en-GB" i="1" dirty="0" smtClean="0"/>
              <a:t> </a:t>
            </a:r>
          </a:p>
          <a:p>
            <a:pPr lvl="1"/>
            <a:r>
              <a:rPr lang="en-GB" sz="1600" i="1" dirty="0" smtClean="0"/>
              <a:t>Cornell libraries in the US</a:t>
            </a:r>
          </a:p>
          <a:p>
            <a:pPr lvl="1"/>
            <a:r>
              <a:rPr lang="en-GB" sz="1600" i="1" dirty="0" err="1" smtClean="0"/>
              <a:t>AgroPedia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Indica</a:t>
            </a:r>
            <a:endParaRPr lang="en-GB" sz="1600" i="1" dirty="0" smtClean="0"/>
          </a:p>
          <a:p>
            <a:pPr lvl="1"/>
            <a:r>
              <a:rPr lang="en-GB" sz="1600" i="1" dirty="0" smtClean="0"/>
              <a:t>“Rangeland West” project in the US</a:t>
            </a:r>
          </a:p>
          <a:p>
            <a:pPr lvl="1"/>
            <a:r>
              <a:rPr lang="en-GB" sz="1600" i="1" dirty="0" smtClean="0"/>
              <a:t>three CG </a:t>
            </a:r>
            <a:r>
              <a:rPr lang="en-GB" sz="1600" i="1" dirty="0" err="1" smtClean="0"/>
              <a:t>Centers</a:t>
            </a:r>
            <a:r>
              <a:rPr lang="en-GB" sz="1600" i="1" dirty="0" smtClean="0"/>
              <a:t> (ILRI, IFPRI, ICRAF), soon also ICARDA</a:t>
            </a:r>
          </a:p>
          <a:p>
            <a:pPr lvl="1"/>
            <a:r>
              <a:rPr lang="en-GB" sz="1600" i="1" dirty="0" smtClean="0"/>
              <a:t>San </a:t>
            </a:r>
            <a:r>
              <a:rPr lang="en-GB" sz="1600" i="1" dirty="0" err="1" smtClean="0"/>
              <a:t>Yat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Sen</a:t>
            </a:r>
            <a:r>
              <a:rPr lang="en-GB" sz="1600" i="1" dirty="0" smtClean="0"/>
              <a:t> University in Guangzhou</a:t>
            </a:r>
          </a:p>
          <a:p>
            <a:pPr lvl="1"/>
            <a:r>
              <a:rPr lang="en-GB" sz="1600" i="1" dirty="0" err="1" smtClean="0"/>
              <a:t>Condesan</a:t>
            </a:r>
            <a:r>
              <a:rPr lang="en-GB" sz="1600" i="1" dirty="0" smtClean="0"/>
              <a:t> in Peru</a:t>
            </a:r>
          </a:p>
          <a:p>
            <a:pPr lvl="1"/>
            <a:r>
              <a:rPr lang="en-GB" sz="1600" i="1" dirty="0" smtClean="0"/>
              <a:t>E-agriculture</a:t>
            </a:r>
          </a:p>
          <a:p>
            <a:pPr lvl="1"/>
            <a:r>
              <a:rPr lang="en-GB" sz="1600" i="1" dirty="0" smtClean="0"/>
              <a:t>our team in FAO</a:t>
            </a:r>
            <a:br>
              <a:rPr lang="en-GB" sz="1600" i="1" dirty="0" smtClean="0"/>
            </a:br>
            <a:endParaRPr lang="en-GB" sz="1600" i="1" dirty="0" smtClean="0"/>
          </a:p>
          <a:p>
            <a:r>
              <a:rPr lang="en-US" dirty="0" smtClean="0"/>
              <a:t>Because of the flexible and extensible </a:t>
            </a:r>
            <a:r>
              <a:rPr lang="en-US" dirty="0" err="1" smtClean="0"/>
              <a:t>Drupal</a:t>
            </a:r>
            <a:r>
              <a:rPr lang="en-US" dirty="0" smtClean="0"/>
              <a:t> content management model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1133</Words>
  <Application>Microsoft Office PowerPoint</Application>
  <PresentationFormat>On-screen Show (4:3)</PresentationFormat>
  <Paragraphs>221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Bitmap Image</vt:lpstr>
      <vt:lpstr>AgriDrupal  training workshop  DAY 1</vt:lpstr>
      <vt:lpstr>DAY 1 - Morning</vt:lpstr>
      <vt:lpstr>DAY 1 - Afternoon</vt:lpstr>
      <vt:lpstr>Slide 4</vt:lpstr>
      <vt:lpstr>The Drupal Content Management System (CMS)</vt:lpstr>
      <vt:lpstr>The AgriDrupal community</vt:lpstr>
      <vt:lpstr>AgriDrupal solutions and “demo tool”</vt:lpstr>
      <vt:lpstr>Why a community on IM solutions</vt:lpstr>
      <vt:lpstr>Why Drupal</vt:lpstr>
      <vt:lpstr>“Agri” Drupal</vt:lpstr>
      <vt:lpstr>AgriDrupal is not a tool</vt:lpstr>
      <vt:lpstr>AgriDrupal is “also” a tool</vt:lpstr>
      <vt:lpstr>Other Drupal setups in agriculture</vt:lpstr>
      <vt:lpstr>Slide 14</vt:lpstr>
      <vt:lpstr>AgriDrupal in the ZAR4DIN project</vt:lpstr>
      <vt:lpstr>AgriDrupal for document repository management</vt:lpstr>
      <vt:lpstr>AgriDrupal for document repository management</vt:lpstr>
      <vt:lpstr>AgriDrupal for document repository management</vt:lpstr>
      <vt:lpstr>Slide 19</vt:lpstr>
      <vt:lpstr>Drupal for content management (1)</vt:lpstr>
      <vt:lpstr>E.g.: metadata to describe Institutions</vt:lpstr>
      <vt:lpstr>Adding metadata elements / form fields</vt:lpstr>
      <vt:lpstr>Metadata  input form</vt:lpstr>
      <vt:lpstr>Mapping metadata to standard vocabularies</vt:lpstr>
      <vt:lpstr>Drupal for content management (2)</vt:lpstr>
      <vt:lpstr>Example of a node of type Institution</vt:lpstr>
      <vt:lpstr>Drupal for content management (3)</vt:lpstr>
      <vt:lpstr>Taxonomy</vt:lpstr>
      <vt:lpstr>Drupal for content management (4)</vt:lpstr>
      <vt:lpstr>Building views on data</vt:lpstr>
      <vt:lpstr>Example of view: table</vt:lpstr>
      <vt:lpstr>Example of view: calendar view</vt:lpstr>
      <vt:lpstr>Example of view: map</vt:lpstr>
      <vt:lpstr>Example of view: blocks</vt:lpstr>
      <vt:lpstr>Example of view: RDF feed</vt:lpstr>
      <vt:lpstr>AgriDrupal content model</vt:lpstr>
      <vt:lpstr>AgriDrupal content model</vt:lpstr>
      <vt:lpstr>Drupal CMS: software architecture</vt:lpstr>
      <vt:lpstr>HANDS-ON session 1</vt:lpstr>
      <vt:lpstr>Configuring site information</vt:lpstr>
      <vt:lpstr>Managing navigation menus</vt:lpstr>
      <vt:lpstr>HANDS-ON session 2</vt:lpstr>
      <vt:lpstr>Relevant AgriDrupal internal links</vt:lpstr>
      <vt:lpstr>Learning material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AgriDrupal training workshop ZAR4DIN, Day 1</dc:title>
  <dc:creator>Valeria Pesce</dc:creator>
  <cp:lastModifiedBy>FAO</cp:lastModifiedBy>
  <cp:revision>67</cp:revision>
  <dcterms:created xsi:type="dcterms:W3CDTF">2011-03-19T11:04:12Z</dcterms:created>
  <dcterms:modified xsi:type="dcterms:W3CDTF">2011-04-03T16:42:25Z</dcterms:modified>
</cp:coreProperties>
</file>