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26"/>
  </p:notesMasterIdLst>
  <p:handoutMasterIdLst>
    <p:handoutMasterId r:id="rId27"/>
  </p:handoutMasterIdLst>
  <p:sldIdLst>
    <p:sldId id="416" r:id="rId2"/>
    <p:sldId id="397" r:id="rId3"/>
    <p:sldId id="400" r:id="rId4"/>
    <p:sldId id="411" r:id="rId5"/>
    <p:sldId id="396" r:id="rId6"/>
    <p:sldId id="376" r:id="rId7"/>
    <p:sldId id="402" r:id="rId8"/>
    <p:sldId id="378" r:id="rId9"/>
    <p:sldId id="415" r:id="rId10"/>
    <p:sldId id="404" r:id="rId11"/>
    <p:sldId id="380" r:id="rId12"/>
    <p:sldId id="379" r:id="rId13"/>
    <p:sldId id="381" r:id="rId14"/>
    <p:sldId id="405" r:id="rId15"/>
    <p:sldId id="406" r:id="rId16"/>
    <p:sldId id="407" r:id="rId17"/>
    <p:sldId id="408" r:id="rId18"/>
    <p:sldId id="409" r:id="rId19"/>
    <p:sldId id="417" r:id="rId20"/>
    <p:sldId id="410" r:id="rId21"/>
    <p:sldId id="383" r:id="rId22"/>
    <p:sldId id="394" r:id="rId23"/>
    <p:sldId id="418" r:id="rId24"/>
    <p:sldId id="326" r:id="rId25"/>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C7846A"/>
    <a:srgbClr val="CC3300"/>
    <a:srgbClr val="DCFEA0"/>
    <a:srgbClr val="CB675D"/>
    <a:srgbClr val="B4E5FE"/>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65" autoAdjust="0"/>
    <p:restoredTop sz="78039" autoAdjust="0"/>
  </p:normalViewPr>
  <p:slideViewPr>
    <p:cSldViewPr>
      <p:cViewPr varScale="1">
        <p:scale>
          <a:sx n="100" d="100"/>
          <a:sy n="100" d="100"/>
        </p:scale>
        <p:origin x="-9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37E28-0089-464F-8889-B395F6EBC731}"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611CAD3C-8B84-C340-B79A-5DBC4C4170D8}">
      <dgm:prSet phldrT="[Text]" custT="1"/>
      <dgm:spPr/>
      <dgm:t>
        <a:bodyPr/>
        <a:lstStyle/>
        <a:p>
          <a:r>
            <a:rPr lang="en-US" sz="2000" b="1" dirty="0" smtClean="0"/>
            <a:t>Various </a:t>
          </a:r>
          <a:r>
            <a:rPr lang="en-US" sz="2000" b="1" dirty="0"/>
            <a:t>Data Dictionaries &amp; Sample Records</a:t>
          </a:r>
        </a:p>
      </dgm:t>
    </dgm:pt>
    <dgm:pt modelId="{2E03D20E-2E47-F04A-89DF-BB92E62482D4}" type="parTrans" cxnId="{A93F0927-553A-C843-B9A8-E4BAA3CA7B4A}">
      <dgm:prSet/>
      <dgm:spPr/>
      <dgm:t>
        <a:bodyPr/>
        <a:lstStyle/>
        <a:p>
          <a:endParaRPr lang="en-US"/>
        </a:p>
      </dgm:t>
    </dgm:pt>
    <dgm:pt modelId="{AC005F6D-F6E2-B04D-A8EF-DE34B4C8B87C}" type="sibTrans" cxnId="{A93F0927-553A-C843-B9A8-E4BAA3CA7B4A}">
      <dgm:prSet/>
      <dgm:spPr/>
      <dgm:t>
        <a:bodyPr/>
        <a:lstStyle/>
        <a:p>
          <a:endParaRPr lang="en-US"/>
        </a:p>
      </dgm:t>
    </dgm:pt>
    <dgm:pt modelId="{829DC968-D6E9-0D4F-A73F-C520CFD6B7F6}">
      <dgm:prSet phldrT="[Text]"/>
      <dgm:spPr/>
      <dgm:t>
        <a:bodyPr/>
        <a:lstStyle/>
        <a:p>
          <a:r>
            <a:rPr lang="en-US" b="1" dirty="0" smtClean="0">
              <a:solidFill>
                <a:schemeClr val="bg1"/>
              </a:solidFill>
              <a:latin typeface="Univers 55" pitchFamily="2" charset="0"/>
              <a:ea typeface="ＭＳ Ｐゴシック" pitchFamily="34" charset="-128"/>
              <a:cs typeface="+mn-cs"/>
            </a:rPr>
            <a:t>9 </a:t>
          </a:r>
          <a:r>
            <a:rPr lang="en-US" b="1" dirty="0">
              <a:solidFill>
                <a:schemeClr val="bg1"/>
              </a:solidFill>
              <a:latin typeface="Univers 55" pitchFamily="2" charset="0"/>
              <a:ea typeface="ＭＳ Ｐゴシック" pitchFamily="34" charset="-128"/>
              <a:cs typeface="+mn-cs"/>
            </a:rPr>
            <a:t>Chunks of Properties</a:t>
          </a:r>
          <a:endParaRPr lang="en-US" dirty="0">
            <a:solidFill>
              <a:schemeClr val="bg1"/>
            </a:solidFill>
          </a:endParaRPr>
        </a:p>
      </dgm:t>
    </dgm:pt>
    <dgm:pt modelId="{90C436E1-6416-F34E-8AAF-62FB8256397B}" type="parTrans" cxnId="{35810171-8B74-EA43-BAC3-3710A58F229C}">
      <dgm:prSet/>
      <dgm:spPr/>
      <dgm:t>
        <a:bodyPr/>
        <a:lstStyle/>
        <a:p>
          <a:endParaRPr lang="en-US"/>
        </a:p>
      </dgm:t>
    </dgm:pt>
    <dgm:pt modelId="{E417F799-4E10-8E4E-B57A-F16005443103}" type="sibTrans" cxnId="{35810171-8B74-EA43-BAC3-3710A58F229C}">
      <dgm:prSet/>
      <dgm:spPr/>
      <dgm:t>
        <a:bodyPr/>
        <a:lstStyle/>
        <a:p>
          <a:endParaRPr lang="en-US"/>
        </a:p>
      </dgm:t>
    </dgm:pt>
    <dgm:pt modelId="{AE22D970-A568-A740-9EC5-ADB5D0AB1E40}">
      <dgm:prSet phldrT="[Text]"/>
      <dgm:spPr/>
      <dgm:t>
        <a:bodyPr/>
        <a:lstStyle/>
        <a:p>
          <a:r>
            <a:rPr lang="en-US" b="1" dirty="0">
              <a:solidFill>
                <a:srgbClr val="FFFFFF"/>
              </a:solidFill>
              <a:latin typeface="Univers 55" pitchFamily="2" charset="0"/>
              <a:ea typeface="ＭＳ Ｐゴシック" pitchFamily="34" charset="-128"/>
              <a:cs typeface="+mn-cs"/>
            </a:rPr>
            <a:t>18 Decision Trees &amp;</a:t>
          </a:r>
        </a:p>
        <a:p>
          <a:r>
            <a:rPr lang="en-US" b="1" dirty="0">
              <a:solidFill>
                <a:srgbClr val="FFFFFF"/>
              </a:solidFill>
              <a:latin typeface="Univers 55" pitchFamily="2" charset="0"/>
              <a:ea typeface="ＭＳ Ｐゴシック" pitchFamily="34" charset="-128"/>
              <a:cs typeface="+mn-cs"/>
            </a:rPr>
            <a:t>Scenarios</a:t>
          </a:r>
          <a:endParaRPr lang="en-US" dirty="0">
            <a:solidFill>
              <a:srgbClr val="FFFFFF"/>
            </a:solidFill>
          </a:endParaRPr>
        </a:p>
      </dgm:t>
    </dgm:pt>
    <dgm:pt modelId="{3942B70D-94F5-A24C-A7B5-45A01DFEFFD5}" type="parTrans" cxnId="{40D0E520-5741-884C-A8CE-08D3C8C9ABFC}">
      <dgm:prSet/>
      <dgm:spPr/>
      <dgm:t>
        <a:bodyPr/>
        <a:lstStyle/>
        <a:p>
          <a:endParaRPr lang="en-US"/>
        </a:p>
      </dgm:t>
    </dgm:pt>
    <dgm:pt modelId="{FA465E71-D57B-9A45-9C7B-5183AF9B13A8}" type="sibTrans" cxnId="{40D0E520-5741-884C-A8CE-08D3C8C9ABFC}">
      <dgm:prSet/>
      <dgm:spPr/>
      <dgm:t>
        <a:bodyPr/>
        <a:lstStyle/>
        <a:p>
          <a:endParaRPr lang="en-US"/>
        </a:p>
      </dgm:t>
    </dgm:pt>
    <dgm:pt modelId="{340BF0D5-9A91-2946-8145-650E65F90DEF}" type="pres">
      <dgm:prSet presAssocID="{78E37E28-0089-464F-8889-B395F6EBC731}" presName="rootnode" presStyleCnt="0">
        <dgm:presLayoutVars>
          <dgm:chMax/>
          <dgm:chPref/>
          <dgm:dir/>
          <dgm:animLvl val="lvl"/>
        </dgm:presLayoutVars>
      </dgm:prSet>
      <dgm:spPr/>
      <dgm:t>
        <a:bodyPr/>
        <a:lstStyle/>
        <a:p>
          <a:endParaRPr lang="en-US"/>
        </a:p>
      </dgm:t>
    </dgm:pt>
    <dgm:pt modelId="{498AF6CE-44A0-594F-A9F0-1EB04775B11B}" type="pres">
      <dgm:prSet presAssocID="{611CAD3C-8B84-C340-B79A-5DBC4C4170D8}" presName="composite" presStyleCnt="0"/>
      <dgm:spPr/>
    </dgm:pt>
    <dgm:pt modelId="{A27E8640-C08B-FF4C-A54C-9C07DFA7F94D}" type="pres">
      <dgm:prSet presAssocID="{611CAD3C-8B84-C340-B79A-5DBC4C4170D8}" presName="bentUpArrow1" presStyleLbl="alignImgPlace1" presStyleIdx="0" presStyleCnt="2"/>
      <dgm:spPr/>
    </dgm:pt>
    <dgm:pt modelId="{EA41B941-A273-274E-81C4-51DF4ABF56F1}" type="pres">
      <dgm:prSet presAssocID="{611CAD3C-8B84-C340-B79A-5DBC4C4170D8}" presName="ParentText" presStyleLbl="node1" presStyleIdx="0" presStyleCnt="3">
        <dgm:presLayoutVars>
          <dgm:chMax val="1"/>
          <dgm:chPref val="1"/>
          <dgm:bulletEnabled val="1"/>
        </dgm:presLayoutVars>
      </dgm:prSet>
      <dgm:spPr/>
      <dgm:t>
        <a:bodyPr/>
        <a:lstStyle/>
        <a:p>
          <a:endParaRPr lang="en-US"/>
        </a:p>
      </dgm:t>
    </dgm:pt>
    <dgm:pt modelId="{C73D968B-8525-494B-9D73-E459D300355A}" type="pres">
      <dgm:prSet presAssocID="{611CAD3C-8B84-C340-B79A-5DBC4C4170D8}" presName="ChildText" presStyleLbl="revTx" presStyleIdx="0" presStyleCnt="2">
        <dgm:presLayoutVars>
          <dgm:chMax val="0"/>
          <dgm:chPref val="0"/>
          <dgm:bulletEnabled val="1"/>
        </dgm:presLayoutVars>
      </dgm:prSet>
      <dgm:spPr/>
      <dgm:t>
        <a:bodyPr/>
        <a:lstStyle/>
        <a:p>
          <a:endParaRPr lang="en-US"/>
        </a:p>
      </dgm:t>
    </dgm:pt>
    <dgm:pt modelId="{A1A595A6-EAD0-4342-8F24-A197454082DC}" type="pres">
      <dgm:prSet presAssocID="{AC005F6D-F6E2-B04D-A8EF-DE34B4C8B87C}" presName="sibTrans" presStyleCnt="0"/>
      <dgm:spPr/>
    </dgm:pt>
    <dgm:pt modelId="{ED5FA3B3-D93A-AE49-B4B4-7AFAD92FE5B5}" type="pres">
      <dgm:prSet presAssocID="{829DC968-D6E9-0D4F-A73F-C520CFD6B7F6}" presName="composite" presStyleCnt="0"/>
      <dgm:spPr/>
    </dgm:pt>
    <dgm:pt modelId="{FD1DA487-D64D-B64F-8266-9CE159CB013D}" type="pres">
      <dgm:prSet presAssocID="{829DC968-D6E9-0D4F-A73F-C520CFD6B7F6}" presName="bentUpArrow1" presStyleLbl="alignImgPlace1" presStyleIdx="1" presStyleCnt="2"/>
      <dgm:spPr>
        <a:blipFill rotWithShape="0">
          <a:blip xmlns:r="http://schemas.openxmlformats.org/officeDocument/2006/relationships" r:embed="rId1"/>
          <a:stretch>
            <a:fillRect/>
          </a:stretch>
        </a:blipFill>
      </dgm:spPr>
      <dgm:t>
        <a:bodyPr/>
        <a:lstStyle/>
        <a:p>
          <a:endParaRPr lang="en-US"/>
        </a:p>
      </dgm:t>
    </dgm:pt>
    <dgm:pt modelId="{89E0F788-277F-1242-B629-3F6A1E9FE682}" type="pres">
      <dgm:prSet presAssocID="{829DC968-D6E9-0D4F-A73F-C520CFD6B7F6}" presName="ParentText" presStyleLbl="node1" presStyleIdx="1" presStyleCnt="3">
        <dgm:presLayoutVars>
          <dgm:chMax val="1"/>
          <dgm:chPref val="1"/>
          <dgm:bulletEnabled val="1"/>
        </dgm:presLayoutVars>
      </dgm:prSet>
      <dgm:spPr/>
      <dgm:t>
        <a:bodyPr/>
        <a:lstStyle/>
        <a:p>
          <a:endParaRPr lang="en-US"/>
        </a:p>
      </dgm:t>
    </dgm:pt>
    <dgm:pt modelId="{FF3355E3-B6E9-B441-8F98-D3C94D9F6F80}" type="pres">
      <dgm:prSet presAssocID="{829DC968-D6E9-0D4F-A73F-C520CFD6B7F6}" presName="ChildText" presStyleLbl="revTx" presStyleIdx="1" presStyleCnt="2">
        <dgm:presLayoutVars>
          <dgm:chMax val="0"/>
          <dgm:chPref val="0"/>
          <dgm:bulletEnabled val="1"/>
        </dgm:presLayoutVars>
      </dgm:prSet>
      <dgm:spPr/>
      <dgm:t>
        <a:bodyPr/>
        <a:lstStyle/>
        <a:p>
          <a:endParaRPr lang="en-US"/>
        </a:p>
      </dgm:t>
    </dgm:pt>
    <dgm:pt modelId="{9A8EA38F-241B-BF40-8165-A928D95283B5}" type="pres">
      <dgm:prSet presAssocID="{E417F799-4E10-8E4E-B57A-F16005443103}" presName="sibTrans" presStyleCnt="0"/>
      <dgm:spPr/>
    </dgm:pt>
    <dgm:pt modelId="{CA3BC1C8-4BDE-EF40-870A-21B702F5CAC5}" type="pres">
      <dgm:prSet presAssocID="{AE22D970-A568-A740-9EC5-ADB5D0AB1E40}" presName="composite" presStyleCnt="0"/>
      <dgm:spPr/>
    </dgm:pt>
    <dgm:pt modelId="{466DE132-4B14-AD4B-BBBD-EFC108C665A4}" type="pres">
      <dgm:prSet presAssocID="{AE22D970-A568-A740-9EC5-ADB5D0AB1E40}" presName="ParentText" presStyleLbl="node1" presStyleIdx="2" presStyleCnt="3">
        <dgm:presLayoutVars>
          <dgm:chMax val="1"/>
          <dgm:chPref val="1"/>
          <dgm:bulletEnabled val="1"/>
        </dgm:presLayoutVars>
      </dgm:prSet>
      <dgm:spPr/>
      <dgm:t>
        <a:bodyPr/>
        <a:lstStyle/>
        <a:p>
          <a:endParaRPr lang="en-US"/>
        </a:p>
      </dgm:t>
    </dgm:pt>
  </dgm:ptLst>
  <dgm:cxnLst>
    <dgm:cxn modelId="{8F4E8D34-4D6B-7745-8E83-C492DDF848FE}" type="presOf" srcId="{78E37E28-0089-464F-8889-B395F6EBC731}" destId="{340BF0D5-9A91-2946-8145-650E65F90DEF}" srcOrd="0" destOrd="0" presId="urn:microsoft.com/office/officeart/2005/8/layout/StepDownProcess"/>
    <dgm:cxn modelId="{4FD51157-D5B3-1549-8F3D-B0DE78BB05A0}" type="presOf" srcId="{611CAD3C-8B84-C340-B79A-5DBC4C4170D8}" destId="{EA41B941-A273-274E-81C4-51DF4ABF56F1}" srcOrd="0" destOrd="0" presId="urn:microsoft.com/office/officeart/2005/8/layout/StepDownProcess"/>
    <dgm:cxn modelId="{7FED4E31-3050-4E48-8849-7B45EC9154D4}" type="presOf" srcId="{829DC968-D6E9-0D4F-A73F-C520CFD6B7F6}" destId="{89E0F788-277F-1242-B629-3F6A1E9FE682}" srcOrd="0" destOrd="0" presId="urn:microsoft.com/office/officeart/2005/8/layout/StepDownProcess"/>
    <dgm:cxn modelId="{2C07DE44-D447-AE43-965E-4BC2D64249B3}" type="presOf" srcId="{AE22D970-A568-A740-9EC5-ADB5D0AB1E40}" destId="{466DE132-4B14-AD4B-BBBD-EFC108C665A4}" srcOrd="0" destOrd="0" presId="urn:microsoft.com/office/officeart/2005/8/layout/StepDownProcess"/>
    <dgm:cxn modelId="{35810171-8B74-EA43-BAC3-3710A58F229C}" srcId="{78E37E28-0089-464F-8889-B395F6EBC731}" destId="{829DC968-D6E9-0D4F-A73F-C520CFD6B7F6}" srcOrd="1" destOrd="0" parTransId="{90C436E1-6416-F34E-8AAF-62FB8256397B}" sibTransId="{E417F799-4E10-8E4E-B57A-F16005443103}"/>
    <dgm:cxn modelId="{40D0E520-5741-884C-A8CE-08D3C8C9ABFC}" srcId="{78E37E28-0089-464F-8889-B395F6EBC731}" destId="{AE22D970-A568-A740-9EC5-ADB5D0AB1E40}" srcOrd="2" destOrd="0" parTransId="{3942B70D-94F5-A24C-A7B5-45A01DFEFFD5}" sibTransId="{FA465E71-D57B-9A45-9C7B-5183AF9B13A8}"/>
    <dgm:cxn modelId="{A93F0927-553A-C843-B9A8-E4BAA3CA7B4A}" srcId="{78E37E28-0089-464F-8889-B395F6EBC731}" destId="{611CAD3C-8B84-C340-B79A-5DBC4C4170D8}" srcOrd="0" destOrd="0" parTransId="{2E03D20E-2E47-F04A-89DF-BB92E62482D4}" sibTransId="{AC005F6D-F6E2-B04D-A8EF-DE34B4C8B87C}"/>
    <dgm:cxn modelId="{CA2E7E09-C34A-3C45-A9D1-EE88A21EFBC0}" type="presParOf" srcId="{340BF0D5-9A91-2946-8145-650E65F90DEF}" destId="{498AF6CE-44A0-594F-A9F0-1EB04775B11B}" srcOrd="0" destOrd="0" presId="urn:microsoft.com/office/officeart/2005/8/layout/StepDownProcess"/>
    <dgm:cxn modelId="{FDEE14C3-D28A-2241-88BE-07453A0FF7B5}" type="presParOf" srcId="{498AF6CE-44A0-594F-A9F0-1EB04775B11B}" destId="{A27E8640-C08B-FF4C-A54C-9C07DFA7F94D}" srcOrd="0" destOrd="0" presId="urn:microsoft.com/office/officeart/2005/8/layout/StepDownProcess"/>
    <dgm:cxn modelId="{B1E4129F-8B30-9043-8E2F-887F6BE5EB59}" type="presParOf" srcId="{498AF6CE-44A0-594F-A9F0-1EB04775B11B}" destId="{EA41B941-A273-274E-81C4-51DF4ABF56F1}" srcOrd="1" destOrd="0" presId="urn:microsoft.com/office/officeart/2005/8/layout/StepDownProcess"/>
    <dgm:cxn modelId="{2C14B4D3-7860-7844-9534-984D68010262}" type="presParOf" srcId="{498AF6CE-44A0-594F-A9F0-1EB04775B11B}" destId="{C73D968B-8525-494B-9D73-E459D300355A}" srcOrd="2" destOrd="0" presId="urn:microsoft.com/office/officeart/2005/8/layout/StepDownProcess"/>
    <dgm:cxn modelId="{2E78377A-E46B-EF4A-8A98-21FCAA0F7ECF}" type="presParOf" srcId="{340BF0D5-9A91-2946-8145-650E65F90DEF}" destId="{A1A595A6-EAD0-4342-8F24-A197454082DC}" srcOrd="1" destOrd="0" presId="urn:microsoft.com/office/officeart/2005/8/layout/StepDownProcess"/>
    <dgm:cxn modelId="{5CE1755E-84B2-1B4D-9A87-D6633B6E82F1}" type="presParOf" srcId="{340BF0D5-9A91-2946-8145-650E65F90DEF}" destId="{ED5FA3B3-D93A-AE49-B4B4-7AFAD92FE5B5}" srcOrd="2" destOrd="0" presId="urn:microsoft.com/office/officeart/2005/8/layout/StepDownProcess"/>
    <dgm:cxn modelId="{31C2F1A8-2F81-A548-A7F3-D75DF715FF0A}" type="presParOf" srcId="{ED5FA3B3-D93A-AE49-B4B4-7AFAD92FE5B5}" destId="{FD1DA487-D64D-B64F-8266-9CE159CB013D}" srcOrd="0" destOrd="0" presId="urn:microsoft.com/office/officeart/2005/8/layout/StepDownProcess"/>
    <dgm:cxn modelId="{FE058FAC-67B1-5D43-90AA-CC0859BA4DAB}" type="presParOf" srcId="{ED5FA3B3-D93A-AE49-B4B4-7AFAD92FE5B5}" destId="{89E0F788-277F-1242-B629-3F6A1E9FE682}" srcOrd="1" destOrd="0" presId="urn:microsoft.com/office/officeart/2005/8/layout/StepDownProcess"/>
    <dgm:cxn modelId="{762F4025-AF3D-D54C-8381-AEC94246AB88}" type="presParOf" srcId="{ED5FA3B3-D93A-AE49-B4B4-7AFAD92FE5B5}" destId="{FF3355E3-B6E9-B441-8F98-D3C94D9F6F80}" srcOrd="2" destOrd="0" presId="urn:microsoft.com/office/officeart/2005/8/layout/StepDownProcess"/>
    <dgm:cxn modelId="{4BC334ED-5CF6-874C-93A5-71C162ACC6BF}" type="presParOf" srcId="{340BF0D5-9A91-2946-8145-650E65F90DEF}" destId="{9A8EA38F-241B-BF40-8165-A928D95283B5}" srcOrd="3" destOrd="0" presId="urn:microsoft.com/office/officeart/2005/8/layout/StepDownProcess"/>
    <dgm:cxn modelId="{D29C2647-A0AE-6F4B-B295-B1D1B1D2EF44}" type="presParOf" srcId="{340BF0D5-9A91-2946-8145-650E65F90DEF}" destId="{CA3BC1C8-4BDE-EF40-870A-21B702F5CAC5}" srcOrd="4" destOrd="0" presId="urn:microsoft.com/office/officeart/2005/8/layout/StepDownProcess"/>
    <dgm:cxn modelId="{29C9FC8D-F757-0641-B101-188384CF76FA}" type="presParOf" srcId="{CA3BC1C8-4BDE-EF40-870A-21B702F5CAC5}" destId="{466DE132-4B14-AD4B-BBBD-EFC108C665A4}" srcOrd="0" destOrd="0" presId="urn:microsoft.com/office/officeart/2005/8/layout/StepDown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7E8640-C08B-FF4C-A54C-9C07DFA7F94D}">
      <dsp:nvSpPr>
        <dsp:cNvPr id="0" name=""/>
        <dsp:cNvSpPr/>
      </dsp:nvSpPr>
      <dsp:spPr>
        <a:xfrm rot="5400000">
          <a:off x="619513" y="132234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twoPt" dir="tl"/>
        </a:scene3d>
        <a:sp3d extrusionH="12700" prstMaterial="softEdge">
          <a:bevelT w="25400" h="50800"/>
        </a:sp3d>
      </dsp:spPr>
      <dsp:style>
        <a:lnRef idx="0">
          <a:scrgbClr r="0" g="0" b="0"/>
        </a:lnRef>
        <a:fillRef idx="1">
          <a:scrgbClr r="0" g="0" b="0"/>
        </a:fillRef>
        <a:effectRef idx="2">
          <a:scrgbClr r="0" g="0" b="0"/>
        </a:effectRef>
        <a:fontRef idx="minor"/>
      </dsp:style>
    </dsp:sp>
    <dsp:sp modelId="{EA41B941-A273-274E-81C4-51DF4ABF56F1}">
      <dsp:nvSpPr>
        <dsp:cNvPr id="0" name=""/>
        <dsp:cNvSpPr/>
      </dsp:nvSpPr>
      <dsp:spPr>
        <a:xfrm>
          <a:off x="309666" y="25930"/>
          <a:ext cx="1968752" cy="1378062"/>
        </a:xfrm>
        <a:prstGeom prst="roundRect">
          <a:avLst>
            <a:gd name="adj" fmla="val 16670"/>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Various </a:t>
          </a:r>
          <a:r>
            <a:rPr lang="en-US" sz="2000" b="1" kern="1200" dirty="0"/>
            <a:t>Data Dictionaries &amp; Sample Records</a:t>
          </a:r>
        </a:p>
      </dsp:txBody>
      <dsp:txXfrm>
        <a:off x="309666" y="25930"/>
        <a:ext cx="1968752" cy="1378062"/>
      </dsp:txXfrm>
    </dsp:sp>
    <dsp:sp modelId="{C73D968B-8525-494B-9D73-E459D300355A}">
      <dsp:nvSpPr>
        <dsp:cNvPr id="0" name=""/>
        <dsp:cNvSpPr/>
      </dsp:nvSpPr>
      <dsp:spPr>
        <a:xfrm>
          <a:off x="2278418" y="157360"/>
          <a:ext cx="1431882" cy="1113811"/>
        </a:xfrm>
        <a:prstGeom prst="rect">
          <a:avLst/>
        </a:prstGeom>
        <a:noFill/>
        <a:ln>
          <a:noFill/>
        </a:ln>
        <a:effectLst/>
      </dsp:spPr>
      <dsp:style>
        <a:lnRef idx="0">
          <a:scrgbClr r="0" g="0" b="0"/>
        </a:lnRef>
        <a:fillRef idx="0">
          <a:scrgbClr r="0" g="0" b="0"/>
        </a:fillRef>
        <a:effectRef idx="0">
          <a:scrgbClr r="0" g="0" b="0"/>
        </a:effectRef>
        <a:fontRef idx="minor"/>
      </dsp:style>
    </dsp:sp>
    <dsp:sp modelId="{FD1DA487-D64D-B64F-8266-9CE159CB013D}">
      <dsp:nvSpPr>
        <dsp:cNvPr id="0" name=""/>
        <dsp:cNvSpPr/>
      </dsp:nvSpPr>
      <dsp:spPr>
        <a:xfrm rot="5400000">
          <a:off x="2251818" y="2870366"/>
          <a:ext cx="1169501" cy="1331436"/>
        </a:xfrm>
        <a:prstGeom prst="bentUpArrow">
          <a:avLst>
            <a:gd name="adj1" fmla="val 32840"/>
            <a:gd name="adj2" fmla="val 25000"/>
            <a:gd name="adj3" fmla="val 35780"/>
          </a:avLst>
        </a:prstGeom>
        <a:blipFill rotWithShape="0">
          <a:blip xmlns:r="http://schemas.openxmlformats.org/officeDocument/2006/relationships" r:embed="rId1"/>
          <a:stretch>
            <a:fillRect/>
          </a:stretch>
        </a:blipFill>
        <a:ln>
          <a:noFill/>
        </a:ln>
        <a:effectLst/>
        <a:scene3d>
          <a:camera prst="orthographicFront">
            <a:rot lat="0" lon="0" rev="0"/>
          </a:camera>
          <a:lightRig rig="twoPt" dir="tl"/>
        </a:scene3d>
        <a:sp3d extrusionH="12700" prstMaterial="softEdge">
          <a:bevelT w="25400" h="50800"/>
        </a:sp3d>
      </dsp:spPr>
      <dsp:style>
        <a:lnRef idx="0">
          <a:scrgbClr r="0" g="0" b="0"/>
        </a:lnRef>
        <a:fillRef idx="1">
          <a:scrgbClr r="0" g="0" b="0"/>
        </a:fillRef>
        <a:effectRef idx="2">
          <a:scrgbClr r="0" g="0" b="0"/>
        </a:effectRef>
        <a:fontRef idx="minor"/>
      </dsp:style>
    </dsp:sp>
    <dsp:sp modelId="{89E0F788-277F-1242-B629-3F6A1E9FE682}">
      <dsp:nvSpPr>
        <dsp:cNvPr id="0" name=""/>
        <dsp:cNvSpPr/>
      </dsp:nvSpPr>
      <dsp:spPr>
        <a:xfrm>
          <a:off x="1941971" y="1573950"/>
          <a:ext cx="1968752" cy="1378062"/>
        </a:xfrm>
        <a:prstGeom prst="roundRect">
          <a:avLst>
            <a:gd name="adj" fmla="val 16670"/>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latin typeface="Univers 55" pitchFamily="2" charset="0"/>
              <a:ea typeface="ＭＳ Ｐゴシック" pitchFamily="34" charset="-128"/>
              <a:cs typeface="+mn-cs"/>
            </a:rPr>
            <a:t>9 </a:t>
          </a:r>
          <a:r>
            <a:rPr lang="en-US" sz="2300" b="1" kern="1200" dirty="0">
              <a:solidFill>
                <a:schemeClr val="bg1"/>
              </a:solidFill>
              <a:latin typeface="Univers 55" pitchFamily="2" charset="0"/>
              <a:ea typeface="ＭＳ Ｐゴシック" pitchFamily="34" charset="-128"/>
              <a:cs typeface="+mn-cs"/>
            </a:rPr>
            <a:t>Chunks of Properties</a:t>
          </a:r>
          <a:endParaRPr lang="en-US" sz="2300" kern="1200" dirty="0">
            <a:solidFill>
              <a:schemeClr val="bg1"/>
            </a:solidFill>
          </a:endParaRPr>
        </a:p>
      </dsp:txBody>
      <dsp:txXfrm>
        <a:off x="1941971" y="1573950"/>
        <a:ext cx="1968752" cy="1378062"/>
      </dsp:txXfrm>
    </dsp:sp>
    <dsp:sp modelId="{FF3355E3-B6E9-B441-8F98-D3C94D9F6F80}">
      <dsp:nvSpPr>
        <dsp:cNvPr id="0" name=""/>
        <dsp:cNvSpPr/>
      </dsp:nvSpPr>
      <dsp:spPr>
        <a:xfrm>
          <a:off x="3910723" y="1705379"/>
          <a:ext cx="1431882" cy="1113811"/>
        </a:xfrm>
        <a:prstGeom prst="rect">
          <a:avLst/>
        </a:prstGeom>
        <a:noFill/>
        <a:ln>
          <a:noFill/>
        </a:ln>
        <a:effectLst/>
      </dsp:spPr>
      <dsp:style>
        <a:lnRef idx="0">
          <a:scrgbClr r="0" g="0" b="0"/>
        </a:lnRef>
        <a:fillRef idx="0">
          <a:scrgbClr r="0" g="0" b="0"/>
        </a:fillRef>
        <a:effectRef idx="0">
          <a:scrgbClr r="0" g="0" b="0"/>
        </a:effectRef>
        <a:fontRef idx="minor"/>
      </dsp:style>
    </dsp:sp>
    <dsp:sp modelId="{466DE132-4B14-AD4B-BBBD-EFC108C665A4}">
      <dsp:nvSpPr>
        <dsp:cNvPr id="0" name=""/>
        <dsp:cNvSpPr/>
      </dsp:nvSpPr>
      <dsp:spPr>
        <a:xfrm>
          <a:off x="3574276" y="3121969"/>
          <a:ext cx="1968752" cy="1378062"/>
        </a:xfrm>
        <a:prstGeom prst="roundRect">
          <a:avLst>
            <a:gd name="adj" fmla="val 16670"/>
          </a:avLst>
        </a:prstGeom>
        <a:gradFill rotWithShape="0">
          <a:gsLst>
            <a:gs pos="0">
              <a:schemeClr val="accent1">
                <a:hueOff val="0"/>
                <a:satOff val="0"/>
                <a:lumOff val="0"/>
                <a:alphaOff val="0"/>
                <a:tint val="90000"/>
                <a:shade val="100000"/>
                <a:alpha val="85000"/>
                <a:satMod val="150000"/>
              </a:schemeClr>
            </a:gs>
            <a:gs pos="33000">
              <a:schemeClr val="accent1">
                <a:hueOff val="0"/>
                <a:satOff val="0"/>
                <a:lumOff val="0"/>
                <a:alphaOff val="0"/>
                <a:tint val="90000"/>
                <a:shade val="100000"/>
                <a:alpha val="95000"/>
                <a:satMod val="130000"/>
              </a:schemeClr>
            </a:gs>
            <a:gs pos="67000">
              <a:schemeClr val="accent1">
                <a:hueOff val="0"/>
                <a:satOff val="0"/>
                <a:lumOff val="0"/>
                <a:alphaOff val="0"/>
                <a:shade val="70000"/>
                <a:satMod val="135000"/>
              </a:schemeClr>
            </a:gs>
            <a:gs pos="100000">
              <a:schemeClr val="accent1">
                <a:hueOff val="0"/>
                <a:satOff val="0"/>
                <a:lumOff val="0"/>
                <a:alphaOff val="0"/>
                <a:shade val="50000"/>
                <a:satMod val="135000"/>
              </a:schemeClr>
            </a:gs>
          </a:gsLst>
          <a:lin ang="13200000" scaled="1"/>
        </a:gradFill>
        <a:ln>
          <a:noFill/>
        </a:ln>
        <a:effectLst/>
        <a:scene3d>
          <a:camera prst="orthographicFront">
            <a:rot lat="0" lon="0" rev="0"/>
          </a:camera>
          <a:lightRig rig="twoPt" dir="tl"/>
        </a:scene3d>
        <a:sp3d extrusionH="12700" prstMaterial="softEdge">
          <a:bevelT w="25400" h="508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a:solidFill>
                <a:srgbClr val="FFFFFF"/>
              </a:solidFill>
              <a:latin typeface="Univers 55" pitchFamily="2" charset="0"/>
              <a:ea typeface="ＭＳ Ｐゴシック" pitchFamily="34" charset="-128"/>
              <a:cs typeface="+mn-cs"/>
            </a:rPr>
            <a:t>18 Decision Trees &amp;</a:t>
          </a:r>
        </a:p>
        <a:p>
          <a:pPr lvl="0" algn="ctr" defTabSz="1022350">
            <a:lnSpc>
              <a:spcPct val="90000"/>
            </a:lnSpc>
            <a:spcBef>
              <a:spcPct val="0"/>
            </a:spcBef>
            <a:spcAft>
              <a:spcPct val="35000"/>
            </a:spcAft>
          </a:pPr>
          <a:r>
            <a:rPr lang="en-US" sz="2300" b="1" kern="1200" dirty="0">
              <a:solidFill>
                <a:srgbClr val="FFFFFF"/>
              </a:solidFill>
              <a:latin typeface="Univers 55" pitchFamily="2" charset="0"/>
              <a:ea typeface="ＭＳ Ｐゴシック" pitchFamily="34" charset="-128"/>
              <a:cs typeface="+mn-cs"/>
            </a:rPr>
            <a:t>Scenarios</a:t>
          </a:r>
          <a:endParaRPr lang="en-US" sz="2300" kern="1200" dirty="0">
            <a:solidFill>
              <a:srgbClr val="FFFFFF"/>
            </a:solidFill>
          </a:endParaRPr>
        </a:p>
      </dsp:txBody>
      <dsp:txXfrm>
        <a:off x="3574276" y="3121969"/>
        <a:ext cx="1968752" cy="137806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546" tIns="46273" rIns="92546" bIns="46273" numCol="1" anchor="t" anchorCtr="0" compatLnSpc="1">
            <a:prstTxWarp prst="textNoShape">
              <a:avLst/>
            </a:prstTxWarp>
          </a:bodyPr>
          <a:lstStyle>
            <a:lvl1pPr defTabSz="925513">
              <a:defRPr sz="1200"/>
            </a:lvl1pPr>
          </a:lstStyle>
          <a:p>
            <a:endParaRPr lang="en-US" dirty="0"/>
          </a:p>
        </p:txBody>
      </p:sp>
      <p:sp>
        <p:nvSpPr>
          <p:cNvPr id="163843" name="Rectangle 3"/>
          <p:cNvSpPr>
            <a:spLocks noGrp="1" noChangeArrowheads="1"/>
          </p:cNvSpPr>
          <p:nvPr>
            <p:ph type="dt" sz="quarter" idx="1"/>
          </p:nvPr>
        </p:nvSpPr>
        <p:spPr bwMode="auto">
          <a:xfrm>
            <a:off x="3940175" y="0"/>
            <a:ext cx="301307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546" tIns="46273" rIns="92546" bIns="46273" numCol="1" anchor="t" anchorCtr="0" compatLnSpc="1">
            <a:prstTxWarp prst="textNoShape">
              <a:avLst/>
            </a:prstTxWarp>
          </a:bodyPr>
          <a:lstStyle>
            <a:lvl1pPr algn="r" defTabSz="925513">
              <a:defRPr sz="1200"/>
            </a:lvl1pPr>
          </a:lstStyle>
          <a:p>
            <a:endParaRPr lang="en-US" dirty="0"/>
          </a:p>
        </p:txBody>
      </p:sp>
      <p:sp>
        <p:nvSpPr>
          <p:cNvPr id="163844" name="Rectangle 4"/>
          <p:cNvSpPr>
            <a:spLocks noGrp="1" noChangeArrowheads="1"/>
          </p:cNvSpPr>
          <p:nvPr>
            <p:ph type="ftr" sz="quarter" idx="2"/>
          </p:nvPr>
        </p:nvSpPr>
        <p:spPr bwMode="auto">
          <a:xfrm>
            <a:off x="0" y="8777288"/>
            <a:ext cx="3013075"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546" tIns="46273" rIns="92546" bIns="46273" numCol="1" anchor="b" anchorCtr="0" compatLnSpc="1">
            <a:prstTxWarp prst="textNoShape">
              <a:avLst/>
            </a:prstTxWarp>
          </a:bodyPr>
          <a:lstStyle>
            <a:lvl1pPr defTabSz="925513">
              <a:defRPr sz="1200"/>
            </a:lvl1pPr>
          </a:lstStyle>
          <a:p>
            <a:endParaRPr lang="en-US" dirty="0"/>
          </a:p>
        </p:txBody>
      </p:sp>
      <p:sp>
        <p:nvSpPr>
          <p:cNvPr id="163845" name="Rectangle 5"/>
          <p:cNvSpPr>
            <a:spLocks noGrp="1" noChangeArrowheads="1"/>
          </p:cNvSpPr>
          <p:nvPr>
            <p:ph type="sldNum" sz="quarter" idx="3"/>
          </p:nvPr>
        </p:nvSpPr>
        <p:spPr bwMode="auto">
          <a:xfrm>
            <a:off x="3940175" y="8777288"/>
            <a:ext cx="3013075"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546" tIns="46273" rIns="92546" bIns="46273" numCol="1" anchor="b" anchorCtr="0" compatLnSpc="1">
            <a:prstTxWarp prst="textNoShape">
              <a:avLst/>
            </a:prstTxWarp>
          </a:bodyPr>
          <a:lstStyle>
            <a:lvl1pPr algn="r" defTabSz="925513">
              <a:defRPr sz="1200"/>
            </a:lvl1pPr>
          </a:lstStyle>
          <a:p>
            <a:fld id="{85CE1B1E-D9BB-8848-AC30-4FB52206B1EE}" type="slidenum">
              <a:rPr lang="en-US"/>
              <a:pPr/>
              <a:t>‹#›</a:t>
            </a:fld>
            <a:endParaRPr lang="en-US" dirty="0"/>
          </a:p>
        </p:txBody>
      </p:sp>
    </p:spTree>
    <p:extLst>
      <p:ext uri="{BB962C8B-B14F-4D97-AF65-F5344CB8AC3E}">
        <p14:creationId xmlns:p14="http://schemas.microsoft.com/office/powerpoint/2010/main" xmlns="" val="105983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546" tIns="46273" rIns="92546" bIns="46273" numCol="1" anchor="t" anchorCtr="0" compatLnSpc="1">
            <a:prstTxWarp prst="textNoShape">
              <a:avLst/>
            </a:prstTxWarp>
          </a:bodyPr>
          <a:lstStyle>
            <a:lvl1pPr defTabSz="925513">
              <a:defRPr sz="1200"/>
            </a:lvl1pPr>
          </a:lstStyle>
          <a:p>
            <a:endParaRPr lang="en-US" dirty="0"/>
          </a:p>
        </p:txBody>
      </p:sp>
      <p:sp>
        <p:nvSpPr>
          <p:cNvPr id="11267" name="Rectangle 3"/>
          <p:cNvSpPr>
            <a:spLocks noGrp="1" noChangeArrowheads="1"/>
          </p:cNvSpPr>
          <p:nvPr>
            <p:ph type="dt" idx="1"/>
          </p:nvPr>
        </p:nvSpPr>
        <p:spPr bwMode="auto">
          <a:xfrm>
            <a:off x="3940175" y="0"/>
            <a:ext cx="301307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546" tIns="46273" rIns="92546" bIns="46273" numCol="1" anchor="t" anchorCtr="0" compatLnSpc="1">
            <a:prstTxWarp prst="textNoShape">
              <a:avLst/>
            </a:prstTxWarp>
          </a:bodyPr>
          <a:lstStyle>
            <a:lvl1pPr algn="r" defTabSz="925513">
              <a:defRPr sz="1200"/>
            </a:lvl1pPr>
          </a:lstStyle>
          <a:p>
            <a:endParaRPr lang="en-US" dirty="0"/>
          </a:p>
        </p:txBody>
      </p:sp>
      <p:sp>
        <p:nvSpPr>
          <p:cNvPr id="11268"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1269" name="Rectangle 5"/>
          <p:cNvSpPr>
            <a:spLocks noGrp="1" noChangeArrowheads="1"/>
          </p:cNvSpPr>
          <p:nvPr>
            <p:ph type="body" sz="quarter" idx="3"/>
          </p:nvPr>
        </p:nvSpPr>
        <p:spPr bwMode="auto">
          <a:xfrm>
            <a:off x="695325" y="4389438"/>
            <a:ext cx="5564188" cy="4157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546" tIns="46273" rIns="92546" bIns="462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777288"/>
            <a:ext cx="3013075"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546" tIns="46273" rIns="92546" bIns="46273" numCol="1" anchor="b" anchorCtr="0" compatLnSpc="1">
            <a:prstTxWarp prst="textNoShape">
              <a:avLst/>
            </a:prstTxWarp>
          </a:bodyPr>
          <a:lstStyle>
            <a:lvl1pPr defTabSz="925513">
              <a:defRPr sz="1200"/>
            </a:lvl1pPr>
          </a:lstStyle>
          <a:p>
            <a:endParaRPr lang="en-US" dirty="0"/>
          </a:p>
        </p:txBody>
      </p:sp>
      <p:sp>
        <p:nvSpPr>
          <p:cNvPr id="11271" name="Rectangle 7"/>
          <p:cNvSpPr>
            <a:spLocks noGrp="1" noChangeArrowheads="1"/>
          </p:cNvSpPr>
          <p:nvPr>
            <p:ph type="sldNum" sz="quarter" idx="5"/>
          </p:nvPr>
        </p:nvSpPr>
        <p:spPr bwMode="auto">
          <a:xfrm>
            <a:off x="3940175" y="8777288"/>
            <a:ext cx="3013075"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546" tIns="46273" rIns="92546" bIns="46273" numCol="1" anchor="b" anchorCtr="0" compatLnSpc="1">
            <a:prstTxWarp prst="textNoShape">
              <a:avLst/>
            </a:prstTxWarp>
          </a:bodyPr>
          <a:lstStyle>
            <a:lvl1pPr algn="r" defTabSz="925513">
              <a:defRPr sz="1200"/>
            </a:lvl1pPr>
          </a:lstStyle>
          <a:p>
            <a:fld id="{382F3EAD-8C90-7B47-B881-3E4DC1C6971D}" type="slidenum">
              <a:rPr lang="en-US"/>
              <a:pPr/>
              <a:t>‹#›</a:t>
            </a:fld>
            <a:endParaRPr lang="en-US" dirty="0"/>
          </a:p>
        </p:txBody>
      </p:sp>
    </p:spTree>
    <p:extLst>
      <p:ext uri="{BB962C8B-B14F-4D97-AF65-F5344CB8AC3E}">
        <p14:creationId xmlns:p14="http://schemas.microsoft.com/office/powerpoint/2010/main" xmlns="" val="15015509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dublincore.org/documents/abstract-mode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ims.fao.org/metadata/m2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Gracias por venir a este </a:t>
            </a:r>
            <a:r>
              <a:rPr lang="es-ES" dirty="0" err="1" smtClean="0"/>
              <a:t>Webinar</a:t>
            </a:r>
            <a:r>
              <a:rPr lang="es-ES" dirty="0" smtClean="0"/>
              <a:t>. Esperamos que el </a:t>
            </a:r>
            <a:r>
              <a:rPr lang="es-ES" dirty="0" err="1" smtClean="0"/>
              <a:t>Webinar</a:t>
            </a:r>
            <a:r>
              <a:rPr lang="es-ES" dirty="0" smtClean="0"/>
              <a:t> proporcione datos útiles para producir Datos</a:t>
            </a:r>
            <a:r>
              <a:rPr lang="es-ES" baseline="0" dirty="0" smtClean="0"/>
              <a:t> Abiertos Vinculados (LOD</a:t>
            </a:r>
            <a:r>
              <a:rPr lang="es-ES" baseline="0" smtClean="0"/>
              <a:t>) para </a:t>
            </a:r>
            <a:r>
              <a:rPr lang="es-ES" smtClean="0"/>
              <a:t>datos </a:t>
            </a:r>
            <a:r>
              <a:rPr lang="es-ES" dirty="0" smtClean="0"/>
              <a:t>bibliográficos habilitados.</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1</a:t>
            </a:fld>
            <a:endParaRPr lang="en-US" dirty="0"/>
          </a:p>
        </p:txBody>
      </p:sp>
    </p:spTree>
    <p:extLst>
      <p:ext uri="{BB962C8B-B14F-4D97-AF65-F5344CB8AC3E}">
        <p14:creationId xmlns:p14="http://schemas.microsoft.com/office/powerpoint/2010/main" xmlns="" val="355626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To assist in the metadata term selection, LODE-BD provides </a:t>
            </a:r>
            <a:r>
              <a:rPr lang="en-US" sz="1200" b="1" kern="1200" dirty="0" smtClean="0">
                <a:solidFill>
                  <a:schemeClr val="tx1"/>
                </a:solidFill>
                <a:effectLst/>
                <a:latin typeface="Arial" charset="0"/>
                <a:ea typeface="ＭＳ Ｐゴシック" charset="0"/>
                <a:cs typeface="+mn-cs"/>
              </a:rPr>
              <a:t>decision trees</a:t>
            </a:r>
            <a:r>
              <a:rPr lang="en-US" sz="1200" kern="1200" dirty="0" smtClean="0">
                <a:solidFill>
                  <a:schemeClr val="tx1"/>
                </a:solidFill>
                <a:effectLst/>
                <a:latin typeface="Arial" charset="0"/>
                <a:ea typeface="ＭＳ Ｐゴシック" charset="0"/>
                <a:cs typeface="+mn-cs"/>
              </a:rPr>
              <a:t> for the properties included in each of the nine chunks.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Starting from the property that describes a resource instance, each flowchart presents decision points and gives a step-by-step solution to a given problem of metadata encoding.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A data provider can highlight the decision path and mark the metadata terms to be used at the end.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Here we start with a</a:t>
            </a:r>
            <a:r>
              <a:rPr lang="en-US" sz="1200" kern="1200" baseline="0" dirty="0" smtClean="0">
                <a:solidFill>
                  <a:schemeClr val="tx1"/>
                </a:solidFill>
                <a:effectLst/>
                <a:latin typeface="Arial" charset="0"/>
                <a:ea typeface="ＭＳ Ｐゴシック" charset="0"/>
                <a:cs typeface="+mn-cs"/>
              </a:rPr>
              <a:t> title of a resource. If you want to differentiate different types of title, you will ended up at the right side. </a:t>
            </a:r>
            <a:endParaRPr lang="en-US" sz="1200" kern="1200" dirty="0" smtClean="0">
              <a:solidFill>
                <a:schemeClr val="tx1"/>
              </a:solidFill>
              <a:effectLst/>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fld id="{382F3EAD-8C90-7B47-B881-3E4DC1C6971D}" type="slidenum">
              <a:rPr lang="en-US"/>
              <a:pPr/>
              <a:t>11</a:t>
            </a:fld>
            <a:endParaRPr lang="en-US" dirty="0"/>
          </a:p>
        </p:txBody>
      </p:sp>
    </p:spTree>
    <p:extLst>
      <p:ext uri="{BB962C8B-B14F-4D97-AF65-F5344CB8AC3E}">
        <p14:creationId xmlns:p14="http://schemas.microsoft.com/office/powerpoint/2010/main" xmlns="" val="132675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At the end of a</a:t>
            </a:r>
            <a:r>
              <a:rPr lang="en-US" sz="1200" kern="1200" baseline="0" dirty="0" smtClean="0">
                <a:solidFill>
                  <a:schemeClr val="tx1"/>
                </a:solidFill>
                <a:effectLst/>
                <a:latin typeface="Arial" charset="0"/>
                <a:ea typeface="ＭＳ Ｐゴシック" charset="0"/>
                <a:cs typeface="+mn-cs"/>
              </a:rPr>
              <a:t> tree branch there is a number indicating the decision. There is a table interpreting the decision tree, with examples.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ＭＳ Ｐゴシック" charset="0"/>
                <a:cs typeface="+mn-cs"/>
              </a:rPr>
              <a:t>Let's take a look.</a:t>
            </a:r>
            <a:endParaRPr lang="en-US" sz="1200" kern="120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a:pPr/>
              <a:t>12</a:t>
            </a:fld>
            <a:endParaRPr lang="en-US" dirty="0"/>
          </a:p>
        </p:txBody>
      </p:sp>
    </p:spTree>
    <p:extLst>
      <p:ext uri="{BB962C8B-B14F-4D97-AF65-F5344CB8AC3E}">
        <p14:creationId xmlns:p14="http://schemas.microsoft.com/office/powerpoint/2010/main" xmlns="" val="132675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For each</a:t>
            </a:r>
            <a:r>
              <a:rPr lang="en-US" sz="1200" kern="1200" baseline="0" dirty="0" smtClean="0">
                <a:solidFill>
                  <a:schemeClr val="tx1"/>
                </a:solidFill>
                <a:effectLst/>
                <a:latin typeface="Arial" charset="0"/>
                <a:ea typeface="ＭＳ Ｐゴシック" charset="0"/>
                <a:cs typeface="+mn-cs"/>
              </a:rPr>
              <a:t> decision tree there is a t</a:t>
            </a:r>
            <a:r>
              <a:rPr lang="en-US" sz="1200" kern="1200" dirty="0" smtClean="0">
                <a:solidFill>
                  <a:schemeClr val="tx1"/>
                </a:solidFill>
                <a:effectLst/>
                <a:latin typeface="Arial" charset="0"/>
                <a:ea typeface="ＭＳ Ｐゴシック" charset="0"/>
                <a:cs typeface="+mn-cs"/>
              </a:rPr>
              <a:t>ext-based explanations corresponding to each of the flowcharts, with notes, steps, and examples, are also provided.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Take a look at the title information decision, 1c, you will see that metadata</a:t>
            </a:r>
            <a:r>
              <a:rPr lang="en-US" sz="1200" kern="1200" baseline="0" dirty="0" smtClean="0">
                <a:solidFill>
                  <a:schemeClr val="tx1"/>
                </a:solidFill>
                <a:effectLst/>
                <a:latin typeface="Arial" charset="0"/>
                <a:ea typeface="ＭＳ Ｐゴシック" charset="0"/>
                <a:cs typeface="+mn-cs"/>
              </a:rPr>
              <a:t> terms </a:t>
            </a:r>
            <a:r>
              <a:rPr lang="en-US" sz="1200" i="1" kern="1200" baseline="0" dirty="0" err="1" smtClean="0">
                <a:solidFill>
                  <a:schemeClr val="tx1"/>
                </a:solidFill>
                <a:effectLst/>
                <a:latin typeface="Arial" charset="0"/>
                <a:ea typeface="ＭＳ Ｐゴシック" charset="0"/>
                <a:cs typeface="+mn-cs"/>
              </a:rPr>
              <a:t>dcterms:title</a:t>
            </a:r>
            <a:r>
              <a:rPr lang="en-US" sz="1200" kern="1200" baseline="0" dirty="0" smtClean="0">
                <a:solidFill>
                  <a:schemeClr val="tx1"/>
                </a:solidFill>
                <a:effectLst/>
                <a:latin typeface="Arial" charset="0"/>
                <a:ea typeface="ＭＳ Ｐゴシック" charset="0"/>
                <a:cs typeface="+mn-cs"/>
              </a:rPr>
              <a:t> is recommended, and an example is provided. </a:t>
            </a:r>
            <a:endParaRPr lang="en-US" sz="12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13</a:t>
            </a:fld>
            <a:endParaRPr lang="en-US" dirty="0"/>
          </a:p>
        </p:txBody>
      </p:sp>
    </p:spTree>
    <p:extLst>
      <p:ext uri="{BB962C8B-B14F-4D97-AF65-F5344CB8AC3E}">
        <p14:creationId xmlns:p14="http://schemas.microsoft.com/office/powerpoint/2010/main" xmlns="" val="3185659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mn-cs"/>
              </a:rPr>
              <a:t>Here is the</a:t>
            </a:r>
            <a:r>
              <a:rPr lang="en-US" sz="1200" kern="1200" baseline="0" dirty="0" smtClean="0">
                <a:solidFill>
                  <a:schemeClr val="tx1"/>
                </a:solidFill>
                <a:effectLst/>
                <a:latin typeface="Arial" charset="0"/>
                <a:ea typeface="ＭＳ Ｐゴシック" charset="0"/>
                <a:cs typeface="+mn-cs"/>
              </a:rPr>
              <a:t> flowchart for creator information. The first question is if one has used an authority file. The second question is if that authority data is available as Linked Data, like </a:t>
            </a:r>
            <a:r>
              <a:rPr lang="en-US" sz="1200" kern="1200" baseline="0" dirty="0" err="1" smtClean="0">
                <a:solidFill>
                  <a:schemeClr val="tx1"/>
                </a:solidFill>
                <a:effectLst/>
                <a:latin typeface="Arial" charset="0"/>
                <a:ea typeface="ＭＳ Ｐゴシック" charset="0"/>
                <a:cs typeface="+mn-cs"/>
              </a:rPr>
              <a:t>VIAF</a:t>
            </a:r>
            <a:r>
              <a:rPr lang="en-US" sz="1200" kern="1200" baseline="0" dirty="0" smtClean="0">
                <a:solidFill>
                  <a:schemeClr val="tx1"/>
                </a:solidFill>
                <a:effectLst/>
                <a:latin typeface="Arial" charset="0"/>
                <a:ea typeface="ＭＳ Ｐゴシック" charset="0"/>
                <a:cs typeface="+mn-cs"/>
              </a:rPr>
              <a:t>, the Virtual International Authority File. If not, the end node is a blue circle, string. If the name authority is in Linked Data, the end node is a green circle, marked as URI.</a:t>
            </a:r>
          </a:p>
          <a:p>
            <a:pPr lvl="0"/>
            <a:endParaRPr lang="en-US" sz="1200" kern="1200" dirty="0" smtClean="0">
              <a:solidFill>
                <a:schemeClr val="tx1"/>
              </a:solidFill>
              <a:effectLst/>
              <a:latin typeface="Arial" charset="0"/>
              <a:ea typeface="ＭＳ Ｐゴシック" charset="0"/>
              <a:cs typeface="+mn-cs"/>
            </a:endParaRPr>
          </a:p>
          <a:p>
            <a:pPr lvl="0"/>
            <a:r>
              <a:rPr lang="en-US" sz="1200" kern="1200" dirty="0" smtClean="0">
                <a:solidFill>
                  <a:schemeClr val="tx1"/>
                </a:solidFill>
                <a:effectLst/>
                <a:latin typeface="Arial" charset="0"/>
                <a:ea typeface="ＭＳ Ｐゴシック" charset="0"/>
                <a:cs typeface="+mn-cs"/>
              </a:rPr>
              <a:t>It is important to note the ending value type:</a:t>
            </a:r>
          </a:p>
          <a:p>
            <a:pPr lvl="0"/>
            <a:r>
              <a:rPr lang="en-US" sz="1200" kern="1200" dirty="0" smtClean="0">
                <a:solidFill>
                  <a:schemeClr val="tx1"/>
                </a:solidFill>
                <a:effectLst/>
                <a:latin typeface="Arial" charset="0"/>
                <a:ea typeface="ＭＳ Ｐゴシック" charset="0"/>
                <a:cs typeface="+mn-cs"/>
              </a:rPr>
              <a:t>literals (typically a string of characters; indicated by “string” in the flowcharts), or </a:t>
            </a:r>
          </a:p>
          <a:p>
            <a:pPr lvl="0"/>
            <a:r>
              <a:rPr lang="en-US" sz="1200" kern="1200" dirty="0" smtClean="0">
                <a:solidFill>
                  <a:schemeClr val="tx1"/>
                </a:solidFill>
                <a:effectLst/>
                <a:latin typeface="Arial" charset="0"/>
                <a:ea typeface="ＭＳ Ｐゴシック" charset="0"/>
                <a:cs typeface="+mn-cs"/>
              </a:rPr>
              <a:t>non-literals (a value which is a physical, digital or conceptual entity; indicated by “URI” in the flowcharts), depending on the requirements expressed in the namespace.  </a:t>
            </a:r>
          </a:p>
          <a:p>
            <a:r>
              <a:rPr lang="en-GB" sz="1200" kern="1200" dirty="0" err="1" smtClean="0">
                <a:solidFill>
                  <a:schemeClr val="tx1"/>
                </a:solidFill>
                <a:effectLst/>
                <a:latin typeface="Arial" charset="0"/>
                <a:ea typeface="ＭＳ Ｐゴシック" charset="0"/>
                <a:cs typeface="+mn-cs"/>
              </a:rPr>
              <a:t>DCMI</a:t>
            </a:r>
            <a:r>
              <a:rPr lang="en-GB" sz="1200" kern="1200" dirty="0" smtClean="0">
                <a:solidFill>
                  <a:schemeClr val="tx1"/>
                </a:solidFill>
                <a:effectLst/>
                <a:latin typeface="Arial" charset="0"/>
                <a:ea typeface="ＭＳ Ｐゴシック" charset="0"/>
                <a:cs typeface="+mn-cs"/>
              </a:rPr>
              <a:t> Abstract Model.  </a:t>
            </a:r>
            <a:r>
              <a:rPr lang="en-GB" sz="1200" u="sng" kern="1200" dirty="0" smtClean="0">
                <a:solidFill>
                  <a:schemeClr val="tx1"/>
                </a:solidFill>
                <a:effectLst/>
                <a:latin typeface="Arial" charset="0"/>
                <a:ea typeface="ＭＳ Ｐゴシック" charset="0"/>
                <a:cs typeface="+mn-cs"/>
                <a:hlinkClick r:id="rId3"/>
              </a:rPr>
              <a:t>http://www.dublincore.org/documents/abstract-model/</a:t>
            </a:r>
            <a:r>
              <a:rPr lang="en-GB" sz="1200" kern="1200" dirty="0" smtClean="0">
                <a:solidFill>
                  <a:schemeClr val="tx1"/>
                </a:solidFill>
                <a:effectLst/>
                <a:latin typeface="Arial" charset="0"/>
                <a:ea typeface="ＭＳ Ｐゴシック" charset="0"/>
                <a:cs typeface="+mn-cs"/>
              </a:rPr>
              <a:t>  Last accessed June 2012</a:t>
            </a:r>
            <a:endParaRPr lang="en-US" sz="1200" kern="1200" dirty="0" smtClean="0">
              <a:solidFill>
                <a:schemeClr val="tx1"/>
              </a:solidFill>
              <a:effectLst/>
              <a:latin typeface="Arial" charset="0"/>
              <a:ea typeface="ＭＳ Ｐゴシック" charset="0"/>
              <a:cs typeface="+mn-cs"/>
            </a:endParaRPr>
          </a:p>
          <a:p>
            <a:endParaRPr lang="en-US" dirty="0" smtClean="0"/>
          </a:p>
          <a:p>
            <a:r>
              <a:rPr lang="en-US" dirty="0" smtClean="0"/>
              <a:t>You may also noticed that on the left, the metadata term has</a:t>
            </a:r>
            <a:r>
              <a:rPr lang="en-US" baseline="0" dirty="0" smtClean="0"/>
              <a:t> a prefix dc.  On the right side, the prefix is </a:t>
            </a:r>
            <a:r>
              <a:rPr lang="en-US" baseline="0" dirty="0" err="1" smtClean="0"/>
              <a:t>dcterms</a:t>
            </a:r>
            <a:r>
              <a:rPr lang="en-US" baseline="0" dirty="0" smtClean="0"/>
              <a:t>. Both are for creator, but the prefixes are different. Why?</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a:pPr/>
              <a:t>14</a:t>
            </a:fld>
            <a:endParaRPr lang="en-US" dirty="0"/>
          </a:p>
        </p:txBody>
      </p:sp>
    </p:spTree>
    <p:extLst>
      <p:ext uri="{BB962C8B-B14F-4D97-AF65-F5344CB8AC3E}">
        <p14:creationId xmlns:p14="http://schemas.microsoft.com/office/powerpoint/2010/main" xmlns="" val="1326750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dc prefix, the elements came from the Dublin Core legacy or classical namespace. No constraint is defined for the elements. </a:t>
            </a:r>
          </a:p>
          <a:p>
            <a:r>
              <a:rPr lang="en-US" baseline="0" dirty="0" smtClean="0"/>
              <a:t>But in the later developed </a:t>
            </a:r>
            <a:r>
              <a:rPr lang="en-US" baseline="0" dirty="0" err="1" smtClean="0"/>
              <a:t>DCMI</a:t>
            </a:r>
            <a:r>
              <a:rPr lang="en-US" baseline="0" dirty="0" smtClean="0"/>
              <a:t> Metadata Terms, each property has been assigned certain constraints, such as the domain or range.</a:t>
            </a:r>
          </a:p>
          <a:p>
            <a:r>
              <a:rPr lang="en-US" baseline="0" dirty="0" smtClean="0"/>
              <a:t>Therefore some terms can be used only with non-literal values, such as creator.  </a:t>
            </a:r>
          </a:p>
          <a:p>
            <a:r>
              <a:rPr lang="en-US" baseline="0" dirty="0" smtClean="0"/>
              <a:t>For more details you can go to the website to find details.</a:t>
            </a:r>
          </a:p>
          <a:p>
            <a:r>
              <a:rPr lang="en-US" baseline="0" dirty="0" smtClean="0"/>
              <a:t>We know that it is confusion. People would ask should we use </a:t>
            </a:r>
            <a:r>
              <a:rPr lang="en-US" baseline="0" dirty="0" err="1" smtClean="0"/>
              <a:t>dc:creator</a:t>
            </a:r>
            <a:r>
              <a:rPr lang="en-US" baseline="0" dirty="0" smtClean="0"/>
              <a:t> or </a:t>
            </a:r>
            <a:r>
              <a:rPr lang="en-US" baseline="0" dirty="0" err="1" smtClean="0"/>
              <a:t>dcterms:creator</a:t>
            </a:r>
            <a:r>
              <a:rPr lang="en-US" baseline="0" dirty="0" smtClean="0"/>
              <a:t>? When I can use literal?  That is why we made those flowchart, so we already interpreted what value you can use in the flowchart. </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15</a:t>
            </a:fld>
            <a:endParaRPr lang="en-US" dirty="0"/>
          </a:p>
        </p:txBody>
      </p:sp>
    </p:spTree>
    <p:extLst>
      <p:ext uri="{BB962C8B-B14F-4D97-AF65-F5344CB8AC3E}">
        <p14:creationId xmlns:p14="http://schemas.microsoft.com/office/powerpoint/2010/main" xmlns="" val="1895682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into the text explanation again. </a:t>
            </a:r>
          </a:p>
          <a:p>
            <a:r>
              <a:rPr lang="en-US" dirty="0" smtClean="0"/>
              <a:t>From that decision tree, we had two different kinds of values, string</a:t>
            </a:r>
            <a:r>
              <a:rPr lang="en-US" baseline="0" dirty="0" smtClean="0"/>
              <a:t> and URI. From examples we can see what these mean. Next page has a larger layout.</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16</a:t>
            </a:fld>
            <a:endParaRPr lang="en-US" dirty="0"/>
          </a:p>
        </p:txBody>
      </p:sp>
    </p:spTree>
    <p:extLst>
      <p:ext uri="{BB962C8B-B14F-4D97-AF65-F5344CB8AC3E}">
        <p14:creationId xmlns:p14="http://schemas.microsoft.com/office/powerpoint/2010/main" xmlns="" val="3584242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#1 decision…</a:t>
            </a:r>
          </a:p>
          <a:p>
            <a:r>
              <a:rPr lang="en-US" baseline="0" dirty="0" smtClean="0"/>
              <a:t>#2…</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17</a:t>
            </a:fld>
            <a:endParaRPr lang="en-US" dirty="0"/>
          </a:p>
        </p:txBody>
      </p:sp>
    </p:spTree>
    <p:extLst>
      <p:ext uri="{BB962C8B-B14F-4D97-AF65-F5344CB8AC3E}">
        <p14:creationId xmlns:p14="http://schemas.microsoft.com/office/powerpoint/2010/main" xmlns="" val="647729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there are options for what metadata term to use and what kinds of value to use. For example,</a:t>
            </a:r>
            <a:r>
              <a:rPr lang="en-US" baseline="0" dirty="0" smtClean="0"/>
              <a:t> at the end on right, we can use either just text strings for the abstract or table of content, or use a URI if that piece is a resource itself and has its URI. </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18</a:t>
            </a:fld>
            <a:endParaRPr lang="en-US" dirty="0"/>
          </a:p>
        </p:txBody>
      </p:sp>
    </p:spTree>
    <p:extLst>
      <p:ext uri="{BB962C8B-B14F-4D97-AF65-F5344CB8AC3E}">
        <p14:creationId xmlns:p14="http://schemas.microsoft.com/office/powerpoint/2010/main" xmlns="" val="1167208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LODE-BD provided a crosswalk of all metadata</a:t>
            </a:r>
            <a:r>
              <a:rPr lang="en-US" baseline="0" dirty="0" smtClean="0"/>
              <a:t> terms suggested. The grey part is Dublin-core based terms. In addition to general level we also provided detailed terms.  For example, for Responsible body, the general terms are just creator, contributor, publisher, the more specific terms have editor, issuer, producer, etc. Those are based on the data dictionaries we collected. We keep the details because some repositories have the detailed data fields.</a:t>
            </a:r>
          </a:p>
          <a:p>
            <a:endParaRPr lang="en-US" baseline="0" dirty="0" smtClean="0"/>
          </a:p>
          <a:p>
            <a:r>
              <a:rPr lang="en-US" baseline="0" dirty="0" smtClean="0"/>
              <a:t>Since </a:t>
            </a:r>
            <a:r>
              <a:rPr lang="en-US" baseline="0" dirty="0" err="1" smtClean="0"/>
              <a:t>Schema.org</a:t>
            </a:r>
            <a:r>
              <a:rPr lang="en-US" baseline="0" dirty="0" smtClean="0"/>
              <a:t> came out, we made a crosswalk to the properties in </a:t>
            </a:r>
            <a:r>
              <a:rPr lang="en-US" baseline="0" dirty="0" err="1" smtClean="0"/>
              <a:t>schema.org</a:t>
            </a:r>
            <a:r>
              <a:rPr lang="en-US" baseline="0" dirty="0" smtClean="0"/>
              <a:t>. So, if Web masters wants to embed those properties in their webpage markup, they can directly use this table to do the markup. By this way their webpages will have more semantically meaningful markup and search engines can understand them. </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19</a:t>
            </a:fld>
            <a:endParaRPr lang="en-US" dirty="0"/>
          </a:p>
        </p:txBody>
      </p:sp>
    </p:spTree>
    <p:extLst>
      <p:ext uri="{BB962C8B-B14F-4D97-AF65-F5344CB8AC3E}">
        <p14:creationId xmlns:p14="http://schemas.microsoft.com/office/powerpoint/2010/main" xmlns="" val="668430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here was what</a:t>
            </a:r>
            <a:r>
              <a:rPr lang="en-US" baseline="0" dirty="0" smtClean="0"/>
              <a:t> LODE-BD has done: </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20</a:t>
            </a:fld>
            <a:endParaRPr lang="en-US" dirty="0"/>
          </a:p>
        </p:txBody>
      </p:sp>
    </p:spTree>
    <p:extLst>
      <p:ext uri="{BB962C8B-B14F-4D97-AF65-F5344CB8AC3E}">
        <p14:creationId xmlns:p14="http://schemas.microsoft.com/office/powerpoint/2010/main" xmlns="" val="371048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Some</a:t>
            </a:r>
            <a:r>
              <a:rPr lang="en-US" b="1" baseline="0" dirty="0" smtClean="0"/>
              <a:t> background of why LODE-BD was created. </a:t>
            </a:r>
          </a:p>
          <a:p>
            <a:r>
              <a:rPr lang="en-US" b="1" dirty="0" smtClean="0"/>
              <a:t>VOA3R</a:t>
            </a:r>
            <a:r>
              <a:rPr lang="en-US" dirty="0" smtClean="0"/>
              <a:t> is a social platform mainly oriented for researchers in agriculture &amp; aquaculture. It integrates open access institutional research repositories using the </a:t>
            </a:r>
            <a:r>
              <a:rPr lang="en-US" dirty="0" err="1" smtClean="0"/>
              <a:t>AGROVOC</a:t>
            </a:r>
            <a:r>
              <a:rPr lang="en-US" dirty="0" smtClean="0"/>
              <a:t> thesaurus combined with terminologies specific to research methods. </a:t>
            </a:r>
          </a:p>
          <a:p>
            <a:r>
              <a:rPr lang="en-US" dirty="0" smtClean="0"/>
              <a:t>At the beginning of the project, there are 8 repositories from 13 countries, and data was collected from 17 institutions. </a:t>
            </a:r>
          </a:p>
          <a:p>
            <a:r>
              <a:rPr lang="en-US" sz="1200" kern="1200" dirty="0" smtClean="0">
                <a:solidFill>
                  <a:schemeClr val="tx1"/>
                </a:solidFill>
                <a:effectLst/>
                <a:latin typeface="Arial" charset="0"/>
                <a:ea typeface="ＭＳ Ｐゴシック" charset="0"/>
                <a:cs typeface="+mn-cs"/>
              </a:rPr>
              <a:t>In order to provide the data providers of these open repositories with a set of recommendations, </a:t>
            </a:r>
            <a:r>
              <a:rPr lang="en-US" sz="1200" kern="1200" dirty="0" err="1" smtClean="0">
                <a:solidFill>
                  <a:schemeClr val="tx1"/>
                </a:solidFill>
                <a:effectLst/>
                <a:latin typeface="Arial" charset="0"/>
                <a:ea typeface="ＭＳ Ｐゴシック" charset="0"/>
                <a:cs typeface="+mn-cs"/>
              </a:rPr>
              <a:t>FAO</a:t>
            </a:r>
            <a:r>
              <a:rPr lang="en-US" sz="1200" kern="1200" baseline="0" dirty="0" smtClean="0">
                <a:solidFill>
                  <a:schemeClr val="tx1"/>
                </a:solidFill>
                <a:effectLst/>
                <a:latin typeface="Arial" charset="0"/>
                <a:ea typeface="ＭＳ Ｐゴシック" charset="0"/>
                <a:cs typeface="+mn-cs"/>
              </a:rPr>
              <a:t> AIMS created this LODE-BD report, aiming to </a:t>
            </a:r>
            <a:r>
              <a:rPr lang="en-US" sz="1200" kern="1200" dirty="0" smtClean="0">
                <a:solidFill>
                  <a:schemeClr val="tx1"/>
                </a:solidFill>
                <a:effectLst/>
                <a:latin typeface="Arial" charset="0"/>
                <a:ea typeface="ＭＳ Ｐゴシック" charset="0"/>
                <a:cs typeface="+mn-cs"/>
              </a:rPr>
              <a:t>support the selection of appropriate encoding strategies for producing meaningful Linked Open Data (</a:t>
            </a:r>
            <a:r>
              <a:rPr lang="en-US" sz="1200" b="1" kern="1200" dirty="0" err="1" smtClean="0">
                <a:solidFill>
                  <a:schemeClr val="tx1"/>
                </a:solidFill>
                <a:effectLst/>
                <a:latin typeface="Arial" charset="0"/>
                <a:ea typeface="ＭＳ Ｐゴシック" charset="0"/>
                <a:cs typeface="+mn-cs"/>
              </a:rPr>
              <a:t>LOD</a:t>
            </a:r>
            <a:r>
              <a:rPr lang="en-US" sz="1200" b="1" kern="1200" dirty="0" smtClean="0">
                <a:solidFill>
                  <a:schemeClr val="tx1"/>
                </a:solidFill>
                <a:effectLst/>
                <a:latin typeface="Arial" charset="0"/>
                <a:ea typeface="ＭＳ Ｐゴシック" charset="0"/>
                <a:cs typeface="+mn-cs"/>
              </a:rPr>
              <a:t>)</a:t>
            </a:r>
            <a:r>
              <a:rPr lang="en-US" sz="1200" kern="1200" dirty="0" smtClean="0">
                <a:solidFill>
                  <a:schemeClr val="tx1"/>
                </a:solidFill>
                <a:effectLst/>
                <a:latin typeface="Arial" charset="0"/>
                <a:ea typeface="ＭＳ Ｐゴシック" charset="0"/>
                <a:cs typeface="+mn-cs"/>
              </a:rPr>
              <a:t>-</a:t>
            </a:r>
            <a:r>
              <a:rPr lang="en-US" sz="1200" b="1" kern="1200" dirty="0" smtClean="0">
                <a:solidFill>
                  <a:schemeClr val="tx1"/>
                </a:solidFill>
                <a:effectLst/>
                <a:latin typeface="Arial" charset="0"/>
                <a:ea typeface="ＭＳ Ｐゴシック" charset="0"/>
                <a:cs typeface="+mn-cs"/>
              </a:rPr>
              <a:t>e</a:t>
            </a:r>
            <a:r>
              <a:rPr lang="en-US" sz="1200" kern="1200" dirty="0" smtClean="0">
                <a:solidFill>
                  <a:schemeClr val="tx1"/>
                </a:solidFill>
                <a:effectLst/>
                <a:latin typeface="Arial" charset="0"/>
                <a:ea typeface="ＭＳ Ｐゴシック" charset="0"/>
                <a:cs typeface="+mn-cs"/>
              </a:rPr>
              <a:t>nabled </a:t>
            </a:r>
            <a:r>
              <a:rPr lang="en-US" sz="1200" b="1" kern="1200" dirty="0" smtClean="0">
                <a:solidFill>
                  <a:schemeClr val="tx1"/>
                </a:solidFill>
                <a:effectLst/>
                <a:latin typeface="Arial" charset="0"/>
                <a:ea typeface="ＭＳ Ｐゴシック" charset="0"/>
                <a:cs typeface="+mn-cs"/>
              </a:rPr>
              <a:t>b</a:t>
            </a:r>
            <a:r>
              <a:rPr lang="en-US" sz="1200" kern="1200" dirty="0" smtClean="0">
                <a:solidFill>
                  <a:schemeClr val="tx1"/>
                </a:solidFill>
                <a:effectLst/>
                <a:latin typeface="Arial" charset="0"/>
                <a:ea typeface="ＭＳ Ｐゴシック" charset="0"/>
                <a:cs typeface="+mn-cs"/>
              </a:rPr>
              <a:t>ibliographical </a:t>
            </a:r>
            <a:r>
              <a:rPr lang="en-US" sz="1200" b="1" kern="1200" dirty="0" smtClean="0">
                <a:solidFill>
                  <a:schemeClr val="tx1"/>
                </a:solidFill>
                <a:effectLst/>
                <a:latin typeface="Arial" charset="0"/>
                <a:ea typeface="ＭＳ Ｐゴシック" charset="0"/>
                <a:cs typeface="+mn-cs"/>
              </a:rPr>
              <a:t>d</a:t>
            </a:r>
            <a:r>
              <a:rPr lang="en-US" sz="1200" kern="1200" dirty="0" smtClean="0">
                <a:solidFill>
                  <a:schemeClr val="tx1"/>
                </a:solidFill>
                <a:effectLst/>
                <a:latin typeface="Arial" charset="0"/>
                <a:ea typeface="ＭＳ Ｐゴシック" charset="0"/>
                <a:cs typeface="+mn-cs"/>
              </a:rPr>
              <a:t>ata (LODE-BD). </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2</a:t>
            </a:fld>
            <a:endParaRPr lang="en-US" dirty="0"/>
          </a:p>
        </p:txBody>
      </p:sp>
    </p:spTree>
    <p:extLst>
      <p:ext uri="{BB962C8B-B14F-4D97-AF65-F5344CB8AC3E}">
        <p14:creationId xmlns:p14="http://schemas.microsoft.com/office/powerpoint/2010/main" xmlns="" val="752476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charset="0"/>
                <a:cs typeface="+mn-cs"/>
              </a:rPr>
              <a:t>After metadata terms are selected based on the flowcharts provided in the previous sections, a data provider should have come up with a list of the metadata terms that are appropriate for its existing bibliographic data.  To implement these metadata terms, LODE-BD shares two options that have been summarized based on the best practices.</a:t>
            </a:r>
            <a:endParaRPr lang="en-US" sz="1200" kern="1200" dirty="0" smtClean="0">
              <a:solidFill>
                <a:schemeClr val="tx1"/>
              </a:solidFill>
              <a:effectLst/>
              <a:latin typeface="Arial" charset="0"/>
              <a:ea typeface="ＭＳ Ｐゴシック" charset="0"/>
              <a:cs typeface="+mn-cs"/>
            </a:endParaRPr>
          </a:p>
          <a:p>
            <a:pPr lvl="0"/>
            <a:r>
              <a:rPr lang="en-GB" sz="1200" kern="1200" dirty="0" smtClean="0">
                <a:solidFill>
                  <a:schemeClr val="tx1"/>
                </a:solidFill>
                <a:effectLst/>
                <a:latin typeface="Arial" charset="0"/>
                <a:ea typeface="ＭＳ Ｐゴシック" charset="0"/>
                <a:cs typeface="+mn-cs"/>
              </a:rPr>
              <a:t>Option #1, "Design-time" strategy:  The data provider would need to change its current ad-hoc model, replacing it with the LODE-BD “good practices” model and those selected metadata terms. This means some changes to a database and the services that access it. </a:t>
            </a:r>
            <a:endParaRPr lang="en-US" sz="1200" kern="1200" dirty="0" smtClean="0">
              <a:solidFill>
                <a:schemeClr val="tx1"/>
              </a:solidFill>
              <a:effectLst/>
              <a:latin typeface="Arial" charset="0"/>
              <a:ea typeface="ＭＳ Ｐゴシック" charset="0"/>
              <a:cs typeface="+mn-cs"/>
            </a:endParaRPr>
          </a:p>
          <a:p>
            <a:pPr lvl="0"/>
            <a:r>
              <a:rPr lang="en-GB" sz="1200" kern="1200" dirty="0" smtClean="0">
                <a:solidFill>
                  <a:schemeClr val="tx1"/>
                </a:solidFill>
                <a:effectLst/>
                <a:latin typeface="Arial" charset="0"/>
                <a:ea typeface="ＭＳ Ｐゴシック" charset="0"/>
                <a:cs typeface="+mn-cs"/>
              </a:rPr>
              <a:t>Option #2, "Run-time" strategy: The data provider would keep the original ad-hoc model and database structure. A data provider would convert bibliographic data on the fly to a “good-practices” model upon request. This means to add a conversion service and leave the ad-hoc model unchanged.</a:t>
            </a:r>
            <a:endParaRPr lang="en-US" sz="1200" kern="1200" dirty="0" smtClean="0">
              <a:solidFill>
                <a:schemeClr val="tx1"/>
              </a:solidFill>
              <a:effectLst/>
              <a:latin typeface="Arial" charset="0"/>
              <a:ea typeface="ＭＳ Ｐゴシック" charset="0"/>
              <a:cs typeface="+mn-cs"/>
            </a:endParaRPr>
          </a:p>
          <a:p>
            <a:endParaRPr lang="en-US" dirty="0" smtClean="0"/>
          </a:p>
          <a:p>
            <a:endParaRPr lang="en-US" dirty="0" smtClean="0"/>
          </a:p>
          <a:p>
            <a:endParaRPr lang="en-US" dirty="0" smtClean="0"/>
          </a:p>
          <a:p>
            <a:r>
              <a:rPr lang="en-US" dirty="0" smtClean="0"/>
              <a:t>Image </a:t>
            </a:r>
            <a:r>
              <a:rPr lang="en-US" dirty="0"/>
              <a:t>credit: #1, painting. Change Meditation. http://www.anvention.com/?q=changemeditation</a:t>
            </a:r>
          </a:p>
          <a:p>
            <a:r>
              <a:rPr lang="en-US" dirty="0"/>
              <a:t>Image credit #2, Communication. http://vudat.msu.edu/teach/using-communication</a:t>
            </a:r>
          </a:p>
        </p:txBody>
      </p:sp>
      <p:sp>
        <p:nvSpPr>
          <p:cNvPr id="4" name="Slide Number Placeholder 3"/>
          <p:cNvSpPr>
            <a:spLocks noGrp="1"/>
          </p:cNvSpPr>
          <p:nvPr>
            <p:ph type="sldNum" sz="quarter" idx="10"/>
          </p:nvPr>
        </p:nvSpPr>
        <p:spPr/>
        <p:txBody>
          <a:bodyPr/>
          <a:lstStyle/>
          <a:p>
            <a:fld id="{382F3EAD-8C90-7B47-B881-3E4DC1C6971D}" type="slidenum">
              <a:rPr lang="en-US"/>
              <a:pPr/>
              <a:t>21</a:t>
            </a:fld>
            <a:endParaRPr lang="en-US" dirty="0"/>
          </a:p>
        </p:txBody>
      </p:sp>
    </p:spTree>
    <p:extLst>
      <p:ext uri="{BB962C8B-B14F-4D97-AF65-F5344CB8AC3E}">
        <p14:creationId xmlns:p14="http://schemas.microsoft.com/office/powerpoint/2010/main" xmlns="" val="2354507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Turning the bibliographic data from an ad-hoc modeled database in a silo to the data in a standardized metadata repository, it is a giant leap because the unified data records from various data providers can be maximized in searching and browsing through the services of the repository.  Furthermore, the same practice could also lead to a step heading to the </a:t>
            </a:r>
            <a:r>
              <a:rPr lang="en-US" sz="1200" kern="1200" dirty="0" err="1" smtClean="0">
                <a:solidFill>
                  <a:schemeClr val="tx1"/>
                </a:solidFill>
                <a:effectLst/>
                <a:latin typeface="Arial" charset="0"/>
                <a:ea typeface="ＭＳ Ｐゴシック" charset="0"/>
                <a:cs typeface="+mn-cs"/>
              </a:rPr>
              <a:t>LOD</a:t>
            </a:r>
            <a:r>
              <a:rPr lang="en-US" sz="1200" kern="1200" dirty="0" smtClean="0">
                <a:solidFill>
                  <a:schemeClr val="tx1"/>
                </a:solidFill>
                <a:effectLst/>
                <a:latin typeface="Arial" charset="0"/>
                <a:ea typeface="ＭＳ Ｐゴシック" charset="0"/>
                <a:cs typeface="+mn-cs"/>
              </a:rPr>
              <a:t> universe.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The individual data providers can directly produce </a:t>
            </a:r>
            <a:r>
              <a:rPr lang="en-US" sz="1200" kern="1200" dirty="0" err="1" smtClean="0">
                <a:solidFill>
                  <a:schemeClr val="tx1"/>
                </a:solidFill>
                <a:effectLst/>
                <a:latin typeface="Arial" charset="0"/>
                <a:ea typeface="ＭＳ Ｐゴシック" charset="0"/>
                <a:cs typeface="+mn-cs"/>
              </a:rPr>
              <a:t>RDF</a:t>
            </a:r>
            <a:r>
              <a:rPr lang="en-US" sz="1200" kern="1200" dirty="0" smtClean="0">
                <a:solidFill>
                  <a:schemeClr val="tx1"/>
                </a:solidFill>
                <a:effectLst/>
                <a:latin typeface="Arial" charset="0"/>
                <a:ea typeface="ＭＳ Ｐゴシック" charset="0"/>
                <a:cs typeface="+mn-cs"/>
              </a:rPr>
              <a:t> triples using LODE-BD recommended metadata terms. Or, this mission can be accomplished through the metadata repository, which would publish its bibliographic data as Linked Data, as illustrated in the following figure. In both outcomes, preparing </a:t>
            </a:r>
            <a:r>
              <a:rPr lang="en-US" sz="1200" kern="1200" dirty="0" err="1" smtClean="0">
                <a:solidFill>
                  <a:schemeClr val="tx1"/>
                </a:solidFill>
                <a:effectLst/>
                <a:latin typeface="Arial" charset="0"/>
                <a:ea typeface="ＭＳ Ｐゴシック" charset="0"/>
                <a:cs typeface="+mn-cs"/>
              </a:rPr>
              <a:t>LOD</a:t>
            </a:r>
            <a:r>
              <a:rPr lang="en-US" sz="1200" kern="1200" dirty="0" smtClean="0">
                <a:solidFill>
                  <a:schemeClr val="tx1"/>
                </a:solidFill>
                <a:effectLst/>
                <a:latin typeface="Arial" charset="0"/>
                <a:ea typeface="ＭＳ Ｐゴシック" charset="0"/>
                <a:cs typeface="+mn-cs"/>
              </a:rPr>
              <a:t>-ready metadata by data providers is essential.</a:t>
            </a:r>
          </a:p>
          <a:p>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22</a:t>
            </a:fld>
            <a:endParaRPr lang="en-US" dirty="0"/>
          </a:p>
        </p:txBody>
      </p:sp>
    </p:spTree>
    <p:extLst>
      <p:ext uri="{BB962C8B-B14F-4D97-AF65-F5344CB8AC3E}">
        <p14:creationId xmlns:p14="http://schemas.microsoft.com/office/powerpoint/2010/main" xmlns="" val="2496149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tell, LODE-BD was developed</a:t>
            </a:r>
            <a:r>
              <a:rPr lang="en-US" baseline="0" dirty="0" smtClean="0"/>
              <a:t> based on these principles:</a:t>
            </a:r>
          </a:p>
          <a:p>
            <a:r>
              <a:rPr lang="en-US" baseline="0" dirty="0" smtClean="0"/>
              <a:t>Promote the use of well-established metadata standards</a:t>
            </a:r>
          </a:p>
          <a:p>
            <a:r>
              <a:rPr lang="en-US" baseline="0" dirty="0" smtClean="0"/>
              <a:t>to encourage the use of authority data, controlled vocabularies, syntax encoding standards,</a:t>
            </a:r>
          </a:p>
          <a:p>
            <a:r>
              <a:rPr lang="en-US" baseline="0" dirty="0" smtClean="0"/>
              <a:t>to encourage the use of resource </a:t>
            </a:r>
            <a:r>
              <a:rPr lang="en-US" baseline="0" dirty="0" err="1" smtClean="0"/>
              <a:t>URIs</a:t>
            </a:r>
            <a:r>
              <a:rPr lang="en-US" baseline="0" dirty="0" smtClean="0"/>
              <a:t> as data values when they are available,</a:t>
            </a:r>
          </a:p>
          <a:p>
            <a:r>
              <a:rPr lang="en-US" baseline="0" dirty="0" smtClean="0"/>
              <a:t>we want decision making regarding data encoding think about exchange and reuse</a:t>
            </a:r>
          </a:p>
          <a:p>
            <a:r>
              <a:rPr lang="en-US" baseline="0" dirty="0" smtClean="0"/>
              <a:t>and we also make this open for new properties and terms.</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23</a:t>
            </a:fld>
            <a:endParaRPr lang="en-US" dirty="0"/>
          </a:p>
        </p:txBody>
      </p:sp>
    </p:spTree>
    <p:extLst>
      <p:ext uri="{BB962C8B-B14F-4D97-AF65-F5344CB8AC3E}">
        <p14:creationId xmlns:p14="http://schemas.microsoft.com/office/powerpoint/2010/main" xmlns="" val="4135120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find the Recommendations online at </a:t>
            </a:r>
            <a:r>
              <a:rPr lang="en-US" dirty="0" err="1" smtClean="0"/>
              <a:t>FAO</a:t>
            </a:r>
            <a:r>
              <a:rPr lang="en-US" dirty="0" smtClean="0"/>
              <a:t> website. There are also lists of references regarding</a:t>
            </a:r>
            <a:r>
              <a:rPr lang="en-US" baseline="0" dirty="0" smtClean="0"/>
              <a:t> publishing and consuming Linked Data. </a:t>
            </a:r>
          </a:p>
          <a:p>
            <a:r>
              <a:rPr lang="en-US" baseline="0" dirty="0" smtClean="0"/>
              <a:t>In practice you can also consult the Linked Data version of </a:t>
            </a:r>
            <a:r>
              <a:rPr lang="en-US" baseline="0" dirty="0" err="1" smtClean="0"/>
              <a:t>AGROVOC</a:t>
            </a:r>
            <a:r>
              <a:rPr lang="en-US" baseline="0" dirty="0" smtClean="0"/>
              <a:t>, the thesaurus of </a:t>
            </a:r>
            <a:r>
              <a:rPr lang="en-US" baseline="0" dirty="0" err="1" smtClean="0"/>
              <a:t>FAO</a:t>
            </a:r>
            <a:r>
              <a:rPr lang="en-US" baseline="0" dirty="0" smtClean="0"/>
              <a:t>, and its mapping to many other concept schemes.</a:t>
            </a:r>
          </a:p>
          <a:p>
            <a:r>
              <a:rPr lang="en-US" baseline="0" dirty="0" smtClean="0"/>
              <a:t>The </a:t>
            </a:r>
            <a:r>
              <a:rPr lang="en-US" baseline="0" dirty="0" err="1" smtClean="0"/>
              <a:t>OpenAGRIS</a:t>
            </a:r>
            <a:r>
              <a:rPr lang="en-US" baseline="0" dirty="0" smtClean="0"/>
              <a:t> that made whole bibliographic data as Linked Data and mash up on the fly is also very creative and exciting. </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24</a:t>
            </a:fld>
            <a:endParaRPr lang="en-US" dirty="0"/>
          </a:p>
        </p:txBody>
      </p:sp>
    </p:spTree>
    <p:extLst>
      <p:ext uri="{BB962C8B-B14F-4D97-AF65-F5344CB8AC3E}">
        <p14:creationId xmlns:p14="http://schemas.microsoft.com/office/powerpoint/2010/main" xmlns="" val="362147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illustration of the situation. Data providers are from various places and would like to use a central platform to share data.</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3</a:t>
            </a:fld>
            <a:endParaRPr lang="en-US" dirty="0"/>
          </a:p>
        </p:txBody>
      </p:sp>
    </p:spTree>
    <p:extLst>
      <p:ext uri="{BB962C8B-B14F-4D97-AF65-F5344CB8AC3E}">
        <p14:creationId xmlns:p14="http://schemas.microsoft.com/office/powerpoint/2010/main" xmlns="" val="83538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data dictionaries were collected and a survey</a:t>
            </a:r>
            <a:r>
              <a:rPr lang="en-US" baseline="0" dirty="0" smtClean="0"/>
              <a:t> results were analyzed, we found that everyone uses an ad-hoc in-house format for their data structure. </a:t>
            </a:r>
          </a:p>
          <a:p>
            <a:r>
              <a:rPr lang="en-US" baseline="0" dirty="0" smtClean="0"/>
              <a:t>Just from this &lt;responsible body&gt; related information, you can see that there were almost no agreement. </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5</a:t>
            </a:fld>
            <a:endParaRPr lang="en-US" dirty="0"/>
          </a:p>
        </p:txBody>
      </p:sp>
    </p:spTree>
    <p:extLst>
      <p:ext uri="{BB962C8B-B14F-4D97-AF65-F5344CB8AC3E}">
        <p14:creationId xmlns:p14="http://schemas.microsoft.com/office/powerpoint/2010/main" xmlns="" val="421397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mn-cs"/>
              </a:rPr>
              <a:t>LODE-BD believes that a conceptual model would help to establish an overall picture of involving entities and relationships in bibliographic descriptions.  </a:t>
            </a:r>
          </a:p>
          <a:p>
            <a:r>
              <a:rPr lang="en-US" sz="1200" kern="1200" dirty="0" smtClean="0">
                <a:solidFill>
                  <a:schemeClr val="tx1"/>
                </a:solidFill>
                <a:effectLst/>
                <a:latin typeface="Arial" charset="0"/>
                <a:ea typeface="ＭＳ Ｐゴシック" charset="0"/>
                <a:cs typeface="+mn-cs"/>
              </a:rPr>
              <a:t>In a broader context, the use of a similar conceptual model among data providers should also help foster a common understanding of the involving data models.  Thus, LODE-BD uses a simple conceptual model based on three entities: </a:t>
            </a:r>
            <a:r>
              <a:rPr lang="en-US" sz="1200" i="1" kern="1200" dirty="0" smtClean="0">
                <a:solidFill>
                  <a:schemeClr val="tx1"/>
                </a:solidFill>
                <a:effectLst/>
                <a:latin typeface="Arial" charset="0"/>
                <a:ea typeface="ＭＳ Ｐゴシック" charset="0"/>
                <a:cs typeface="+mn-cs"/>
              </a:rPr>
              <a:t>resource, agent </a:t>
            </a:r>
            <a:r>
              <a:rPr lang="en-US" sz="1200" kern="1200" dirty="0" smtClean="0">
                <a:solidFill>
                  <a:schemeClr val="tx1"/>
                </a:solidFill>
                <a:effectLst/>
                <a:latin typeface="Arial" charset="0"/>
                <a:ea typeface="ＭＳ Ｐゴシック" charset="0"/>
                <a:cs typeface="+mn-cs"/>
              </a:rPr>
              <a:t>and</a:t>
            </a:r>
            <a:r>
              <a:rPr lang="en-US" sz="1200" i="1" kern="1200" dirty="0" smtClean="0">
                <a:solidFill>
                  <a:schemeClr val="tx1"/>
                </a:solidFill>
                <a:effectLst/>
                <a:latin typeface="Arial" charset="0"/>
                <a:ea typeface="ＭＳ Ｐゴシック" charset="0"/>
                <a:cs typeface="+mn-cs"/>
              </a:rPr>
              <a:t> </a:t>
            </a:r>
            <a:r>
              <a:rPr lang="en-US" sz="1200" i="1" kern="1200" dirty="0" err="1" smtClean="0">
                <a:solidFill>
                  <a:schemeClr val="tx1"/>
                </a:solidFill>
                <a:effectLst/>
                <a:latin typeface="Arial" charset="0"/>
                <a:ea typeface="ＭＳ Ｐゴシック" charset="0"/>
                <a:cs typeface="+mn-cs"/>
              </a:rPr>
              <a:t>thema</a:t>
            </a:r>
            <a:r>
              <a:rPr lang="en-US" sz="1200" kern="1200" dirty="0" smtClean="0">
                <a:solidFill>
                  <a:schemeClr val="tx1"/>
                </a:solidFill>
                <a:effectLst/>
                <a:latin typeface="Arial" charset="0"/>
                <a:ea typeface="ＭＳ Ｐゴシック" charset="0"/>
                <a:cs typeface="+mn-cs"/>
              </a:rPr>
              <a:t>. </a:t>
            </a:r>
          </a:p>
          <a:p>
            <a:endParaRPr lang="en-US" sz="1200" kern="1200" dirty="0" smtClean="0">
              <a:solidFill>
                <a:schemeClr val="tx1"/>
              </a:solidFill>
              <a:effectLst/>
              <a:latin typeface="Arial" charset="0"/>
              <a:ea typeface="ＭＳ Ｐゴシック" charset="0"/>
              <a:cs typeface="+mn-cs"/>
            </a:endParaRPr>
          </a:p>
          <a:p>
            <a:r>
              <a:rPr lang="en-US" sz="1200" kern="1200" dirty="0" smtClean="0">
                <a:solidFill>
                  <a:schemeClr val="tx1"/>
                </a:solidFill>
                <a:effectLst/>
                <a:latin typeface="Arial" charset="0"/>
                <a:ea typeface="ＭＳ Ｐゴシック" charset="0"/>
                <a:cs typeface="+mn-cs"/>
              </a:rPr>
              <a:t>Major relations can be identified between a </a:t>
            </a:r>
            <a:r>
              <a:rPr lang="en-US" sz="1200" i="1" kern="1200" dirty="0" smtClean="0">
                <a:solidFill>
                  <a:schemeClr val="tx1"/>
                </a:solidFill>
                <a:effectLst/>
                <a:latin typeface="Arial" charset="0"/>
                <a:ea typeface="ＭＳ Ｐゴシック" charset="0"/>
                <a:cs typeface="+mn-cs"/>
              </a:rPr>
              <a:t>resource</a:t>
            </a:r>
            <a:r>
              <a:rPr lang="en-US" sz="1200" kern="1200" dirty="0" smtClean="0">
                <a:solidFill>
                  <a:schemeClr val="tx1"/>
                </a:solidFill>
                <a:effectLst/>
                <a:latin typeface="Arial" charset="0"/>
                <a:ea typeface="ＭＳ Ｐゴシック" charset="0"/>
                <a:cs typeface="+mn-cs"/>
              </a:rPr>
              <a:t> instance (e.g. an article or a report) and the </a:t>
            </a:r>
            <a:r>
              <a:rPr lang="en-US" sz="1200" i="1" kern="1200" dirty="0" smtClean="0">
                <a:solidFill>
                  <a:schemeClr val="tx1"/>
                </a:solidFill>
                <a:effectLst/>
                <a:latin typeface="Arial" charset="0"/>
                <a:ea typeface="ＭＳ Ｐゴシック" charset="0"/>
                <a:cs typeface="+mn-cs"/>
              </a:rPr>
              <a:t>agent</a:t>
            </a:r>
            <a:r>
              <a:rPr lang="en-US" sz="1200" kern="1200" dirty="0" smtClean="0">
                <a:solidFill>
                  <a:schemeClr val="tx1"/>
                </a:solidFill>
                <a:effectLst/>
                <a:latin typeface="Arial" charset="0"/>
                <a:ea typeface="ＭＳ Ｐゴシック" charset="0"/>
                <a:cs typeface="+mn-cs"/>
              </a:rPr>
              <a:t>(s) (e.g. a personal author or a research team) that are responsible for the creation of the content and the dissemination of the resource, as well as the </a:t>
            </a:r>
            <a:r>
              <a:rPr lang="en-US" sz="1200" i="1" kern="1200" dirty="0" err="1" smtClean="0">
                <a:solidFill>
                  <a:schemeClr val="tx1"/>
                </a:solidFill>
                <a:effectLst/>
                <a:latin typeface="Arial" charset="0"/>
                <a:ea typeface="ＭＳ Ｐゴシック" charset="0"/>
                <a:cs typeface="+mn-cs"/>
              </a:rPr>
              <a:t>thema</a:t>
            </a:r>
            <a:r>
              <a:rPr lang="en-US" sz="1200" kern="1200" dirty="0" smtClean="0">
                <a:solidFill>
                  <a:schemeClr val="tx1"/>
                </a:solidFill>
                <a:effectLst/>
                <a:latin typeface="Arial" charset="0"/>
                <a:ea typeface="ＭＳ Ｐゴシック" charset="0"/>
                <a:cs typeface="+mn-cs"/>
              </a:rPr>
              <a:t>(s) (e.g. things that being the subjects or topics of an article).  </a:t>
            </a:r>
          </a:p>
          <a:p>
            <a:endParaRPr lang="en-US" sz="12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a:pPr/>
              <a:t>6</a:t>
            </a:fld>
            <a:endParaRPr lang="en-US" dirty="0"/>
          </a:p>
        </p:txBody>
      </p:sp>
    </p:spTree>
    <p:extLst>
      <p:ext uri="{BB962C8B-B14F-4D97-AF65-F5344CB8AC3E}">
        <p14:creationId xmlns:p14="http://schemas.microsoft.com/office/powerpoint/2010/main" xmlns="" val="13267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The illustration</a:t>
            </a:r>
            <a:r>
              <a:rPr lang="en-US" sz="1200" kern="1200" baseline="0" dirty="0" smtClean="0">
                <a:solidFill>
                  <a:schemeClr val="tx1"/>
                </a:solidFill>
                <a:effectLst/>
                <a:latin typeface="Arial" charset="0"/>
                <a:ea typeface="ＭＳ Ｐゴシック" charset="0"/>
                <a:cs typeface="+mn-cs"/>
              </a:rPr>
              <a:t> on the right side gives more details, and can be extended as needed.</a:t>
            </a:r>
            <a:endParaRPr lang="en-US" sz="1200" kern="120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The model provides sufficient capabilities for data providers to present their content (such as in document repositories and library catalogues) for sharing in the traditional environment or transferring to the Linked Data environment.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r>
              <a:rPr lang="en-US" dirty="0" smtClean="0"/>
              <a:t>The models convey the following meanings:</a:t>
            </a:r>
          </a:p>
          <a:p>
            <a:r>
              <a:rPr lang="en-US" b="1" dirty="0" smtClean="0"/>
              <a:t>Basic entities and their relationships.</a:t>
            </a:r>
            <a:r>
              <a:rPr lang="en-US" dirty="0" smtClean="0"/>
              <a:t> The </a:t>
            </a:r>
            <a:r>
              <a:rPr lang="en-US" i="1" dirty="0" smtClean="0"/>
              <a:t>resource</a:t>
            </a:r>
            <a:r>
              <a:rPr lang="en-US" dirty="0" smtClean="0"/>
              <a:t> entity is the </a:t>
            </a:r>
            <a:r>
              <a:rPr lang="en-US" dirty="0" err="1" smtClean="0"/>
              <a:t>centre</a:t>
            </a:r>
            <a:r>
              <a:rPr lang="en-US" dirty="0" smtClean="0"/>
              <a:t> of every description here. The model does not exemplify the types of sub-entities, e.g., the sub-entities of </a:t>
            </a:r>
            <a:r>
              <a:rPr lang="en-US" i="1" dirty="0" smtClean="0"/>
              <a:t>resource</a:t>
            </a:r>
            <a:r>
              <a:rPr lang="en-US" dirty="0" smtClean="0"/>
              <a:t> would be various resource types. Relationships are established between the </a:t>
            </a:r>
            <a:r>
              <a:rPr lang="en-US" i="1" dirty="0" smtClean="0"/>
              <a:t>resource</a:t>
            </a:r>
            <a:r>
              <a:rPr lang="en-US" dirty="0" smtClean="0"/>
              <a:t> entity and two other major entitles: agent and </a:t>
            </a:r>
            <a:r>
              <a:rPr lang="en-US" dirty="0" err="1" smtClean="0"/>
              <a:t>thema</a:t>
            </a:r>
            <a:r>
              <a:rPr lang="en-US" dirty="0" smtClean="0"/>
              <a:t>.</a:t>
            </a:r>
          </a:p>
          <a:p>
            <a:r>
              <a:rPr lang="en-US" b="1" dirty="0" smtClean="0"/>
              <a:t>Relationships between instances within the same entity. </a:t>
            </a:r>
            <a:r>
              <a:rPr lang="en-US" dirty="0" smtClean="0"/>
              <a:t>Relationships between instances of an entity also exist. For example, a </a:t>
            </a:r>
            <a:r>
              <a:rPr lang="en-US" i="1" dirty="0" smtClean="0"/>
              <a:t>resource</a:t>
            </a:r>
            <a:r>
              <a:rPr lang="en-US" dirty="0" smtClean="0"/>
              <a:t> may be related to another </a:t>
            </a:r>
            <a:r>
              <a:rPr lang="en-US" i="1" dirty="0" smtClean="0"/>
              <a:t>resource</a:t>
            </a:r>
            <a:r>
              <a:rPr lang="en-US" dirty="0" smtClean="0"/>
              <a:t>. An </a:t>
            </a:r>
            <a:r>
              <a:rPr lang="en-US" i="1" dirty="0" smtClean="0"/>
              <a:t>agent</a:t>
            </a:r>
            <a:r>
              <a:rPr lang="en-US" dirty="0" smtClean="0"/>
              <a:t> may be related to another </a:t>
            </a:r>
            <a:r>
              <a:rPr lang="en-US" i="1" dirty="0" smtClean="0"/>
              <a:t>agent</a:t>
            </a:r>
            <a:r>
              <a:rPr lang="en-US" dirty="0" smtClean="0"/>
              <a:t>. Such relationships are demonstrated in the model. </a:t>
            </a:r>
          </a:p>
          <a:p>
            <a:r>
              <a:rPr lang="en-US" b="1" dirty="0" smtClean="0"/>
              <a:t>Relationships between instances of different entities.</a:t>
            </a:r>
            <a:r>
              <a:rPr lang="en-US" dirty="0" smtClean="0"/>
              <a:t> Relationships between any pair of instances vary and can be found at different levels. The sample relationships illustrated in </a:t>
            </a:r>
            <a:r>
              <a:rPr lang="en-US" i="1" dirty="0" smtClean="0"/>
              <a:t>Figure 2</a:t>
            </a:r>
            <a:r>
              <a:rPr lang="en-US" dirty="0" smtClean="0"/>
              <a:t> are demonstrative and may apply at different levels of the bibliographic </a:t>
            </a:r>
            <a:r>
              <a:rPr lang="en-US" i="1" dirty="0" smtClean="0"/>
              <a:t>resource</a:t>
            </a:r>
            <a:r>
              <a:rPr lang="en-US" dirty="0" smtClean="0"/>
              <a:t> entity. For example, an </a:t>
            </a:r>
            <a:r>
              <a:rPr lang="en-US" i="1" dirty="0" smtClean="0"/>
              <a:t>agent</a:t>
            </a:r>
            <a:r>
              <a:rPr lang="en-US" dirty="0" smtClean="0"/>
              <a:t> may provide the funding for the creation of an original work, for the translation of a work, or the production of a new format of a translation.</a:t>
            </a:r>
          </a:p>
          <a:p>
            <a:r>
              <a:rPr lang="en-US" b="1" dirty="0" smtClean="0"/>
              <a:t>Control of values. </a:t>
            </a:r>
            <a:r>
              <a:rPr lang="en-US" dirty="0" smtClean="0"/>
              <a:t>Authority control is considered an important element of the model. The </a:t>
            </a:r>
            <a:r>
              <a:rPr lang="en-US" i="1" dirty="0" smtClean="0"/>
              <a:t>agents</a:t>
            </a:r>
            <a:r>
              <a:rPr lang="en-US" dirty="0" smtClean="0"/>
              <a:t>, regardless of their roles in relation to a </a:t>
            </a:r>
            <a:r>
              <a:rPr lang="en-US" i="1" dirty="0" smtClean="0"/>
              <a:t>resource</a:t>
            </a:r>
            <a:r>
              <a:rPr lang="en-US" dirty="0" smtClean="0"/>
              <a:t>, should be managed through name authority files.  Concepts, topics, and geographic places as the </a:t>
            </a:r>
            <a:r>
              <a:rPr lang="en-US" i="1" dirty="0" err="1" smtClean="0"/>
              <a:t>themas</a:t>
            </a:r>
            <a:r>
              <a:rPr lang="en-US" dirty="0" smtClean="0"/>
              <a:t> of a </a:t>
            </a:r>
            <a:r>
              <a:rPr lang="en-US" i="1" dirty="0" smtClean="0"/>
              <a:t>resource</a:t>
            </a:r>
            <a:r>
              <a:rPr lang="en-US" dirty="0" smtClean="0"/>
              <a:t> should be controlled with value vocabularies.  Although not emphasized in the model for the authority control of the titles of bibliographic resource given the context of this report, it is also a logical step that resource uniform titles also be controlled.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smtClean="0"/>
              <a:pPr/>
              <a:t>7</a:t>
            </a:fld>
            <a:endParaRPr lang="en-US" dirty="0"/>
          </a:p>
        </p:txBody>
      </p:sp>
    </p:spTree>
    <p:extLst>
      <p:ext uri="{BB962C8B-B14F-4D97-AF65-F5344CB8AC3E}">
        <p14:creationId xmlns:p14="http://schemas.microsoft.com/office/powerpoint/2010/main" xmlns="" val="2009759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data provider has its own data dictionary. In order to have everyone speak the same language, we encourage people to map their data structure to the LODE-BD chunks, for example, any property that is related to title information should map to that chunk. Then from there the detailed metadata encoding strategies can be found in LODE-BD. </a:t>
            </a:r>
            <a:endParaRPr lang="en-US" dirty="0"/>
          </a:p>
        </p:txBody>
      </p:sp>
      <p:sp>
        <p:nvSpPr>
          <p:cNvPr id="4" name="Slide Number Placeholder 3"/>
          <p:cNvSpPr>
            <a:spLocks noGrp="1"/>
          </p:cNvSpPr>
          <p:nvPr>
            <p:ph type="sldNum" sz="quarter" idx="10"/>
          </p:nvPr>
        </p:nvSpPr>
        <p:spPr/>
        <p:txBody>
          <a:bodyPr/>
          <a:lstStyle/>
          <a:p>
            <a:fld id="{382F3EAD-8C90-7B47-B881-3E4DC1C6971D}" type="slidenum">
              <a:rPr lang="en-US"/>
              <a:pPr/>
              <a:t>8</a:t>
            </a:fld>
            <a:endParaRPr lang="en-US" dirty="0"/>
          </a:p>
        </p:txBody>
      </p:sp>
    </p:spTree>
    <p:extLst>
      <p:ext uri="{BB962C8B-B14F-4D97-AF65-F5344CB8AC3E}">
        <p14:creationId xmlns:p14="http://schemas.microsoft.com/office/powerpoint/2010/main" xmlns="" val="132675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80000"/>
              </a:lnSpc>
              <a:spcBef>
                <a:spcPct val="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LODE-BD has built its recommendations on 9 groups of common properties for describing bibliographic resources (details explained in </a:t>
            </a:r>
            <a:r>
              <a:rPr lang="en-US" sz="1200" u="sng" kern="1200" dirty="0" smtClean="0">
                <a:solidFill>
                  <a:schemeClr val="tx1"/>
                </a:solidFill>
                <a:effectLst/>
                <a:latin typeface="Arial" charset="0"/>
                <a:ea typeface="ＭＳ Ｐゴシック" charset="0"/>
                <a:cs typeface="+mn-cs"/>
                <a:hlinkClick r:id="rId3"/>
              </a:rPr>
              <a:t>M2B</a:t>
            </a:r>
            <a:r>
              <a:rPr lang="en-US" sz="1200" kern="1200" dirty="0" smtClean="0">
                <a:solidFill>
                  <a:schemeClr val="tx1"/>
                </a:solidFill>
                <a:effectLst/>
                <a:latin typeface="Arial" charset="0"/>
                <a:ea typeface="ＭＳ Ｐゴシック" charset="0"/>
                <a:cs typeface="+mn-cs"/>
              </a:rPr>
              <a:t>). These include specific best practice recommendations for about two-dozen properties used for describing a bibliographic resource as well as an additional two sets of properties for describing relations between bibliographic resources or between agents. </a:t>
            </a:r>
          </a:p>
          <a:p>
            <a:pPr marL="0" marR="0" indent="0" algn="l" defTabSz="914400" rtl="0" eaLnBrk="1" fontAlgn="base" latinLnBrk="0" hangingPunct="1">
              <a:lnSpc>
                <a:spcPct val="80000"/>
              </a:lnSpc>
              <a:spcBef>
                <a:spcPct val="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80000"/>
              </a:lnSpc>
              <a:spcBef>
                <a:spcPct val="0"/>
              </a:spcBef>
              <a:spcAft>
                <a:spcPct val="0"/>
              </a:spcAft>
              <a:buClrTx/>
              <a:buSzTx/>
              <a:buFontTx/>
              <a:buNone/>
              <a:tabLst/>
              <a:defRPr/>
            </a:pPr>
            <a:r>
              <a:rPr lang="en-US" b="1" dirty="0" smtClean="0"/>
              <a:t>#9 Relation</a:t>
            </a:r>
            <a:r>
              <a:rPr lang="en-US" dirty="0" smtClean="0"/>
              <a:t>. This group has a different perspective for describing the resources from other groups that focus on describing the resource itself.  Here, various relations between two resources or between two agents are the focus of description.</a:t>
            </a:r>
          </a:p>
          <a:p>
            <a:pPr marL="0" marR="0" indent="0" algn="l" defTabSz="914400" rtl="0" eaLnBrk="1" fontAlgn="base" latinLnBrk="0" hangingPunct="1">
              <a:lnSpc>
                <a:spcPct val="80000"/>
              </a:lnSpc>
              <a:spcBef>
                <a:spcPct val="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80000"/>
              </a:lnSpc>
              <a:spcBef>
                <a:spcPct val="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See more explanations at M2B website.</a:t>
            </a:r>
          </a:p>
          <a:p>
            <a:pPr>
              <a:lnSpc>
                <a:spcPct val="80000"/>
              </a:lnSpc>
              <a:spcBef>
                <a:spcPct val="0"/>
              </a:spcBef>
            </a:pPr>
            <a:r>
              <a:rPr lang="en-US" sz="900" dirty="0" smtClean="0"/>
              <a:t>http://</a:t>
            </a:r>
            <a:r>
              <a:rPr lang="en-US" sz="900" dirty="0" err="1" smtClean="0"/>
              <a:t>aims.fao.org</a:t>
            </a:r>
            <a:r>
              <a:rPr lang="en-US" sz="900" dirty="0" smtClean="0"/>
              <a:t>/advice/metadata-beta-version</a:t>
            </a:r>
            <a:endParaRPr lang="en-US" sz="900" dirty="0"/>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06" eaLnBrk="0" hangingPunct="0">
              <a:defRPr sz="2300">
                <a:solidFill>
                  <a:schemeClr val="tx1"/>
                </a:solidFill>
                <a:latin typeface="Arial" charset="0"/>
                <a:ea typeface="ＭＳ Ｐゴシック" charset="0"/>
                <a:cs typeface="ＭＳ Ｐゴシック" charset="0"/>
              </a:defRPr>
            </a:lvl1pPr>
            <a:lvl2pPr marL="711226" indent="-273548" defTabSz="925506" eaLnBrk="0" hangingPunct="0">
              <a:defRPr sz="2300">
                <a:solidFill>
                  <a:schemeClr val="tx1"/>
                </a:solidFill>
                <a:latin typeface="Arial" charset="0"/>
                <a:ea typeface="ＭＳ Ｐゴシック" charset="0"/>
              </a:defRPr>
            </a:lvl2pPr>
            <a:lvl3pPr marL="1094194" indent="-218839" defTabSz="925506" eaLnBrk="0" hangingPunct="0">
              <a:defRPr sz="2300">
                <a:solidFill>
                  <a:schemeClr val="tx1"/>
                </a:solidFill>
                <a:latin typeface="Arial" charset="0"/>
                <a:ea typeface="ＭＳ Ｐゴシック" charset="0"/>
              </a:defRPr>
            </a:lvl3pPr>
            <a:lvl4pPr marL="1531871" indent="-218839" defTabSz="925506" eaLnBrk="0" hangingPunct="0">
              <a:defRPr sz="2300">
                <a:solidFill>
                  <a:schemeClr val="tx1"/>
                </a:solidFill>
                <a:latin typeface="Arial" charset="0"/>
                <a:ea typeface="ＭＳ Ｐゴシック" charset="0"/>
              </a:defRPr>
            </a:lvl4pPr>
            <a:lvl5pPr marL="1969549" indent="-218839" defTabSz="925506" eaLnBrk="0" hangingPunct="0">
              <a:defRPr sz="2300">
                <a:solidFill>
                  <a:schemeClr val="tx1"/>
                </a:solidFill>
                <a:latin typeface="Arial" charset="0"/>
                <a:ea typeface="ＭＳ Ｐゴシック" charset="0"/>
              </a:defRPr>
            </a:lvl5pPr>
            <a:lvl6pPr marL="2407227" indent="-218839" defTabSz="925506" eaLnBrk="0" fontAlgn="base" hangingPunct="0">
              <a:spcBef>
                <a:spcPct val="0"/>
              </a:spcBef>
              <a:spcAft>
                <a:spcPct val="0"/>
              </a:spcAft>
              <a:defRPr sz="2300">
                <a:solidFill>
                  <a:schemeClr val="tx1"/>
                </a:solidFill>
                <a:latin typeface="Arial" charset="0"/>
                <a:ea typeface="ＭＳ Ｐゴシック" charset="0"/>
              </a:defRPr>
            </a:lvl6pPr>
            <a:lvl7pPr marL="2844904" indent="-218839" defTabSz="925506" eaLnBrk="0" fontAlgn="base" hangingPunct="0">
              <a:spcBef>
                <a:spcPct val="0"/>
              </a:spcBef>
              <a:spcAft>
                <a:spcPct val="0"/>
              </a:spcAft>
              <a:defRPr sz="2300">
                <a:solidFill>
                  <a:schemeClr val="tx1"/>
                </a:solidFill>
                <a:latin typeface="Arial" charset="0"/>
                <a:ea typeface="ＭＳ Ｐゴシック" charset="0"/>
              </a:defRPr>
            </a:lvl7pPr>
            <a:lvl8pPr marL="3282582" indent="-218839" defTabSz="925506" eaLnBrk="0" fontAlgn="base" hangingPunct="0">
              <a:spcBef>
                <a:spcPct val="0"/>
              </a:spcBef>
              <a:spcAft>
                <a:spcPct val="0"/>
              </a:spcAft>
              <a:defRPr sz="2300">
                <a:solidFill>
                  <a:schemeClr val="tx1"/>
                </a:solidFill>
                <a:latin typeface="Arial" charset="0"/>
                <a:ea typeface="ＭＳ Ｐゴシック" charset="0"/>
              </a:defRPr>
            </a:lvl8pPr>
            <a:lvl9pPr marL="3720259" indent="-218839" defTabSz="925506" eaLnBrk="0" fontAlgn="base" hangingPunct="0">
              <a:spcBef>
                <a:spcPct val="0"/>
              </a:spcBef>
              <a:spcAft>
                <a:spcPct val="0"/>
              </a:spcAft>
              <a:defRPr sz="2300">
                <a:solidFill>
                  <a:schemeClr val="tx1"/>
                </a:solidFill>
                <a:latin typeface="Arial" charset="0"/>
                <a:ea typeface="ＭＳ Ｐゴシック" charset="0"/>
              </a:defRPr>
            </a:lvl9pPr>
          </a:lstStyle>
          <a:p>
            <a:fld id="{0987964E-21DB-3E4C-ADEF-7F24A6FADF7C}"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spcBef>
                <a:spcPct val="0"/>
              </a:spcBef>
            </a:pPr>
            <a:r>
              <a:rPr lang="en-US" sz="900" dirty="0" smtClean="0"/>
              <a:t>For the 9 chunks LODE-BD</a:t>
            </a:r>
            <a:r>
              <a:rPr lang="en-US" sz="900" baseline="0" dirty="0" smtClean="0"/>
              <a:t> also indicated mandatory and highly recommended properties for describing bibliographic resources. In the center is about what to do with the resources that are described as a whole, like a proceedings, or with the resources that are described at analytical level, e.g., every paper in the proceedings. </a:t>
            </a:r>
            <a:endParaRPr lang="en-US" sz="900" dirty="0"/>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06" eaLnBrk="0" hangingPunct="0">
              <a:defRPr sz="2300">
                <a:solidFill>
                  <a:schemeClr val="tx1"/>
                </a:solidFill>
                <a:latin typeface="Arial" charset="0"/>
                <a:ea typeface="ＭＳ Ｐゴシック" charset="0"/>
                <a:cs typeface="ＭＳ Ｐゴシック" charset="0"/>
              </a:defRPr>
            </a:lvl1pPr>
            <a:lvl2pPr marL="711226" indent="-273548" defTabSz="925506" eaLnBrk="0" hangingPunct="0">
              <a:defRPr sz="2300">
                <a:solidFill>
                  <a:schemeClr val="tx1"/>
                </a:solidFill>
                <a:latin typeface="Arial" charset="0"/>
                <a:ea typeface="ＭＳ Ｐゴシック" charset="0"/>
              </a:defRPr>
            </a:lvl2pPr>
            <a:lvl3pPr marL="1094194" indent="-218839" defTabSz="925506" eaLnBrk="0" hangingPunct="0">
              <a:defRPr sz="2300">
                <a:solidFill>
                  <a:schemeClr val="tx1"/>
                </a:solidFill>
                <a:latin typeface="Arial" charset="0"/>
                <a:ea typeface="ＭＳ Ｐゴシック" charset="0"/>
              </a:defRPr>
            </a:lvl3pPr>
            <a:lvl4pPr marL="1531871" indent="-218839" defTabSz="925506" eaLnBrk="0" hangingPunct="0">
              <a:defRPr sz="2300">
                <a:solidFill>
                  <a:schemeClr val="tx1"/>
                </a:solidFill>
                <a:latin typeface="Arial" charset="0"/>
                <a:ea typeface="ＭＳ Ｐゴシック" charset="0"/>
              </a:defRPr>
            </a:lvl4pPr>
            <a:lvl5pPr marL="1969549" indent="-218839" defTabSz="925506" eaLnBrk="0" hangingPunct="0">
              <a:defRPr sz="2300">
                <a:solidFill>
                  <a:schemeClr val="tx1"/>
                </a:solidFill>
                <a:latin typeface="Arial" charset="0"/>
                <a:ea typeface="ＭＳ Ｐゴシック" charset="0"/>
              </a:defRPr>
            </a:lvl5pPr>
            <a:lvl6pPr marL="2407227" indent="-218839" defTabSz="925506" eaLnBrk="0" fontAlgn="base" hangingPunct="0">
              <a:spcBef>
                <a:spcPct val="0"/>
              </a:spcBef>
              <a:spcAft>
                <a:spcPct val="0"/>
              </a:spcAft>
              <a:defRPr sz="2300">
                <a:solidFill>
                  <a:schemeClr val="tx1"/>
                </a:solidFill>
                <a:latin typeface="Arial" charset="0"/>
                <a:ea typeface="ＭＳ Ｐゴシック" charset="0"/>
              </a:defRPr>
            </a:lvl6pPr>
            <a:lvl7pPr marL="2844904" indent="-218839" defTabSz="925506" eaLnBrk="0" fontAlgn="base" hangingPunct="0">
              <a:spcBef>
                <a:spcPct val="0"/>
              </a:spcBef>
              <a:spcAft>
                <a:spcPct val="0"/>
              </a:spcAft>
              <a:defRPr sz="2300">
                <a:solidFill>
                  <a:schemeClr val="tx1"/>
                </a:solidFill>
                <a:latin typeface="Arial" charset="0"/>
                <a:ea typeface="ＭＳ Ｐゴシック" charset="0"/>
              </a:defRPr>
            </a:lvl7pPr>
            <a:lvl8pPr marL="3282582" indent="-218839" defTabSz="925506" eaLnBrk="0" fontAlgn="base" hangingPunct="0">
              <a:spcBef>
                <a:spcPct val="0"/>
              </a:spcBef>
              <a:spcAft>
                <a:spcPct val="0"/>
              </a:spcAft>
              <a:defRPr sz="2300">
                <a:solidFill>
                  <a:schemeClr val="tx1"/>
                </a:solidFill>
                <a:latin typeface="Arial" charset="0"/>
                <a:ea typeface="ＭＳ Ｐゴシック" charset="0"/>
              </a:defRPr>
            </a:lvl8pPr>
            <a:lvl9pPr marL="3720259" indent="-218839" defTabSz="925506" eaLnBrk="0" fontAlgn="base" hangingPunct="0">
              <a:spcBef>
                <a:spcPct val="0"/>
              </a:spcBef>
              <a:spcAft>
                <a:spcPct val="0"/>
              </a:spcAft>
              <a:defRPr sz="2300">
                <a:solidFill>
                  <a:schemeClr val="tx1"/>
                </a:solidFill>
                <a:latin typeface="Arial" charset="0"/>
                <a:ea typeface="ＭＳ Ｐゴシック" charset="0"/>
              </a:defRPr>
            </a:lvl9pPr>
          </a:lstStyle>
          <a:p>
            <a:fld id="{0987964E-21DB-3E4C-ADEF-7F24A6FADF7C}"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57200" y="6356350"/>
            <a:ext cx="2895600" cy="365125"/>
          </a:xfrm>
        </p:spPr>
        <p:txBody>
          <a:bodyPr/>
          <a:lstStyle/>
          <a:p>
            <a:endParaRPr lang="en-US" dirty="0"/>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pPr/>
              <a:t>‹#›</a:t>
            </a:fld>
            <a:endParaRPr lang="en-US" dirty="0"/>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dirty="0" smtClean="0"/>
              <a:t>Drag picture to placeholder or click icon to add</a:t>
            </a:r>
            <a:endParaRPr dirty="0"/>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02F51A-818E-6848-A334-D5D1506A93E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dirty="0" smtClean="0"/>
              <a:t>Drag picture to placeholder or click icon to add</a:t>
            </a:r>
            <a:endParaRPr dirty="0"/>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BF79A7-DF5C-8841-9A4E-8F612A59C634}"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dirty="0" smtClean="0"/>
              <a:t>Drag picture to placeholder or click icon to add</a:t>
            </a:r>
            <a:endParaRPr dirty="0"/>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BF79A7-DF5C-8841-9A4E-8F612A59C634}" type="slidenum">
              <a:rPr lang="en-US"/>
              <a:pPr/>
              <a:t>‹#›</a:t>
            </a:fld>
            <a:endParaRPr lang="en-US" dirty="0"/>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screen">
              <a:extLst>
                <a:ext uri="{28A0092B-C50C-407E-A947-70E740481C1C}">
                  <a14:useLocalDpi xmlns:a14="http://schemas.microsoft.com/office/drawing/2010/main" xmlns=""/>
                </a:ext>
              </a:extLst>
            </a:blip>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dirty="0" smtClean="0"/>
              <a:t>Drag picture to placeholder or click icon to add</a:t>
            </a:r>
            <a:endParaRPr dirty="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screen">
              <a:extLst>
                <a:ext uri="{28A0092B-C50C-407E-A947-70E740481C1C}">
                  <a14:useLocalDpi xmlns:a14="http://schemas.microsoft.com/office/drawing/2010/main" xmlns=""/>
                </a:ext>
              </a:extLst>
            </a:blip>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BF79A7-DF5C-8841-9A4E-8F612A59C634}" type="slidenum">
              <a:rPr lang="en-US"/>
              <a:pPr/>
              <a:t>‹#›</a:t>
            </a:fld>
            <a:endParaRPr lang="en-US" dirty="0"/>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screen">
              <a:extLst>
                <a:ext uri="{28A0092B-C50C-407E-A947-70E740481C1C}">
                  <a14:useLocalDpi xmlns:a14="http://schemas.microsoft.com/office/drawing/2010/main" xmlns=""/>
                </a:ext>
              </a:extLst>
            </a:blip>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dirty="0" smtClean="0"/>
              <a:t>Drag picture to placeholder or click icon to add</a:t>
            </a:r>
            <a:endParaRPr dirty="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screen">
              <a:extLst>
                <a:ext uri="{28A0092B-C50C-407E-A947-70E740481C1C}">
                  <a14:useLocalDpi xmlns:a14="http://schemas.microsoft.com/office/drawing/2010/main" xmlns=""/>
                </a:ext>
              </a:extLst>
            </a:blip>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dirty="0" smtClean="0"/>
              <a:t>Drag picture to placeholder or click icon to add</a:t>
            </a:r>
            <a:endParaRPr dirty="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screen">
              <a:extLst>
                <a:ext uri="{28A0092B-C50C-407E-A947-70E740481C1C}">
                  <a14:useLocalDpi xmlns:a14="http://schemas.microsoft.com/office/drawing/2010/main" xmlns=""/>
                </a:ext>
              </a:extLst>
            </a:blip>
            <a:srcRect/>
            <a:stretch>
              <a:fillRect/>
            </a:stretch>
          </a:blipFill>
        </p:spPr>
        <p:txBody>
          <a:bodyPr vert="horz" anchor="t" anchorCtr="1">
            <a:normAutofit/>
          </a:bodyPr>
          <a:lstStyle>
            <a:lvl1pPr marL="0" indent="0">
              <a:buNone/>
              <a:defRPr sz="1600"/>
            </a:lvl1pPr>
          </a:lstStyle>
          <a:p>
            <a:r>
              <a:rPr lang="en-US" dirty="0" smtClean="0"/>
              <a:t>Drag picture to placeholder or click icon to add</a:t>
            </a:r>
            <a:endParaRPr dirty="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screen">
              <a:extLst>
                <a:ext uri="{28A0092B-C50C-407E-A947-70E740481C1C}">
                  <a14:useLocalDpi xmlns:a14="http://schemas.microsoft.com/office/drawing/2010/main" xmlns=""/>
                </a:ext>
              </a:extLst>
            </a:blip>
            <a:srcRect/>
            <a:stretch>
              <a:fillRect/>
            </a:stretch>
          </a:blipFill>
        </p:spPr>
        <p:txBody>
          <a:bodyPr vert="horz" anchor="t" anchorCtr="1">
            <a:normAutofit/>
          </a:bodyPr>
          <a:lstStyle>
            <a:lvl1pPr marL="0" indent="0">
              <a:buNone/>
              <a:defRPr sz="1600"/>
            </a:lvl1pPr>
          </a:lstStyle>
          <a:p>
            <a:r>
              <a:rPr lang="en-US" dirty="0" smtClean="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BF79A7-DF5C-8841-9A4E-8F612A59C634}" type="slidenum">
              <a:rPr lang="en-US"/>
              <a:pPr/>
              <a:t>‹#›</a:t>
            </a:fld>
            <a:endParaRPr lang="en-US" dirty="0"/>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dirty="0" smtClean="0"/>
              <a:t>Drag picture to placeholder or click icon to add</a:t>
            </a:r>
            <a:endParaRPr dirty="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screen">
              <a:extLst>
                <a:ext uri="{28A0092B-C50C-407E-A947-70E740481C1C}">
                  <a14:useLocalDpi xmlns:a14="http://schemas.microsoft.com/office/drawing/2010/main" xmlns=""/>
                </a:ext>
              </a:extLst>
            </a:blip>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dirty="0" smtClean="0"/>
              <a:t>Drag picture to placeholder or click icon to add</a:t>
            </a:r>
            <a:endParaRPr dirty="0"/>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BF79A7-DF5C-8841-9A4E-8F612A59C634}" type="slidenum">
              <a:rPr lang="en-US"/>
              <a:pPr/>
              <a:t>‹#›</a:t>
            </a:fld>
            <a:endParaRPr lang="en-US" dirty="0"/>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dirty="0" smtClean="0"/>
              <a:t>Drag picture to placeholder or click icon to add</a:t>
            </a:r>
            <a:endParaRPr dirty="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screen">
              <a:extLst>
                <a:ext uri="{28A0092B-C50C-407E-A947-70E740481C1C}">
                  <a14:useLocalDpi xmlns:a14="http://schemas.microsoft.com/office/drawing/2010/main" xmlns=""/>
                </a:ext>
              </a:extLst>
            </a:blip>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dirty="0" smtClean="0"/>
              <a:t>Drag picture to placeholder or click icon to add</a:t>
            </a:r>
            <a:endParaRPr dirty="0"/>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dirty="0" smtClean="0"/>
              <a:t>Drag picture to placeholder or click icon to add</a:t>
            </a:r>
            <a:endParaRPr dirty="0"/>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17A5F-8558-854B-A4AB-A57F9D6AFBC3}"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4BBEFB-ABDC-814C-850A-E98446996E0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798347-B468-5642-BCDE-0C320E98FFA3}"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pPr/>
              <a:t>‹#›</a:t>
            </a:fld>
            <a:endParaRPr lang="en-US" dirty="0"/>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screen">
              <a:extLst>
                <a:ext uri="{28A0092B-C50C-407E-A947-70E740481C1C}">
                  <a14:useLocalDpi xmlns:a14="http://schemas.microsoft.com/office/drawing/2010/main" xmlns=""/>
                </a:ext>
              </a:extLst>
            </a:blip>
            <a:srcRect/>
            <a:stretch>
              <a:fillRect/>
            </a:stretch>
          </a:blipFill>
          <a:ln>
            <a:noFill/>
          </a:ln>
        </p:spPr>
        <p:txBody>
          <a:bodyPr vert="vert270"/>
          <a:lstStyle>
            <a:lvl1pPr marL="0" indent="0">
              <a:buNone/>
              <a:defRPr/>
            </a:lvl1pPr>
          </a:lstStyle>
          <a:p>
            <a:r>
              <a:rPr lang="en-US" dirty="0" smtClean="0"/>
              <a:t>Drag picture to placeholder or click icon to add</a:t>
            </a:r>
            <a:endParaRPr dirty="0"/>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7198764E-ED19-474B-89C1-9C023C05C32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321040" y="363071"/>
            <a:ext cx="609600" cy="365125"/>
          </a:xfrm>
        </p:spPr>
        <p:txBody>
          <a:bodyPr/>
          <a:lstStyle/>
          <a:p>
            <a:fld id="{7797BA85-315D-534E-A806-42C42F1A774F}"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45FA4813-CC79-1B43-8351-3048E381ED5E}" type="slidenum">
              <a:rPr lang="en-US"/>
              <a:pPr/>
              <a:t>‹#›</a:t>
            </a:fld>
            <a:endParaRPr lang="en-US" dirty="0"/>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321040" y="365760"/>
            <a:ext cx="609600" cy="365125"/>
          </a:xfrm>
        </p:spPr>
        <p:txBody>
          <a:bodyPr/>
          <a:lstStyle/>
          <a:p>
            <a:fld id="{BEFBEFC3-AB7F-5841-967A-7C9B8F74D3D7}" type="slidenum">
              <a:rPr lang="en-US"/>
              <a:pPr/>
              <a:t>‹#›</a:t>
            </a:fld>
            <a:endParaRPr lang="en-US" dirty="0"/>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321040" y="365760"/>
            <a:ext cx="609600" cy="365125"/>
          </a:xfrm>
        </p:spPr>
        <p:txBody>
          <a:bodyPr/>
          <a:lstStyle/>
          <a:p>
            <a:fld id="{5F913B58-B0F4-3F4C-8C35-6B38E30BEBF8}" type="slidenum">
              <a:rPr lang="en-US"/>
              <a:pPr/>
              <a:t>‹#›</a:t>
            </a:fld>
            <a:endParaRPr lang="en-US" dirty="0"/>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E9A089-57B1-5E4F-B16D-9536266071D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endParaRPr lang="en-US" dirty="0"/>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dirty="0"/>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76BF79A7-DF5C-8841-9A4E-8F612A59C634}" type="slidenum">
              <a:rPr lang="en-US"/>
              <a:pPr/>
              <a:t>‹#›</a:t>
            </a:fld>
            <a:endParaRPr lang="en-US" dirty="0"/>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aims.fao.org/advice/metadata-beta-version" TargetMode="External"/><Relationship Id="rId5" Type="http://schemas.openxmlformats.org/officeDocument/2006/relationships/image" Target="../media/image29.png"/><Relationship Id="rId4" Type="http://schemas.openxmlformats.org/officeDocument/2006/relationships/hyperlink" Target="http://aims.fao.org/fr/metadata/m2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package" Target="../embeddings/Microsoft_Office_Word_Document2.docx"/><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wiki.dublincore.org/index.php/User_Guide/Publishing_Metadat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aims.fao.org/lode/bd"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diagramColors" Target="../diagrams/colors1.xml"/><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9.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3.png"/><Relationship Id="rId5" Type="http://schemas.openxmlformats.org/officeDocument/2006/relationships/diagramLayout" Target="../diagrams/layout1.xml"/><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diagramData" Target="../diagrams/data1.xml"/><Relationship Id="rId9" Type="http://schemas.openxmlformats.org/officeDocument/2006/relationships/image" Target="../media/image41.png"/><Relationship Id="rId1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aims.fao.org/lode/b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aims.fao.org/openagris" TargetMode="External"/><Relationship Id="rId4" Type="http://schemas.openxmlformats.org/officeDocument/2006/relationships/hyperlink" Target="http://aims.fao.org/standards/agrovoc/ab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Microsoft_Office_Word_Document1.docx"/><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aims.fao.org/fr/metadata/m2b" TargetMode="Externa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57200" y="1066800"/>
            <a:ext cx="7848600" cy="1752600"/>
          </a:xfrm>
        </p:spPr>
        <p:txBody>
          <a:bodyPr/>
          <a:lstStyle/>
          <a:p>
            <a:pPr algn="ctr"/>
            <a:r>
              <a:rPr lang="es-ES" sz="3600" b="1" dirty="0" smtClean="0"/>
              <a:t>Cómo seleccionar </a:t>
            </a:r>
            <a:r>
              <a:rPr lang="es-ES" sz="3600" b="1" dirty="0" smtClean="0"/>
              <a:t>estrategias </a:t>
            </a:r>
            <a:r>
              <a:rPr lang="es-ES" sz="3600" b="1" dirty="0" smtClean="0"/>
              <a:t>de codificación adecuados para la producción de LOD habilitado para datos </a:t>
            </a:r>
            <a:r>
              <a:rPr lang="es-ES" sz="3600" b="1" dirty="0" smtClean="0"/>
              <a:t>bibliográficos</a:t>
            </a:r>
            <a:endParaRPr lang="en-US" sz="3600" dirty="0"/>
          </a:p>
        </p:txBody>
      </p:sp>
      <p:pic>
        <p:nvPicPr>
          <p:cNvPr id="6" name="Picture 5"/>
          <p:cNvPicPr>
            <a:picLocks noChangeAspect="1"/>
          </p:cNvPicPr>
          <p:nvPr/>
        </p:nvPicPr>
        <p:blipFill>
          <a:blip r:embed="rId3"/>
          <a:stretch>
            <a:fillRect/>
          </a:stretch>
        </p:blipFill>
        <p:spPr>
          <a:xfrm>
            <a:off x="-28340" y="0"/>
            <a:ext cx="9144000" cy="698015"/>
          </a:xfrm>
          <a:prstGeom prst="rect">
            <a:avLst/>
          </a:prstGeom>
        </p:spPr>
      </p:pic>
      <p:pic>
        <p:nvPicPr>
          <p:cNvPr id="7" name="Picture 6"/>
          <p:cNvPicPr>
            <a:picLocks noChangeAspect="1"/>
          </p:cNvPicPr>
          <p:nvPr/>
        </p:nvPicPr>
        <p:blipFill>
          <a:blip r:embed="rId4"/>
          <a:stretch>
            <a:fillRect/>
          </a:stretch>
        </p:blipFill>
        <p:spPr>
          <a:xfrm>
            <a:off x="5257800" y="3048000"/>
            <a:ext cx="1625600" cy="1574800"/>
          </a:xfrm>
          <a:prstGeom prst="rect">
            <a:avLst/>
          </a:prstGeom>
        </p:spPr>
      </p:pic>
      <p:pic>
        <p:nvPicPr>
          <p:cNvPr id="9" name="Picture 8"/>
          <p:cNvPicPr>
            <a:picLocks noChangeAspect="1"/>
          </p:cNvPicPr>
          <p:nvPr/>
        </p:nvPicPr>
        <p:blipFill>
          <a:blip r:embed="rId5"/>
          <a:stretch>
            <a:fillRect/>
          </a:stretch>
        </p:blipFill>
        <p:spPr>
          <a:xfrm>
            <a:off x="1828800" y="2971800"/>
            <a:ext cx="1371600" cy="1841500"/>
          </a:xfrm>
          <a:prstGeom prst="rect">
            <a:avLst/>
          </a:prstGeom>
        </p:spPr>
      </p:pic>
      <p:sp>
        <p:nvSpPr>
          <p:cNvPr id="11" name="TextBox 10"/>
          <p:cNvSpPr txBox="1"/>
          <p:nvPr/>
        </p:nvSpPr>
        <p:spPr>
          <a:xfrm>
            <a:off x="914400" y="4941344"/>
            <a:ext cx="3429000" cy="954107"/>
          </a:xfrm>
          <a:prstGeom prst="rect">
            <a:avLst/>
          </a:prstGeom>
          <a:noFill/>
        </p:spPr>
        <p:txBody>
          <a:bodyPr wrap="square" rtlCol="0">
            <a:spAutoFit/>
          </a:bodyPr>
          <a:lstStyle/>
          <a:p>
            <a:pPr algn="ctr"/>
            <a:r>
              <a:rPr lang="en-US" sz="2000" b="1" dirty="0" smtClean="0"/>
              <a:t>Marcia </a:t>
            </a:r>
            <a:r>
              <a:rPr lang="en-US" sz="2000" b="1" dirty="0" err="1" smtClean="0"/>
              <a:t>L.Zeng</a:t>
            </a:r>
            <a:r>
              <a:rPr lang="en-US" dirty="0" smtClean="0"/>
              <a:t/>
            </a:r>
            <a:br>
              <a:rPr lang="en-US" dirty="0" smtClean="0"/>
            </a:br>
            <a:r>
              <a:rPr lang="en-US" dirty="0" smtClean="0"/>
              <a:t> Kent State University </a:t>
            </a:r>
            <a:r>
              <a:rPr lang="en-US" dirty="0" smtClean="0"/>
              <a:t/>
            </a:r>
            <a:br>
              <a:rPr lang="en-US" dirty="0" smtClean="0"/>
            </a:br>
            <a:r>
              <a:rPr lang="en-US" dirty="0" smtClean="0"/>
              <a:t> </a:t>
            </a:r>
            <a:r>
              <a:rPr lang="en-US" dirty="0" err="1" smtClean="0"/>
              <a:t>Estados</a:t>
            </a:r>
            <a:r>
              <a:rPr lang="en-US" dirty="0" smtClean="0"/>
              <a:t> </a:t>
            </a:r>
            <a:r>
              <a:rPr lang="en-US" dirty="0" err="1" smtClean="0"/>
              <a:t>Unidos</a:t>
            </a:r>
            <a:r>
              <a:rPr lang="en-US" dirty="0" smtClean="0"/>
              <a:t> de </a:t>
            </a:r>
            <a:r>
              <a:rPr lang="en-US" dirty="0" err="1" smtClean="0"/>
              <a:t>América</a:t>
            </a:r>
            <a:endParaRPr lang="en-US" dirty="0"/>
          </a:p>
        </p:txBody>
      </p:sp>
      <p:sp>
        <p:nvSpPr>
          <p:cNvPr id="12" name="TextBox 11"/>
          <p:cNvSpPr txBox="1"/>
          <p:nvPr/>
        </p:nvSpPr>
        <p:spPr>
          <a:xfrm>
            <a:off x="4648200" y="4876800"/>
            <a:ext cx="3048000" cy="1231106"/>
          </a:xfrm>
          <a:prstGeom prst="rect">
            <a:avLst/>
          </a:prstGeom>
          <a:noFill/>
        </p:spPr>
        <p:txBody>
          <a:bodyPr wrap="square" rtlCol="0">
            <a:spAutoFit/>
          </a:bodyPr>
          <a:lstStyle/>
          <a:p>
            <a:pPr algn="ctr"/>
            <a:r>
              <a:rPr lang="en-US" dirty="0" smtClean="0"/>
              <a:t> </a:t>
            </a:r>
            <a:r>
              <a:rPr lang="en-US" sz="2000" b="1" dirty="0" smtClean="0"/>
              <a:t>Imma Subirats</a:t>
            </a:r>
            <a:r>
              <a:rPr lang="en-US" b="1" dirty="0" smtClean="0"/>
              <a:t/>
            </a:r>
            <a:br>
              <a:rPr lang="en-US" b="1" dirty="0" smtClean="0"/>
            </a:br>
            <a:r>
              <a:rPr lang="en-US" dirty="0" smtClean="0"/>
              <a:t> </a:t>
            </a:r>
            <a:r>
              <a:rPr lang="en-US" dirty="0" err="1" smtClean="0"/>
              <a:t>Organización</a:t>
            </a:r>
            <a:r>
              <a:rPr lang="en-US" dirty="0" smtClean="0"/>
              <a:t> de la </a:t>
            </a:r>
            <a:r>
              <a:rPr lang="en-US" dirty="0" err="1" smtClean="0"/>
              <a:t>Naciones</a:t>
            </a:r>
            <a:r>
              <a:rPr lang="en-US" dirty="0" smtClean="0"/>
              <a:t> </a:t>
            </a:r>
            <a:r>
              <a:rPr lang="en-US" dirty="0" err="1" smtClean="0"/>
              <a:t>Unidas</a:t>
            </a:r>
            <a:r>
              <a:rPr lang="en-US" dirty="0" smtClean="0"/>
              <a:t> </a:t>
            </a:r>
            <a:r>
              <a:rPr lang="en-US" dirty="0" err="1" smtClean="0"/>
              <a:t>para</a:t>
            </a:r>
            <a:r>
              <a:rPr lang="en-US" dirty="0" smtClean="0"/>
              <a:t> la </a:t>
            </a:r>
            <a:r>
              <a:rPr lang="en-US" dirty="0" err="1" smtClean="0"/>
              <a:t>Alimentación</a:t>
            </a:r>
            <a:r>
              <a:rPr lang="en-US" dirty="0" smtClean="0"/>
              <a:t> y </a:t>
            </a:r>
            <a:r>
              <a:rPr lang="en-US" dirty="0" err="1" smtClean="0"/>
              <a:t>Agricultura</a:t>
            </a:r>
            <a:endParaRPr lang="en-US" dirty="0"/>
          </a:p>
        </p:txBody>
      </p:sp>
      <p:sp>
        <p:nvSpPr>
          <p:cNvPr id="13" name="TextBox 12"/>
          <p:cNvSpPr txBox="1"/>
          <p:nvPr/>
        </p:nvSpPr>
        <p:spPr>
          <a:xfrm>
            <a:off x="1524000" y="6172200"/>
            <a:ext cx="6019800" cy="400110"/>
          </a:xfrm>
          <a:prstGeom prst="rect">
            <a:avLst/>
          </a:prstGeom>
          <a:noFill/>
        </p:spPr>
        <p:txBody>
          <a:bodyPr wrap="square" rtlCol="0">
            <a:spAutoFit/>
          </a:bodyPr>
          <a:lstStyle/>
          <a:p>
            <a:pPr algn="ctr"/>
            <a:r>
              <a:rPr lang="en-US" sz="2000" dirty="0" err="1" smtClean="0"/>
              <a:t>Webinar@AIMS</a:t>
            </a:r>
            <a:r>
              <a:rPr lang="en-US" sz="2000" dirty="0" smtClean="0"/>
              <a:t>, </a:t>
            </a:r>
            <a:r>
              <a:rPr lang="en-US" sz="2000" dirty="0" smtClean="0"/>
              <a:t>XX </a:t>
            </a:r>
            <a:r>
              <a:rPr lang="en-US" sz="2000" dirty="0" err="1" smtClean="0"/>
              <a:t>XX</a:t>
            </a:r>
            <a:r>
              <a:rPr lang="en-US" sz="2000" dirty="0" smtClean="0"/>
              <a:t>, </a:t>
            </a:r>
            <a:r>
              <a:rPr lang="en-US" sz="2000" dirty="0" smtClean="0"/>
              <a:t>2013</a:t>
            </a:r>
            <a:endParaRPr lang="en-US" sz="2000" dirty="0"/>
          </a:p>
        </p:txBody>
      </p:sp>
      <p:sp>
        <p:nvSpPr>
          <p:cNvPr id="2" name="TextBox 1"/>
          <p:cNvSpPr txBox="1"/>
          <p:nvPr/>
        </p:nvSpPr>
        <p:spPr>
          <a:xfrm>
            <a:off x="3352800" y="3733800"/>
            <a:ext cx="182880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LODE-BD</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106794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304800" y="457200"/>
            <a:ext cx="3048000" cy="886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3200" b="1" dirty="0" smtClean="0">
                <a:solidFill>
                  <a:schemeClr val="bg1"/>
                </a:solidFill>
              </a:rPr>
              <a:t>LODE-BD Groups</a:t>
            </a:r>
            <a:endParaRPr lang="en-US" sz="3200" b="1" dirty="0" smtClean="0">
              <a:solidFill>
                <a:schemeClr val="bg1"/>
              </a:solidFill>
            </a:endParaRPr>
          </a:p>
        </p:txBody>
      </p:sp>
      <p:pic>
        <p:nvPicPr>
          <p:cNvPr id="6" name="Picture 5" descr="Screen shot 2012-07-02 at 10.29.57 PM.pn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rot="16200000">
            <a:off x="5695950" y="2927350"/>
            <a:ext cx="6070600" cy="825500"/>
          </a:xfrm>
          <a:prstGeom prst="rect">
            <a:avLst/>
          </a:prstGeom>
          <a:effectLst>
            <a:glow rad="63500">
              <a:schemeClr val="accent6">
                <a:satMod val="175000"/>
                <a:alpha val="40000"/>
              </a:schemeClr>
            </a:glow>
          </a:effectLst>
        </p:spPr>
      </p:pic>
      <p:sp>
        <p:nvSpPr>
          <p:cNvPr id="7" name="Rectangle 6"/>
          <p:cNvSpPr/>
          <p:nvPr/>
        </p:nvSpPr>
        <p:spPr>
          <a:xfrm>
            <a:off x="5334000" y="5638800"/>
            <a:ext cx="2579628" cy="461665"/>
          </a:xfrm>
          <a:prstGeom prst="rect">
            <a:avLst/>
          </a:prstGeom>
        </p:spPr>
        <p:txBody>
          <a:bodyPr wrap="none">
            <a:spAutoFit/>
          </a:bodyPr>
          <a:lstStyle/>
          <a:p>
            <a:r>
              <a:rPr lang="en-US" sz="1200" dirty="0">
                <a:hlinkClick r:id="rId4"/>
              </a:rPr>
              <a:t>http://aims.fao.org/fr/metadata/</a:t>
            </a:r>
            <a:r>
              <a:rPr lang="en-US" sz="1200" dirty="0" smtClean="0">
                <a:hlinkClick r:id="rId4"/>
              </a:rPr>
              <a:t>m2b</a:t>
            </a:r>
            <a:endParaRPr lang="en-US" sz="1200" dirty="0" smtClean="0"/>
          </a:p>
          <a:p>
            <a:endParaRPr lang="en-US" sz="1200" dirty="0"/>
          </a:p>
        </p:txBody>
      </p:sp>
      <p:sp>
        <p:nvSpPr>
          <p:cNvPr id="8" name="Rectangle 7"/>
          <p:cNvSpPr/>
          <p:nvPr/>
        </p:nvSpPr>
        <p:spPr>
          <a:xfrm>
            <a:off x="457200" y="1828800"/>
            <a:ext cx="3200400" cy="3170099"/>
          </a:xfrm>
          <a:prstGeom prst="rect">
            <a:avLst/>
          </a:prstGeom>
          <a:noFill/>
        </p:spPr>
        <p:txBody>
          <a:bodyPr wrap="square">
            <a:spAutoFit/>
          </a:bodyPr>
          <a:lstStyle/>
          <a:p>
            <a:r>
              <a:rPr lang="en-US" sz="2000" dirty="0">
                <a:solidFill>
                  <a:schemeClr val="bg1"/>
                </a:solidFill>
                <a:latin typeface="Calibri" charset="0"/>
              </a:rPr>
              <a:t>1. Title Information</a:t>
            </a:r>
          </a:p>
          <a:p>
            <a:r>
              <a:rPr lang="en-US" sz="2000" dirty="0">
                <a:solidFill>
                  <a:schemeClr val="bg1"/>
                </a:solidFill>
                <a:latin typeface="Calibri" charset="0"/>
              </a:rPr>
              <a:t>2. Responsible Body</a:t>
            </a:r>
          </a:p>
          <a:p>
            <a:r>
              <a:rPr lang="en-US" sz="2000" dirty="0">
                <a:solidFill>
                  <a:schemeClr val="bg1"/>
                </a:solidFill>
                <a:latin typeface="Calibri" charset="0"/>
              </a:rPr>
              <a:t>3. Physical Characteristics</a:t>
            </a:r>
          </a:p>
          <a:p>
            <a:r>
              <a:rPr lang="en-US" sz="2000" dirty="0">
                <a:solidFill>
                  <a:schemeClr val="bg1"/>
                </a:solidFill>
                <a:latin typeface="Calibri" charset="0"/>
              </a:rPr>
              <a:t>4. Location</a:t>
            </a:r>
          </a:p>
          <a:p>
            <a:r>
              <a:rPr lang="en-US" sz="2000" dirty="0">
                <a:solidFill>
                  <a:schemeClr val="bg1"/>
                </a:solidFill>
                <a:latin typeface="Calibri" charset="0"/>
              </a:rPr>
              <a:t>5. Subject</a:t>
            </a:r>
          </a:p>
          <a:p>
            <a:r>
              <a:rPr lang="en-US" sz="2000" dirty="0">
                <a:solidFill>
                  <a:schemeClr val="bg1"/>
                </a:solidFill>
                <a:latin typeface="Calibri" charset="0"/>
              </a:rPr>
              <a:t>6. Description of content</a:t>
            </a:r>
          </a:p>
          <a:p>
            <a:r>
              <a:rPr lang="en-US" sz="2000" dirty="0">
                <a:solidFill>
                  <a:schemeClr val="bg1"/>
                </a:solidFill>
                <a:latin typeface="Calibri" charset="0"/>
              </a:rPr>
              <a:t>7. Intellectual property </a:t>
            </a:r>
          </a:p>
          <a:p>
            <a:r>
              <a:rPr lang="en-US" sz="2000" dirty="0">
                <a:solidFill>
                  <a:schemeClr val="bg1"/>
                </a:solidFill>
                <a:latin typeface="Calibri" charset="0"/>
              </a:rPr>
              <a:t>8. Usage </a:t>
            </a:r>
          </a:p>
          <a:p>
            <a:r>
              <a:rPr lang="en-US" sz="2000" dirty="0">
                <a:solidFill>
                  <a:schemeClr val="bg1"/>
                </a:solidFill>
                <a:latin typeface="Calibri" charset="0"/>
              </a:rPr>
              <a:t>9. Relation between documents / agents</a:t>
            </a:r>
          </a:p>
        </p:txBody>
      </p:sp>
      <p:sp>
        <p:nvSpPr>
          <p:cNvPr id="3" name="TextBox 2"/>
          <p:cNvSpPr txBox="1"/>
          <p:nvPr/>
        </p:nvSpPr>
        <p:spPr>
          <a:xfrm>
            <a:off x="381000" y="1447800"/>
            <a:ext cx="3352800" cy="369332"/>
          </a:xfrm>
          <a:prstGeom prst="rect">
            <a:avLst/>
          </a:prstGeom>
          <a:noFill/>
        </p:spPr>
        <p:txBody>
          <a:bodyPr wrap="square" rtlCol="0">
            <a:spAutoFit/>
          </a:bodyPr>
          <a:lstStyle/>
          <a:p>
            <a:r>
              <a:rPr lang="en-US" altLang="zh-CN" dirty="0" smtClean="0">
                <a:solidFill>
                  <a:srgbClr val="FFFFFF"/>
                </a:solidFill>
              </a:rPr>
              <a:t>LODE</a:t>
            </a:r>
            <a:r>
              <a:rPr lang="zh-CN" altLang="en-US" dirty="0" smtClean="0">
                <a:solidFill>
                  <a:srgbClr val="FFFFFF"/>
                </a:solidFill>
              </a:rPr>
              <a:t>－</a:t>
            </a:r>
            <a:r>
              <a:rPr lang="en-US" altLang="zh-CN" dirty="0" smtClean="0">
                <a:solidFill>
                  <a:srgbClr val="FFFFFF"/>
                </a:solidFill>
              </a:rPr>
              <a:t>BD</a:t>
            </a:r>
            <a:r>
              <a:rPr lang="zh-CN" altLang="en-US" dirty="0" smtClean="0">
                <a:solidFill>
                  <a:srgbClr val="FFFFFF"/>
                </a:solidFill>
              </a:rPr>
              <a:t>九大组属性和关系</a:t>
            </a:r>
            <a:endParaRPr lang="en-US" dirty="0">
              <a:solidFill>
                <a:srgbClr val="FFFFFF"/>
              </a:solidFill>
            </a:endParaRPr>
          </a:p>
        </p:txBody>
      </p:sp>
      <p:pic>
        <p:nvPicPr>
          <p:cNvPr id="4" name="Picture 3" descr="Screen shot 2012-07-20 at 11.27.34 PM.pn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533400" y="457200"/>
            <a:ext cx="7332008" cy="6172200"/>
          </a:xfrm>
          <a:prstGeom prst="rect">
            <a:avLst/>
          </a:prstGeom>
          <a:ln>
            <a:solidFill>
              <a:schemeClr val="tx2">
                <a:lumMod val="60000"/>
                <a:lumOff val="40000"/>
              </a:schemeClr>
            </a:solidFill>
          </a:ln>
        </p:spPr>
      </p:pic>
      <p:sp>
        <p:nvSpPr>
          <p:cNvPr id="9" name="Rectangle 8"/>
          <p:cNvSpPr/>
          <p:nvPr/>
        </p:nvSpPr>
        <p:spPr>
          <a:xfrm>
            <a:off x="6096000" y="6615"/>
            <a:ext cx="2211438" cy="369332"/>
          </a:xfrm>
          <a:prstGeom prst="rect">
            <a:avLst/>
          </a:prstGeom>
        </p:spPr>
        <p:txBody>
          <a:bodyPr wrap="none">
            <a:spAutoFit/>
          </a:bodyPr>
          <a:lstStyle/>
          <a:p>
            <a:r>
              <a:rPr lang="en-US" altLang="zh-CN" dirty="0"/>
              <a:t>M</a:t>
            </a:r>
            <a:r>
              <a:rPr lang="en-US" altLang="zh-CN" dirty="0" smtClean="0"/>
              <a:t>inimum properties</a:t>
            </a:r>
            <a:endParaRPr lang="en-US" dirty="0"/>
          </a:p>
        </p:txBody>
      </p:sp>
      <p:sp>
        <p:nvSpPr>
          <p:cNvPr id="10" name="Rectangle 9"/>
          <p:cNvSpPr/>
          <p:nvPr/>
        </p:nvSpPr>
        <p:spPr>
          <a:xfrm>
            <a:off x="5486400" y="6179894"/>
            <a:ext cx="2895600" cy="646331"/>
          </a:xfrm>
          <a:prstGeom prst="rect">
            <a:avLst/>
          </a:prstGeom>
        </p:spPr>
        <p:txBody>
          <a:bodyPr wrap="square">
            <a:spAutoFit/>
          </a:bodyPr>
          <a:lstStyle/>
          <a:p>
            <a:r>
              <a:rPr lang="en-US" dirty="0">
                <a:hlinkClick r:id="rId6"/>
              </a:rPr>
              <a:t>http://aims.fao.org/advice/metadata-beta-</a:t>
            </a:r>
            <a:r>
              <a:rPr lang="en-US" dirty="0" smtClean="0">
                <a:hlinkClick r:id="rId6"/>
              </a:rPr>
              <a:t>version</a:t>
            </a:r>
            <a:endParaRPr lang="en-US" dirty="0" smtClean="0"/>
          </a:p>
        </p:txBody>
      </p:sp>
      <p:sp>
        <p:nvSpPr>
          <p:cNvPr id="11" name="Rectangle 10"/>
          <p:cNvSpPr/>
          <p:nvPr/>
        </p:nvSpPr>
        <p:spPr>
          <a:xfrm>
            <a:off x="25121" y="152400"/>
            <a:ext cx="2565679" cy="584776"/>
          </a:xfrm>
          <a:prstGeom prst="rect">
            <a:avLst/>
          </a:prstGeom>
          <a:ln>
            <a:solidFill>
              <a:srgbClr val="4F81BD"/>
            </a:solidFill>
          </a:ln>
        </p:spPr>
        <p:txBody>
          <a:bodyPr wrap="square">
            <a:spAutoFit/>
          </a:bodyPr>
          <a:lstStyle/>
          <a:p>
            <a:r>
              <a:rPr lang="en-US" sz="1600" dirty="0"/>
              <a:t>“</a:t>
            </a:r>
            <a:r>
              <a:rPr lang="en-US" sz="1600" b="1" dirty="0">
                <a:solidFill>
                  <a:srgbClr val="FF0000"/>
                </a:solidFill>
              </a:rPr>
              <a:t>++</a:t>
            </a:r>
            <a:r>
              <a:rPr lang="en-US" sz="1600" dirty="0"/>
              <a:t>” </a:t>
            </a:r>
            <a:r>
              <a:rPr lang="en-US" sz="1600" dirty="0" smtClean="0"/>
              <a:t>= mandatory property</a:t>
            </a:r>
            <a:endParaRPr lang="en-US" sz="1600" dirty="0"/>
          </a:p>
          <a:p>
            <a:r>
              <a:rPr lang="en-US" sz="1600" dirty="0" smtClean="0"/>
              <a:t>“</a:t>
            </a:r>
            <a:r>
              <a:rPr lang="en-US" sz="1600" b="1" dirty="0" smtClean="0">
                <a:solidFill>
                  <a:srgbClr val="0000FF"/>
                </a:solidFill>
              </a:rPr>
              <a:t>+</a:t>
            </a:r>
            <a:r>
              <a:rPr lang="en-US" sz="1600" dirty="0" smtClean="0"/>
              <a:t>" = </a:t>
            </a:r>
            <a:r>
              <a:rPr lang="en-US" sz="1600" dirty="0"/>
              <a:t>highly recommended </a:t>
            </a:r>
          </a:p>
        </p:txBody>
      </p:sp>
    </p:spTree>
    <p:extLst>
      <p:ext uri="{BB962C8B-B14F-4D97-AF65-F5344CB8AC3E}">
        <p14:creationId xmlns:p14="http://schemas.microsoft.com/office/powerpoint/2010/main" xmlns="" val="7318857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3" name="Curved Connector 22"/>
          <p:cNvCxnSpPr/>
          <p:nvPr/>
        </p:nvCxnSpPr>
        <p:spPr>
          <a:xfrm rot="16200000" flipH="1">
            <a:off x="1333500" y="3162300"/>
            <a:ext cx="1143000" cy="762000"/>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p:nvPicPr>
        <p:blipFill>
          <a:blip r:embed="rId3"/>
          <a:stretch>
            <a:fillRect/>
          </a:stretch>
        </p:blipFill>
        <p:spPr>
          <a:xfrm>
            <a:off x="1143000" y="674168"/>
            <a:ext cx="7688433" cy="6183832"/>
          </a:xfrm>
          <a:prstGeom prst="rect">
            <a:avLst/>
          </a:prstGeom>
        </p:spPr>
      </p:pic>
      <p:sp>
        <p:nvSpPr>
          <p:cNvPr id="32" name="Title 1"/>
          <p:cNvSpPr txBox="1">
            <a:spLocks/>
          </p:cNvSpPr>
          <p:nvPr/>
        </p:nvSpPr>
        <p:spPr>
          <a:xfrm>
            <a:off x="381000" y="76200"/>
            <a:ext cx="8686800" cy="4572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z="2400" b="1" dirty="0"/>
              <a:t>Step 3. Walk through the LODE-BD decision trees, </a:t>
            </a:r>
          </a:p>
        </p:txBody>
      </p:sp>
      <p:sp>
        <p:nvSpPr>
          <p:cNvPr id="36" name="Donut 35"/>
          <p:cNvSpPr/>
          <p:nvPr/>
        </p:nvSpPr>
        <p:spPr>
          <a:xfrm>
            <a:off x="3200400" y="4572000"/>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3" name="Straight Arrow Connector 2"/>
          <p:cNvCxnSpPr/>
          <p:nvPr/>
        </p:nvCxnSpPr>
        <p:spPr>
          <a:xfrm>
            <a:off x="3200400" y="2743200"/>
            <a:ext cx="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 name="Elbow Connector 3"/>
          <p:cNvCxnSpPr/>
          <p:nvPr/>
        </p:nvCxnSpPr>
        <p:spPr>
          <a:xfrm rot="16200000" flipH="1">
            <a:off x="3657600" y="3581400"/>
            <a:ext cx="533400" cy="76200"/>
          </a:xfrm>
          <a:prstGeom prst="bent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rot="5400000">
            <a:off x="3543300" y="4305300"/>
            <a:ext cx="457200" cy="381000"/>
          </a:xfrm>
          <a:prstGeom prst="bent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200400" y="2133600"/>
            <a:ext cx="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315200" y="533400"/>
            <a:ext cx="1828800" cy="461665"/>
          </a:xfrm>
          <a:prstGeom prst="rect">
            <a:avLst/>
          </a:prstGeom>
          <a:noFill/>
        </p:spPr>
        <p:txBody>
          <a:bodyPr wrap="square" rtlCol="0">
            <a:spAutoFit/>
          </a:bodyPr>
          <a:lstStyle/>
          <a:p>
            <a:r>
              <a:rPr lang="en-US" sz="2400" b="1" dirty="0">
                <a:solidFill>
                  <a:schemeClr val="accent1"/>
                </a:solidFill>
              </a:rPr>
              <a:t>one by one </a:t>
            </a:r>
          </a:p>
        </p:txBody>
      </p:sp>
    </p:spTree>
    <p:extLst>
      <p:ext uri="{BB962C8B-B14F-4D97-AF65-F5344CB8AC3E}">
        <p14:creationId xmlns:p14="http://schemas.microsoft.com/office/powerpoint/2010/main" xmlns="" val="173074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heckerboard(across)">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3" name="Curved Connector 22"/>
          <p:cNvCxnSpPr/>
          <p:nvPr/>
        </p:nvCxnSpPr>
        <p:spPr>
          <a:xfrm rot="16200000" flipH="1">
            <a:off x="1333500" y="3162300"/>
            <a:ext cx="1143000" cy="762000"/>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p:nvPicPr>
        <p:blipFill>
          <a:blip r:embed="rId3"/>
          <a:stretch>
            <a:fillRect/>
          </a:stretch>
        </p:blipFill>
        <p:spPr>
          <a:xfrm>
            <a:off x="1143000" y="674168"/>
            <a:ext cx="7688433" cy="6183832"/>
          </a:xfrm>
          <a:prstGeom prst="rect">
            <a:avLst/>
          </a:prstGeom>
        </p:spPr>
      </p:pic>
      <p:sp>
        <p:nvSpPr>
          <p:cNvPr id="36" name="Donut 35"/>
          <p:cNvSpPr/>
          <p:nvPr/>
        </p:nvSpPr>
        <p:spPr>
          <a:xfrm>
            <a:off x="3200400" y="4572000"/>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7" name="Donut 36"/>
          <p:cNvSpPr/>
          <p:nvPr/>
        </p:nvSpPr>
        <p:spPr>
          <a:xfrm>
            <a:off x="6172200" y="5867400"/>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Donut 6"/>
          <p:cNvSpPr/>
          <p:nvPr/>
        </p:nvSpPr>
        <p:spPr>
          <a:xfrm>
            <a:off x="5715000" y="5867400"/>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Donut 7"/>
          <p:cNvSpPr/>
          <p:nvPr/>
        </p:nvSpPr>
        <p:spPr>
          <a:xfrm>
            <a:off x="5257800" y="6096000"/>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3" name="Straight Arrow Connector 2"/>
          <p:cNvCxnSpPr/>
          <p:nvPr/>
        </p:nvCxnSpPr>
        <p:spPr>
          <a:xfrm>
            <a:off x="3200400" y="2743200"/>
            <a:ext cx="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3962400" y="3352800"/>
            <a:ext cx="2971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200400" y="2133600"/>
            <a:ext cx="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257800" y="3352800"/>
            <a:ext cx="0" cy="2895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096000" y="3352800"/>
            <a:ext cx="0" cy="2590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rot="5400000">
            <a:off x="5410200" y="4419600"/>
            <a:ext cx="2590800" cy="457200"/>
          </a:xfrm>
          <a:prstGeom prst="bentConnector3">
            <a:avLst>
              <a:gd name="adj1" fmla="val 8627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rot="5400000">
            <a:off x="3086100" y="3771900"/>
            <a:ext cx="1295400" cy="457200"/>
          </a:xfrm>
          <a:prstGeom prst="bentConnector3">
            <a:avLst>
              <a:gd name="adj1" fmla="val 8137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81000" y="76200"/>
            <a:ext cx="8686800" cy="4572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z="2400" b="1" dirty="0"/>
              <a:t>Step 3. Walk through the LODE-BD decision trees, </a:t>
            </a:r>
          </a:p>
        </p:txBody>
      </p:sp>
      <p:sp>
        <p:nvSpPr>
          <p:cNvPr id="18" name="TextBox 17"/>
          <p:cNvSpPr txBox="1"/>
          <p:nvPr/>
        </p:nvSpPr>
        <p:spPr>
          <a:xfrm>
            <a:off x="7315200" y="533400"/>
            <a:ext cx="1828800" cy="461665"/>
          </a:xfrm>
          <a:prstGeom prst="rect">
            <a:avLst/>
          </a:prstGeom>
          <a:noFill/>
        </p:spPr>
        <p:txBody>
          <a:bodyPr wrap="square" rtlCol="0">
            <a:spAutoFit/>
          </a:bodyPr>
          <a:lstStyle/>
          <a:p>
            <a:r>
              <a:rPr lang="en-US" sz="2400" b="1" dirty="0">
                <a:solidFill>
                  <a:schemeClr val="accent1"/>
                </a:solidFill>
              </a:rPr>
              <a:t>one by one </a:t>
            </a:r>
          </a:p>
        </p:txBody>
      </p:sp>
    </p:spTree>
    <p:extLst>
      <p:ext uri="{BB962C8B-B14F-4D97-AF65-F5344CB8AC3E}">
        <p14:creationId xmlns:p14="http://schemas.microsoft.com/office/powerpoint/2010/main" xmlns="" val="3890201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6200" y="152399"/>
            <a:ext cx="2819400" cy="2926601"/>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xmlns="" val="1656251845"/>
              </p:ext>
            </p:extLst>
          </p:nvPr>
        </p:nvGraphicFramePr>
        <p:xfrm>
          <a:off x="2590800" y="1600200"/>
          <a:ext cx="6134100" cy="5118100"/>
        </p:xfrm>
        <a:graphic>
          <a:graphicData uri="http://schemas.openxmlformats.org/presentationml/2006/ole">
            <p:oleObj spid="_x0000_s6211" name="Document" r:id="rId5" imgW="6133874" imgH="5117912" progId="Word.Document.12">
              <p:embed/>
            </p:oleObj>
          </a:graphicData>
        </a:graphic>
      </p:graphicFrame>
      <p:sp>
        <p:nvSpPr>
          <p:cNvPr id="2" name="Title 1"/>
          <p:cNvSpPr>
            <a:spLocks noGrp="1"/>
          </p:cNvSpPr>
          <p:nvPr>
            <p:ph type="title"/>
          </p:nvPr>
        </p:nvSpPr>
        <p:spPr>
          <a:xfrm>
            <a:off x="3124200" y="152400"/>
            <a:ext cx="5867400" cy="762000"/>
          </a:xfrm>
        </p:spPr>
        <p:txBody>
          <a:bodyPr/>
          <a:lstStyle/>
          <a:p>
            <a:r>
              <a:rPr lang="en-US" b="1" dirty="0"/>
              <a:t>Step 4. Find metadata terms &amp; the encoding examples</a:t>
            </a:r>
          </a:p>
        </p:txBody>
      </p:sp>
      <p:grpSp>
        <p:nvGrpSpPr>
          <p:cNvPr id="3" name="Group 2"/>
          <p:cNvGrpSpPr/>
          <p:nvPr/>
        </p:nvGrpSpPr>
        <p:grpSpPr>
          <a:xfrm>
            <a:off x="5105400" y="3200400"/>
            <a:ext cx="2057400" cy="2590800"/>
            <a:chOff x="5105400" y="3200400"/>
            <a:chExt cx="2057400" cy="2590800"/>
          </a:xfrm>
        </p:grpSpPr>
        <p:sp>
          <p:nvSpPr>
            <p:cNvPr id="6" name="Donut 5"/>
            <p:cNvSpPr/>
            <p:nvPr/>
          </p:nvSpPr>
          <p:spPr>
            <a:xfrm>
              <a:off x="5105400" y="3200400"/>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Donut 6"/>
            <p:cNvSpPr/>
            <p:nvPr/>
          </p:nvSpPr>
          <p:spPr>
            <a:xfrm>
              <a:off x="5105400" y="3962400"/>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Donut 7"/>
            <p:cNvSpPr/>
            <p:nvPr/>
          </p:nvSpPr>
          <p:spPr>
            <a:xfrm>
              <a:off x="5105400" y="4267200"/>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Donut 8"/>
            <p:cNvSpPr/>
            <p:nvPr/>
          </p:nvSpPr>
          <p:spPr>
            <a:xfrm>
              <a:off x="5105400" y="5410200"/>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Donut 9"/>
            <p:cNvSpPr/>
            <p:nvPr/>
          </p:nvSpPr>
          <p:spPr>
            <a:xfrm>
              <a:off x="6019800" y="3200400"/>
              <a:ext cx="990600" cy="381000"/>
            </a:xfrm>
            <a:prstGeom prst="donut">
              <a:avLst>
                <a:gd name="adj" fmla="val 13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Donut 11"/>
            <p:cNvSpPr/>
            <p:nvPr/>
          </p:nvSpPr>
          <p:spPr>
            <a:xfrm>
              <a:off x="5867400" y="3886200"/>
              <a:ext cx="1295400" cy="381000"/>
            </a:xfrm>
            <a:prstGeom prst="donut">
              <a:avLst>
                <a:gd name="adj" fmla="val 13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Donut 12"/>
            <p:cNvSpPr/>
            <p:nvPr/>
          </p:nvSpPr>
          <p:spPr>
            <a:xfrm>
              <a:off x="5867400" y="4191000"/>
              <a:ext cx="1295400" cy="381000"/>
            </a:xfrm>
            <a:prstGeom prst="donut">
              <a:avLst>
                <a:gd name="adj" fmla="val 13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Donut 13"/>
            <p:cNvSpPr/>
            <p:nvPr/>
          </p:nvSpPr>
          <p:spPr>
            <a:xfrm>
              <a:off x="5867400" y="5334000"/>
              <a:ext cx="1295400" cy="381000"/>
            </a:xfrm>
            <a:prstGeom prst="donut">
              <a:avLst>
                <a:gd name="adj" fmla="val 13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5" name="Circular Arrow 14"/>
          <p:cNvSpPr/>
          <p:nvPr/>
        </p:nvSpPr>
        <p:spPr>
          <a:xfrm>
            <a:off x="1905000" y="1066800"/>
            <a:ext cx="990600" cy="838200"/>
          </a:xfrm>
          <a:prstGeom prst="circularArrow">
            <a:avLst/>
          </a:prstGeom>
          <a:solidFill>
            <a:srgbClr val="FF0000">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Frame 3"/>
          <p:cNvSpPr/>
          <p:nvPr/>
        </p:nvSpPr>
        <p:spPr>
          <a:xfrm>
            <a:off x="2514600" y="1524000"/>
            <a:ext cx="6248400" cy="457200"/>
          </a:xfrm>
          <a:prstGeom prst="frame">
            <a:avLst/>
          </a:prstGeom>
          <a:solidFill>
            <a:srgbClr val="FF0000">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5943600" y="1524000"/>
            <a:ext cx="2819400" cy="5029200"/>
          </a:xfrm>
          <a:prstGeom prst="frame">
            <a:avLst>
              <a:gd name="adj1" fmla="val 1139"/>
            </a:avLst>
          </a:prstGeom>
          <a:solidFill>
            <a:srgbClr val="FF0000">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79701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2-ResponsibleBodyCreatoR-mz.pn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473200" y="112648"/>
            <a:ext cx="6756400" cy="6397318"/>
          </a:xfrm>
          <a:prstGeom prst="rect">
            <a:avLst/>
          </a:prstGeom>
        </p:spPr>
      </p:pic>
      <p:sp>
        <p:nvSpPr>
          <p:cNvPr id="36" name="Donut 35"/>
          <p:cNvSpPr/>
          <p:nvPr/>
        </p:nvSpPr>
        <p:spPr>
          <a:xfrm>
            <a:off x="7696200" y="6019800"/>
            <a:ext cx="533400" cy="4572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3" name="Straight Arrow Connector 2"/>
          <p:cNvCxnSpPr/>
          <p:nvPr/>
        </p:nvCxnSpPr>
        <p:spPr>
          <a:xfrm>
            <a:off x="4724400" y="2514600"/>
            <a:ext cx="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 name="Elbow Connector 3"/>
          <p:cNvCxnSpPr/>
          <p:nvPr/>
        </p:nvCxnSpPr>
        <p:spPr>
          <a:xfrm rot="5400000">
            <a:off x="4540250" y="3994150"/>
            <a:ext cx="381000" cy="12700"/>
          </a:xfrm>
          <a:prstGeom prst="bent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a:off x="5791200" y="4648200"/>
            <a:ext cx="1371600" cy="990600"/>
          </a:xfrm>
          <a:prstGeom prst="bentConnector3">
            <a:avLst>
              <a:gd name="adj1" fmla="val 99947"/>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724400" y="1752600"/>
            <a:ext cx="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Right Arrow 9"/>
          <p:cNvSpPr/>
          <p:nvPr/>
        </p:nvSpPr>
        <p:spPr>
          <a:xfrm rot="6621515">
            <a:off x="6129832" y="3036049"/>
            <a:ext cx="3361336" cy="1597393"/>
          </a:xfrm>
          <a:prstGeom prst="rightArrow">
            <a:avLst/>
          </a:prstGeom>
          <a:solidFill>
            <a:srgbClr val="FF0000">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019800" y="457200"/>
            <a:ext cx="2743200" cy="1200328"/>
          </a:xfrm>
          <a:prstGeom prst="rect">
            <a:avLst/>
          </a:prstGeom>
          <a:noFill/>
        </p:spPr>
        <p:txBody>
          <a:bodyPr wrap="square" rtlCol="0">
            <a:spAutoFit/>
          </a:bodyPr>
          <a:lstStyle/>
          <a:p>
            <a:r>
              <a:rPr lang="en-US" sz="2400" dirty="0">
                <a:solidFill>
                  <a:srgbClr val="FF0000"/>
                </a:solidFill>
              </a:rPr>
              <a:t>Follow the path to find a direct road to the </a:t>
            </a:r>
            <a:r>
              <a:rPr lang="en-US" sz="2400" dirty="0" err="1">
                <a:solidFill>
                  <a:srgbClr val="FF0000"/>
                </a:solidFill>
              </a:rPr>
              <a:t>LOD</a:t>
            </a:r>
            <a:endParaRPr lang="en-US" sz="2400" dirty="0">
              <a:solidFill>
                <a:srgbClr val="FF0000"/>
              </a:solidFill>
            </a:endParaRPr>
          </a:p>
        </p:txBody>
      </p:sp>
      <p:sp>
        <p:nvSpPr>
          <p:cNvPr id="12" name="Frame 11"/>
          <p:cNvSpPr/>
          <p:nvPr/>
        </p:nvSpPr>
        <p:spPr>
          <a:xfrm rot="2682606">
            <a:off x="3928425" y="3913466"/>
            <a:ext cx="1515752" cy="1393268"/>
          </a:xfrm>
          <a:prstGeom prst="frame">
            <a:avLst>
              <a:gd name="adj1" fmla="val 8114"/>
            </a:avLst>
          </a:prstGeom>
          <a:solidFill>
            <a:srgbClr val="FF0000">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3905689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heckerboard(across)">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par>
                          <p:cTn id="38" fill="hold">
                            <p:stCondLst>
                              <p:cond delay="500"/>
                            </p:stCondLst>
                            <p:childTnLst>
                              <p:par>
                                <p:cTn id="39" presetID="5" presetClass="entr" presetSubtype="1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heckerboard(across)">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0"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7-21 at 1.30.02 AM.pn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219200" y="762000"/>
            <a:ext cx="7531100" cy="5882560"/>
          </a:xfrm>
          <a:prstGeom prst="rect">
            <a:avLst/>
          </a:prstGeom>
          <a:ln>
            <a:solidFill>
              <a:srgbClr val="558ED5"/>
            </a:solidFill>
          </a:ln>
        </p:spPr>
      </p:pic>
      <p:sp>
        <p:nvSpPr>
          <p:cNvPr id="6" name="Rectangle 5"/>
          <p:cNvSpPr/>
          <p:nvPr/>
        </p:nvSpPr>
        <p:spPr>
          <a:xfrm>
            <a:off x="228600" y="152400"/>
            <a:ext cx="6063529" cy="461665"/>
          </a:xfrm>
          <a:prstGeom prst="rect">
            <a:avLst/>
          </a:prstGeom>
        </p:spPr>
        <p:txBody>
          <a:bodyPr wrap="none">
            <a:spAutoFit/>
          </a:bodyPr>
          <a:lstStyle/>
          <a:p>
            <a:r>
              <a:rPr lang="en-US" sz="2400" dirty="0" smtClean="0"/>
              <a:t>DC Terms User </a:t>
            </a:r>
            <a:r>
              <a:rPr lang="en-US" sz="2400" dirty="0"/>
              <a:t>Guide/Publishing Metadata</a:t>
            </a:r>
          </a:p>
        </p:txBody>
      </p:sp>
      <p:sp>
        <p:nvSpPr>
          <p:cNvPr id="7" name="Frame 6"/>
          <p:cNvSpPr/>
          <p:nvPr/>
        </p:nvSpPr>
        <p:spPr>
          <a:xfrm>
            <a:off x="1524000" y="1600200"/>
            <a:ext cx="7315200" cy="533400"/>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609608">
            <a:off x="6219194" y="2383569"/>
            <a:ext cx="2470848" cy="1569660"/>
          </a:xfrm>
          <a:prstGeom prst="rect">
            <a:avLst/>
          </a:prstGeom>
          <a:solidFill>
            <a:schemeClr val="bg2">
              <a:lumMod val="90000"/>
            </a:schemeClr>
          </a:solidFill>
        </p:spPr>
        <p:txBody>
          <a:bodyPr wrap="square" rtlCol="0">
            <a:spAutoFit/>
          </a:bodyPr>
          <a:lstStyle/>
          <a:p>
            <a:r>
              <a:rPr lang="en-US" altLang="zh-CN" sz="2400" dirty="0" smtClean="0"/>
              <a:t>These properties can only use non-literal values</a:t>
            </a:r>
            <a:endParaRPr lang="en-US" sz="2400" dirty="0"/>
          </a:p>
        </p:txBody>
      </p:sp>
      <p:sp>
        <p:nvSpPr>
          <p:cNvPr id="9" name="Rectangle 8"/>
          <p:cNvSpPr/>
          <p:nvPr/>
        </p:nvSpPr>
        <p:spPr>
          <a:xfrm>
            <a:off x="4724400" y="6019800"/>
            <a:ext cx="3958571" cy="923330"/>
          </a:xfrm>
          <a:prstGeom prst="rect">
            <a:avLst/>
          </a:prstGeom>
        </p:spPr>
        <p:txBody>
          <a:bodyPr wrap="square">
            <a:spAutoFit/>
          </a:bodyPr>
          <a:lstStyle/>
          <a:p>
            <a:r>
              <a:rPr lang="en-US" dirty="0">
                <a:hlinkClick r:id="rId4"/>
              </a:rPr>
              <a:t>http://wiki.dublincore.org/index.php/User_Guide/</a:t>
            </a:r>
            <a:r>
              <a:rPr lang="en-US" dirty="0" smtClean="0">
                <a:hlinkClick r:id="rId4"/>
              </a:rPr>
              <a:t>Publishing_Metadata</a:t>
            </a:r>
            <a:endParaRPr lang="en-US" dirty="0" smtClean="0"/>
          </a:p>
          <a:p>
            <a:endParaRPr lang="en-US" dirty="0"/>
          </a:p>
        </p:txBody>
      </p:sp>
    </p:spTree>
    <p:extLst>
      <p:ext uri="{BB962C8B-B14F-4D97-AF65-F5344CB8AC3E}">
        <p14:creationId xmlns:p14="http://schemas.microsoft.com/office/powerpoint/2010/main" xmlns="" val="387623443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Screen shot 2012-07-21 at 1.46.49 AM.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81001" y="304800"/>
            <a:ext cx="2098401" cy="1905000"/>
          </a:xfrm>
          <a:prstGeom prst="rect">
            <a:avLst/>
          </a:prstGeom>
        </p:spPr>
      </p:pic>
      <p:pic>
        <p:nvPicPr>
          <p:cNvPr id="18" name="Picture 17" descr="Screen shot 2012-07-21 at 1.44.38 AM.png"/>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2438400" y="1819528"/>
            <a:ext cx="6646693" cy="5038472"/>
          </a:xfrm>
          <a:prstGeom prst="rect">
            <a:avLst/>
          </a:prstGeom>
        </p:spPr>
      </p:pic>
      <p:grpSp>
        <p:nvGrpSpPr>
          <p:cNvPr id="3" name="Group 2"/>
          <p:cNvGrpSpPr/>
          <p:nvPr/>
        </p:nvGrpSpPr>
        <p:grpSpPr>
          <a:xfrm>
            <a:off x="5029200" y="2588559"/>
            <a:ext cx="2286000" cy="3128683"/>
            <a:chOff x="5029200" y="3135351"/>
            <a:chExt cx="2286000" cy="2594517"/>
          </a:xfrm>
        </p:grpSpPr>
        <p:sp>
          <p:nvSpPr>
            <p:cNvPr id="6" name="Donut 5"/>
            <p:cNvSpPr/>
            <p:nvPr/>
          </p:nvSpPr>
          <p:spPr>
            <a:xfrm>
              <a:off x="5029200" y="3137209"/>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Donut 7"/>
            <p:cNvSpPr/>
            <p:nvPr/>
          </p:nvSpPr>
          <p:spPr>
            <a:xfrm>
              <a:off x="5105400" y="4267200"/>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Donut 8"/>
            <p:cNvSpPr/>
            <p:nvPr/>
          </p:nvSpPr>
          <p:spPr>
            <a:xfrm>
              <a:off x="5029200" y="5348868"/>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Donut 9"/>
            <p:cNvSpPr/>
            <p:nvPr/>
          </p:nvSpPr>
          <p:spPr>
            <a:xfrm>
              <a:off x="6172200" y="3135351"/>
              <a:ext cx="990600" cy="381000"/>
            </a:xfrm>
            <a:prstGeom prst="donut">
              <a:avLst>
                <a:gd name="adj" fmla="val 13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Donut 12"/>
            <p:cNvSpPr/>
            <p:nvPr/>
          </p:nvSpPr>
          <p:spPr>
            <a:xfrm>
              <a:off x="5943600" y="4274634"/>
              <a:ext cx="1295400" cy="381000"/>
            </a:xfrm>
            <a:prstGeom prst="donut">
              <a:avLst>
                <a:gd name="adj" fmla="val 13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Donut 13"/>
            <p:cNvSpPr/>
            <p:nvPr/>
          </p:nvSpPr>
          <p:spPr>
            <a:xfrm>
              <a:off x="6019800" y="5348867"/>
              <a:ext cx="1295400" cy="381000"/>
            </a:xfrm>
            <a:prstGeom prst="donut">
              <a:avLst>
                <a:gd name="adj" fmla="val 13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5" name="Circular Arrow 14"/>
          <p:cNvSpPr/>
          <p:nvPr/>
        </p:nvSpPr>
        <p:spPr>
          <a:xfrm>
            <a:off x="1905000" y="1066800"/>
            <a:ext cx="990600" cy="838200"/>
          </a:xfrm>
          <a:prstGeom prst="circularArrow">
            <a:avLst/>
          </a:prstGeom>
          <a:solidFill>
            <a:srgbClr val="FF0000">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extBox 1"/>
          <p:cNvSpPr txBox="1"/>
          <p:nvPr/>
        </p:nvSpPr>
        <p:spPr>
          <a:xfrm>
            <a:off x="4800600" y="1066800"/>
            <a:ext cx="4114800" cy="369332"/>
          </a:xfrm>
          <a:prstGeom prst="rect">
            <a:avLst/>
          </a:prstGeom>
          <a:noFill/>
        </p:spPr>
        <p:txBody>
          <a:bodyPr wrap="square" rtlCol="0">
            <a:spAutoFit/>
          </a:bodyPr>
          <a:lstStyle/>
          <a:p>
            <a:r>
              <a:rPr lang="en-US" i="1" dirty="0" smtClean="0">
                <a:solidFill>
                  <a:srgbClr val="FF0000"/>
                </a:solidFill>
              </a:rPr>
              <a:t>See next slide for a larger image</a:t>
            </a:r>
            <a:endParaRPr lang="en-US" i="1" dirty="0">
              <a:solidFill>
                <a:srgbClr val="FF0000"/>
              </a:solidFill>
            </a:endParaRPr>
          </a:p>
        </p:txBody>
      </p:sp>
    </p:spTree>
    <p:extLst>
      <p:ext uri="{BB962C8B-B14F-4D97-AF65-F5344CB8AC3E}">
        <p14:creationId xmlns:p14="http://schemas.microsoft.com/office/powerpoint/2010/main" xmlns="" val="2422436925"/>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2400"/>
            <a:ext cx="9085093" cy="6705600"/>
            <a:chOff x="2438400" y="1819528"/>
            <a:chExt cx="6646693" cy="5038472"/>
          </a:xfrm>
        </p:grpSpPr>
        <p:pic>
          <p:nvPicPr>
            <p:cNvPr id="18" name="Picture 17" descr="Screen shot 2012-07-21 at 1.44.38 AM.pn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2438400" y="1819528"/>
              <a:ext cx="6646693" cy="5038472"/>
            </a:xfrm>
            <a:prstGeom prst="rect">
              <a:avLst/>
            </a:prstGeom>
          </p:spPr>
        </p:pic>
        <p:grpSp>
          <p:nvGrpSpPr>
            <p:cNvPr id="3" name="Group 2"/>
            <p:cNvGrpSpPr/>
            <p:nvPr/>
          </p:nvGrpSpPr>
          <p:grpSpPr>
            <a:xfrm>
              <a:off x="5029200" y="2588559"/>
              <a:ext cx="2286000" cy="3128683"/>
              <a:chOff x="5029200" y="3135351"/>
              <a:chExt cx="2286000" cy="2594517"/>
            </a:xfrm>
          </p:grpSpPr>
          <p:sp>
            <p:nvSpPr>
              <p:cNvPr id="6" name="Donut 5"/>
              <p:cNvSpPr/>
              <p:nvPr/>
            </p:nvSpPr>
            <p:spPr>
              <a:xfrm>
                <a:off x="5029200" y="3137209"/>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Donut 7"/>
              <p:cNvSpPr/>
              <p:nvPr/>
            </p:nvSpPr>
            <p:spPr>
              <a:xfrm>
                <a:off x="5105400" y="4267200"/>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Donut 8"/>
              <p:cNvSpPr/>
              <p:nvPr/>
            </p:nvSpPr>
            <p:spPr>
              <a:xfrm>
                <a:off x="5029200" y="5348868"/>
                <a:ext cx="381000" cy="381000"/>
              </a:xfrm>
              <a:prstGeom prst="donut">
                <a:avLst>
                  <a:gd name="adj" fmla="val 8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Donut 9"/>
              <p:cNvSpPr/>
              <p:nvPr/>
            </p:nvSpPr>
            <p:spPr>
              <a:xfrm>
                <a:off x="6172200" y="3135351"/>
                <a:ext cx="990600" cy="381000"/>
              </a:xfrm>
              <a:prstGeom prst="donut">
                <a:avLst>
                  <a:gd name="adj" fmla="val 13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Donut 12"/>
              <p:cNvSpPr/>
              <p:nvPr/>
            </p:nvSpPr>
            <p:spPr>
              <a:xfrm>
                <a:off x="5943600" y="4274634"/>
                <a:ext cx="1295400" cy="381000"/>
              </a:xfrm>
              <a:prstGeom prst="donut">
                <a:avLst>
                  <a:gd name="adj" fmla="val 13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Donut 13"/>
              <p:cNvSpPr/>
              <p:nvPr/>
            </p:nvSpPr>
            <p:spPr>
              <a:xfrm>
                <a:off x="6019800" y="5348867"/>
                <a:ext cx="1295400" cy="381000"/>
              </a:xfrm>
              <a:prstGeom prst="donut">
                <a:avLst>
                  <a:gd name="adj" fmla="val 13333"/>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spTree>
    <p:extLst>
      <p:ext uri="{BB962C8B-B14F-4D97-AF65-F5344CB8AC3E}">
        <p14:creationId xmlns:p14="http://schemas.microsoft.com/office/powerpoint/2010/main" xmlns="" val="268589360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6-DescriptionContentTypeDescriptionAbstractSummary-mz.pn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524000" y="152399"/>
            <a:ext cx="6096000" cy="6385397"/>
          </a:xfrm>
          <a:prstGeom prst="rect">
            <a:avLst/>
          </a:prstGeom>
        </p:spPr>
      </p:pic>
      <p:sp>
        <p:nvSpPr>
          <p:cNvPr id="3" name="Donut 2"/>
          <p:cNvSpPr/>
          <p:nvPr/>
        </p:nvSpPr>
        <p:spPr>
          <a:xfrm>
            <a:off x="4876800" y="4953000"/>
            <a:ext cx="3124200" cy="1905000"/>
          </a:xfrm>
          <a:prstGeom prst="donut">
            <a:avLst>
              <a:gd name="adj" fmla="val 4248"/>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xmlns="" val="213398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828800" y="6459465"/>
            <a:ext cx="6400800" cy="369332"/>
          </a:xfrm>
          <a:prstGeom prst="rect">
            <a:avLst/>
          </a:prstGeom>
        </p:spPr>
        <p:txBody>
          <a:bodyPr wrap="square">
            <a:spAutoFit/>
          </a:bodyPr>
          <a:lstStyle/>
          <a:p>
            <a:pPr algn="ctr"/>
            <a:r>
              <a:rPr lang="en-US" dirty="0"/>
              <a:t>http://</a:t>
            </a:r>
            <a:r>
              <a:rPr lang="en-US" dirty="0" err="1"/>
              <a:t>aims.fao.org</a:t>
            </a:r>
            <a:r>
              <a:rPr lang="en-US" dirty="0"/>
              <a:t>/lode/bd-2/schema-org-crosswalk</a:t>
            </a:r>
          </a:p>
        </p:txBody>
      </p:sp>
      <p:sp>
        <p:nvSpPr>
          <p:cNvPr id="4" name="Rectangle 3"/>
          <p:cNvSpPr/>
          <p:nvPr/>
        </p:nvSpPr>
        <p:spPr>
          <a:xfrm>
            <a:off x="1447800" y="228600"/>
            <a:ext cx="6248400" cy="1384995"/>
          </a:xfrm>
          <a:prstGeom prst="rect">
            <a:avLst/>
          </a:prstGeom>
        </p:spPr>
        <p:txBody>
          <a:bodyPr wrap="square">
            <a:spAutoFit/>
          </a:bodyPr>
          <a:lstStyle/>
          <a:p>
            <a:pPr algn="ctr"/>
            <a:r>
              <a:rPr lang="en-US" sz="2800" dirty="0" smtClean="0"/>
              <a:t>A list of all metadata terms </a:t>
            </a:r>
            <a:r>
              <a:rPr lang="en-US" sz="2800" dirty="0"/>
              <a:t>used in </a:t>
            </a:r>
            <a:r>
              <a:rPr lang="en-US" sz="2800" dirty="0" smtClean="0"/>
              <a:t>LODE-BD and </a:t>
            </a:r>
            <a:br>
              <a:rPr lang="en-US" sz="2800" dirty="0" smtClean="0"/>
            </a:br>
            <a:r>
              <a:rPr lang="en-US" sz="2800" dirty="0" smtClean="0"/>
              <a:t>a crosswalk to </a:t>
            </a:r>
            <a:r>
              <a:rPr lang="en-US" sz="2800" dirty="0" err="1" smtClean="0"/>
              <a:t>Schema.org</a:t>
            </a:r>
            <a:r>
              <a:rPr lang="en-US" sz="2800" dirty="0" smtClean="0"/>
              <a:t> terms</a:t>
            </a:r>
            <a:endParaRPr lang="en-US" sz="2800" dirty="0"/>
          </a:p>
        </p:txBody>
      </p:sp>
      <p:pic>
        <p:nvPicPr>
          <p:cNvPr id="5" name="Picture 4" descr="Screen Shot 2013-07-25 at 4.27.04 PM.pn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1752600"/>
            <a:ext cx="9144000" cy="4631521"/>
          </a:xfrm>
          <a:prstGeom prst="rect">
            <a:avLst/>
          </a:prstGeom>
        </p:spPr>
      </p:pic>
    </p:spTree>
    <p:extLst>
      <p:ext uri="{BB962C8B-B14F-4D97-AF65-F5344CB8AC3E}">
        <p14:creationId xmlns:p14="http://schemas.microsoft.com/office/powerpoint/2010/main" xmlns="" val="246507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81000" y="914400"/>
            <a:ext cx="4648200" cy="1681480"/>
          </a:xfrm>
          <a:prstGeom prst="rect">
            <a:avLst/>
          </a:prstGeom>
        </p:spPr>
      </p:pic>
      <p:pic>
        <p:nvPicPr>
          <p:cNvPr id="7" name="Picture 6"/>
          <p:cNvPicPr>
            <a:picLocks noChangeAspect="1"/>
          </p:cNvPicPr>
          <p:nvPr/>
        </p:nvPicPr>
        <p:blipFill>
          <a:blip r:embed="rId4"/>
          <a:stretch>
            <a:fillRect/>
          </a:stretch>
        </p:blipFill>
        <p:spPr>
          <a:xfrm>
            <a:off x="6781800" y="228600"/>
            <a:ext cx="1524000" cy="1162928"/>
          </a:xfrm>
          <a:prstGeom prst="rect">
            <a:avLst/>
          </a:prstGeom>
        </p:spPr>
      </p:pic>
      <p:sp>
        <p:nvSpPr>
          <p:cNvPr id="2" name="TextBox 1"/>
          <p:cNvSpPr txBox="1"/>
          <p:nvPr/>
        </p:nvSpPr>
        <p:spPr>
          <a:xfrm>
            <a:off x="152400" y="228600"/>
            <a:ext cx="3048000" cy="646331"/>
          </a:xfrm>
          <a:prstGeom prst="rect">
            <a:avLst/>
          </a:prstGeom>
          <a:noFill/>
        </p:spPr>
        <p:txBody>
          <a:bodyPr wrap="square" rtlCol="0">
            <a:spAutoFit/>
          </a:bodyPr>
          <a:lstStyle/>
          <a:p>
            <a:r>
              <a:rPr lang="en-US" sz="3600" b="1" dirty="0" smtClean="0"/>
              <a:t>Background</a:t>
            </a:r>
            <a:endParaRPr lang="en-US" sz="3600" b="1" dirty="0"/>
          </a:p>
        </p:txBody>
      </p:sp>
      <p:pic>
        <p:nvPicPr>
          <p:cNvPr id="3" name="Picture 2" descr="Screen Shot 2013-07-25 at 11.59.47 AM.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105400" y="4038600"/>
            <a:ext cx="4038600" cy="2597958"/>
          </a:xfrm>
          <a:prstGeom prst="rect">
            <a:avLst/>
          </a:prstGeom>
        </p:spPr>
      </p:pic>
      <p:sp>
        <p:nvSpPr>
          <p:cNvPr id="4" name="Rectangle 3"/>
          <p:cNvSpPr/>
          <p:nvPr/>
        </p:nvSpPr>
        <p:spPr>
          <a:xfrm>
            <a:off x="685800" y="1143000"/>
            <a:ext cx="4572000" cy="830997"/>
          </a:xfrm>
          <a:prstGeom prst="rect">
            <a:avLst/>
          </a:prstGeom>
        </p:spPr>
        <p:txBody>
          <a:bodyPr>
            <a:spAutoFit/>
          </a:bodyPr>
          <a:lstStyle/>
          <a:p>
            <a:pPr lvl="0"/>
            <a:r>
              <a:rPr lang="en-US" sz="2400" b="1" dirty="0"/>
              <a:t>8 repositories</a:t>
            </a:r>
          </a:p>
          <a:p>
            <a:pPr lvl="0"/>
            <a:r>
              <a:rPr lang="en-US" sz="2400" b="1" dirty="0"/>
              <a:t>(13 countries, </a:t>
            </a:r>
            <a:r>
              <a:rPr lang="en-US" sz="2400" b="1" dirty="0">
                <a:latin typeface="Univers 55" pitchFamily="2" charset="0"/>
              </a:rPr>
              <a:t>17 institutions )</a:t>
            </a:r>
            <a:r>
              <a:rPr lang="en-US" sz="2400" b="1" dirty="0"/>
              <a:t> </a:t>
            </a:r>
          </a:p>
        </p:txBody>
      </p:sp>
      <p:sp>
        <p:nvSpPr>
          <p:cNvPr id="8" name="Striped Right Arrow 7"/>
          <p:cNvSpPr/>
          <p:nvPr/>
        </p:nvSpPr>
        <p:spPr>
          <a:xfrm>
            <a:off x="5181600" y="1524000"/>
            <a:ext cx="838200" cy="4572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096000" y="1371600"/>
            <a:ext cx="2895600" cy="923330"/>
          </a:xfrm>
          <a:prstGeom prst="rect">
            <a:avLst/>
          </a:prstGeom>
        </p:spPr>
        <p:txBody>
          <a:bodyPr wrap="square">
            <a:spAutoFit/>
          </a:bodyPr>
          <a:lstStyle/>
          <a:p>
            <a:pPr algn="ctr"/>
            <a:r>
              <a:rPr lang="en-US" dirty="0"/>
              <a:t>Virtual Open Access Agriculture &amp; Aquaculture Repository</a:t>
            </a:r>
          </a:p>
        </p:txBody>
      </p:sp>
      <p:sp>
        <p:nvSpPr>
          <p:cNvPr id="16" name="Rectangle 15"/>
          <p:cNvSpPr/>
          <p:nvPr/>
        </p:nvSpPr>
        <p:spPr>
          <a:xfrm>
            <a:off x="381000" y="6019800"/>
            <a:ext cx="4336444" cy="451406"/>
          </a:xfrm>
          <a:prstGeom prst="rect">
            <a:avLst/>
          </a:prstGeom>
          <a:noFill/>
        </p:spPr>
        <p:txBody>
          <a:bodyPr wrap="none">
            <a:spAutoFit/>
          </a:bodyPr>
          <a:lstStyle/>
          <a:p>
            <a:pPr>
              <a:lnSpc>
                <a:spcPct val="80000"/>
              </a:lnSpc>
            </a:pPr>
            <a:r>
              <a:rPr lang="en-US" sz="2800" dirty="0">
                <a:hlinkClick r:id="rId6"/>
              </a:rPr>
              <a:t>http://aims.fao.org/lode/bd</a:t>
            </a:r>
            <a:endParaRPr lang="en-US" sz="2800" dirty="0"/>
          </a:p>
        </p:txBody>
      </p:sp>
      <p:sp>
        <p:nvSpPr>
          <p:cNvPr id="11" name="Rectangle 10"/>
          <p:cNvSpPr/>
          <p:nvPr/>
        </p:nvSpPr>
        <p:spPr>
          <a:xfrm>
            <a:off x="685800" y="2590800"/>
            <a:ext cx="4572000" cy="1938992"/>
          </a:xfrm>
          <a:prstGeom prst="rect">
            <a:avLst/>
          </a:prstGeom>
        </p:spPr>
        <p:txBody>
          <a:bodyPr>
            <a:spAutoFit/>
          </a:bodyPr>
          <a:lstStyle/>
          <a:p>
            <a:r>
              <a:rPr lang="en-US" sz="2000" dirty="0" smtClean="0"/>
              <a:t>Task: turning </a:t>
            </a:r>
            <a:r>
              <a:rPr lang="en-US" sz="2000" dirty="0"/>
              <a:t>the bibliographic data </a:t>
            </a:r>
            <a:endParaRPr lang="en-US" sz="2000" dirty="0" smtClean="0"/>
          </a:p>
          <a:p>
            <a:r>
              <a:rPr lang="en-US" sz="2000" dirty="0" smtClean="0">
                <a:sym typeface="Wingdings"/>
              </a:rPr>
              <a:t>--  </a:t>
            </a:r>
            <a:r>
              <a:rPr lang="en-US" sz="2000" dirty="0" smtClean="0"/>
              <a:t>from </a:t>
            </a:r>
            <a:r>
              <a:rPr lang="en-US" sz="2000" dirty="0"/>
              <a:t>an ad-hoc modeled database in a </a:t>
            </a:r>
            <a:r>
              <a:rPr lang="en-US" sz="2000" dirty="0" smtClean="0"/>
              <a:t>silo</a:t>
            </a:r>
          </a:p>
          <a:p>
            <a:r>
              <a:rPr lang="en-US" sz="2000" dirty="0" smtClean="0">
                <a:sym typeface="Wingdings"/>
              </a:rPr>
              <a:t> </a:t>
            </a:r>
            <a:r>
              <a:rPr lang="en-US" sz="2000" dirty="0" smtClean="0"/>
              <a:t> </a:t>
            </a:r>
            <a:r>
              <a:rPr lang="en-US" sz="2000" dirty="0"/>
              <a:t>to the data in a standardized metadata </a:t>
            </a:r>
            <a:r>
              <a:rPr lang="en-US" sz="2000" dirty="0" smtClean="0"/>
              <a:t>repository … </a:t>
            </a:r>
          </a:p>
          <a:p>
            <a:r>
              <a:rPr lang="en-US" sz="2000" dirty="0">
                <a:sym typeface="Wingdings"/>
              </a:rPr>
              <a:t> heading to the </a:t>
            </a:r>
            <a:r>
              <a:rPr lang="en-US" sz="2000" dirty="0" err="1">
                <a:sym typeface="Wingdings"/>
              </a:rPr>
              <a:t>LOD</a:t>
            </a:r>
            <a:r>
              <a:rPr lang="en-US" sz="2000" dirty="0">
                <a:sym typeface="Wingdings"/>
              </a:rPr>
              <a:t> universe</a:t>
            </a:r>
            <a:endParaRPr lang="en-US" sz="2000" dirty="0"/>
          </a:p>
        </p:txBody>
      </p:sp>
    </p:spTree>
    <p:extLst>
      <p:ext uri="{BB962C8B-B14F-4D97-AF65-F5344CB8AC3E}">
        <p14:creationId xmlns:p14="http://schemas.microsoft.com/office/powerpoint/2010/main" xmlns="" val="3126694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4271355" y="5212709"/>
            <a:ext cx="1931026" cy="1612888"/>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xmlns="" val="1196600471"/>
              </p:ext>
            </p:extLst>
          </p:nvPr>
        </p:nvGraphicFramePr>
        <p:xfrm>
          <a:off x="203200" y="236621"/>
          <a:ext cx="5852695"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43" descr="C:\Users\subirats\Desktop\2-ResponsibleBodyCreatoR-mz.tif"/>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10194925" y="13147675"/>
            <a:ext cx="5199063" cy="506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3" descr="C:\Users\subirats\Desktop\2-ResponsibleBodyCreatoR-mz.tif"/>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10347325" y="13300075"/>
            <a:ext cx="5199063" cy="506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3" descr="C:\Users\subirats\Desktop\2-ResponsibleBodyCreatoR-mz.tif"/>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10499725" y="13452475"/>
            <a:ext cx="5199063" cy="506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10"/>
          <a:stretch>
            <a:fillRect/>
          </a:stretch>
        </p:blipFill>
        <p:spPr>
          <a:xfrm>
            <a:off x="5938526" y="3775765"/>
            <a:ext cx="2952919" cy="2873887"/>
          </a:xfrm>
          <a:prstGeom prst="rect">
            <a:avLst/>
          </a:prstGeom>
        </p:spPr>
      </p:pic>
      <p:pic>
        <p:nvPicPr>
          <p:cNvPr id="10" name="Picture 1"/>
          <p:cNvPicPr>
            <a:picLocks noChangeAspect="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15430500" y="11815763"/>
            <a:ext cx="6324600" cy="875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 descr="spreadsheet.png"/>
          <p:cNvPicPr>
            <a:picLocks noChangeAspect="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2601100" y="236621"/>
            <a:ext cx="2093700" cy="1309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 descr="conceptModel2.png"/>
          <p:cNvPicPr>
            <a:picLocks noChangeAspect="1"/>
          </p:cNvPicPr>
          <p:nvPr/>
        </p:nvPicPr>
        <p:blipFill>
          <a:blip r:embed="rId13">
            <a:extLst>
              <a:ext uri="{28A0092B-C50C-407E-A947-70E740481C1C}">
                <a14:useLocalDpi xmlns:a14="http://schemas.microsoft.com/office/drawing/2010/main" xmlns=""/>
              </a:ext>
            </a:extLst>
          </a:blip>
          <a:srcRect/>
          <a:stretch>
            <a:fillRect/>
          </a:stretch>
        </p:blipFill>
        <p:spPr bwMode="auto">
          <a:xfrm>
            <a:off x="3332163" y="12477750"/>
            <a:ext cx="4025900" cy="79629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4694800" y="1430618"/>
            <a:ext cx="987001" cy="1943158"/>
          </a:xfrm>
          <a:prstGeom prst="rect">
            <a:avLst/>
          </a:prstGeom>
        </p:spPr>
      </p:pic>
      <p:grpSp>
        <p:nvGrpSpPr>
          <p:cNvPr id="15" name="Diagram 197"/>
          <p:cNvGrpSpPr>
            <a:grpSpLocks/>
          </p:cNvGrpSpPr>
          <p:nvPr/>
        </p:nvGrpSpPr>
        <p:grpSpPr bwMode="auto">
          <a:xfrm>
            <a:off x="6902450" y="16289338"/>
            <a:ext cx="3308350" cy="2755900"/>
            <a:chOff x="12096" y="9037"/>
            <a:chExt cx="3456" cy="2880"/>
          </a:xfrm>
        </p:grpSpPr>
        <p:sp>
          <p:nvSpPr>
            <p:cNvPr id="16" name="_s1028"/>
            <p:cNvSpPr>
              <a:spLocks noChangeArrowheads="1" noTextEdit="1"/>
            </p:cNvSpPr>
            <p:nvPr/>
          </p:nvSpPr>
          <p:spPr bwMode="auto">
            <a:xfrm>
              <a:off x="12900" y="9211"/>
              <a:ext cx="2211" cy="1971"/>
            </a:xfrm>
            <a:prstGeom prst="ellipse">
              <a:avLst/>
            </a:prstGeom>
            <a:solidFill>
              <a:schemeClr val="accent6">
                <a:lumMod val="75000"/>
                <a:alpha val="50195"/>
              </a:schemeClr>
            </a:solidFill>
            <a:ln w="4699">
              <a:solidFill>
                <a:schemeClr val="accent2">
                  <a:lumMod val="50000"/>
                </a:schemeClr>
              </a:solidFill>
              <a:round/>
              <a:headEnd/>
              <a:tailEnd/>
            </a:ln>
          </p:spPr>
          <p:txBody>
            <a:bodyPr lIns="0" tIns="0" rIns="0" bIns="0" anchor="ctr"/>
            <a:lstStyle/>
            <a:p>
              <a:pPr>
                <a:defRPr/>
              </a:pPr>
              <a:endParaRPr lang="en-US" dirty="0">
                <a:latin typeface="Univers 55" pitchFamily="2" charset="0"/>
                <a:ea typeface="ＭＳ Ｐゴシック" pitchFamily="34" charset="-128"/>
                <a:cs typeface="+mn-cs"/>
              </a:endParaRPr>
            </a:p>
          </p:txBody>
        </p:sp>
        <p:sp>
          <p:nvSpPr>
            <p:cNvPr id="17" name="AutoShape 198"/>
            <p:cNvSpPr>
              <a:spLocks noChangeAspect="1" noChangeArrowheads="1" noTextEdit="1"/>
            </p:cNvSpPr>
            <p:nvPr/>
          </p:nvSpPr>
          <p:spPr bwMode="auto">
            <a:xfrm>
              <a:off x="12096" y="9037"/>
              <a:ext cx="3456" cy="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18" name="_s1029"/>
            <p:cNvSpPr>
              <a:spLocks noChangeArrowheads="1"/>
            </p:cNvSpPr>
            <p:nvPr/>
          </p:nvSpPr>
          <p:spPr bwMode="auto">
            <a:xfrm>
              <a:off x="13544" y="9148"/>
              <a:ext cx="561"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defTabSz="4703763"/>
              <a:endParaRPr lang="en-US" sz="700" dirty="0">
                <a:latin typeface="Univers 55" charset="0"/>
              </a:endParaRPr>
            </a:p>
          </p:txBody>
        </p:sp>
        <p:sp>
          <p:nvSpPr>
            <p:cNvPr id="19" name="_s1030"/>
            <p:cNvSpPr>
              <a:spLocks noChangeArrowheads="1" noTextEdit="1"/>
            </p:cNvSpPr>
            <p:nvPr/>
          </p:nvSpPr>
          <p:spPr bwMode="auto">
            <a:xfrm>
              <a:off x="13827" y="10966"/>
              <a:ext cx="988" cy="838"/>
            </a:xfrm>
            <a:prstGeom prst="ellipse">
              <a:avLst/>
            </a:prstGeom>
            <a:solidFill>
              <a:srgbClr val="FFCC00">
                <a:alpha val="50195"/>
              </a:srgbClr>
            </a:solidFill>
            <a:ln w="4699">
              <a:solidFill>
                <a:srgbClr val="FFCC00"/>
              </a:solidFill>
              <a:round/>
              <a:headEnd/>
              <a:tailEnd/>
            </a:ln>
          </p:spPr>
          <p:txBody>
            <a:bodyPr lIns="0" tIns="0" rIns="0" bIns="0" anchor="ctr"/>
            <a:lstStyle/>
            <a:p>
              <a:endParaRPr lang="en-US" dirty="0"/>
            </a:p>
          </p:txBody>
        </p:sp>
        <p:sp>
          <p:nvSpPr>
            <p:cNvPr id="20" name="_s1031"/>
            <p:cNvSpPr>
              <a:spLocks noChangeArrowheads="1"/>
            </p:cNvSpPr>
            <p:nvPr/>
          </p:nvSpPr>
          <p:spPr bwMode="auto">
            <a:xfrm>
              <a:off x="14741" y="11006"/>
              <a:ext cx="561"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defTabSz="4703763"/>
              <a:endParaRPr lang="en-US" sz="700" dirty="0">
                <a:latin typeface="Univers 55" charset="0"/>
              </a:endParaRPr>
            </a:p>
          </p:txBody>
        </p:sp>
        <p:sp>
          <p:nvSpPr>
            <p:cNvPr id="21" name="_s1032"/>
            <p:cNvSpPr>
              <a:spLocks noChangeArrowheads="1" noTextEdit="1"/>
            </p:cNvSpPr>
            <p:nvPr/>
          </p:nvSpPr>
          <p:spPr bwMode="auto">
            <a:xfrm>
              <a:off x="12872" y="10436"/>
              <a:ext cx="1154" cy="1268"/>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dirty="0"/>
            </a:p>
          </p:txBody>
        </p:sp>
        <p:sp>
          <p:nvSpPr>
            <p:cNvPr id="22" name="_s1033"/>
            <p:cNvSpPr>
              <a:spLocks noChangeArrowheads="1"/>
            </p:cNvSpPr>
            <p:nvPr/>
          </p:nvSpPr>
          <p:spPr bwMode="auto">
            <a:xfrm>
              <a:off x="12346" y="11006"/>
              <a:ext cx="561"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defTabSz="4703763"/>
              <a:endParaRPr lang="en-US" sz="700" dirty="0">
                <a:latin typeface="Univers 55" charset="0"/>
              </a:endParaRPr>
            </a:p>
          </p:txBody>
        </p:sp>
      </p:grpSp>
      <p:sp>
        <p:nvSpPr>
          <p:cNvPr id="23" name="TextBox 7"/>
          <p:cNvSpPr txBox="1">
            <a:spLocks noChangeArrowheads="1"/>
          </p:cNvSpPr>
          <p:nvPr/>
        </p:nvSpPr>
        <p:spPr bwMode="auto">
          <a:xfrm>
            <a:off x="7696200" y="17583150"/>
            <a:ext cx="8953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300">
                <a:solidFill>
                  <a:schemeClr val="tx1"/>
                </a:solidFill>
                <a:latin typeface="Arial" charset="0"/>
                <a:ea typeface="ＭＳ Ｐゴシック" charset="0"/>
                <a:cs typeface="ＭＳ Ｐゴシック" charset="0"/>
              </a:defRPr>
            </a:lvl1pPr>
            <a:lvl2pPr marL="742950" indent="-285750" eaLnBrk="0" hangingPunct="0">
              <a:defRPr sz="2300">
                <a:solidFill>
                  <a:schemeClr val="tx1"/>
                </a:solidFill>
                <a:latin typeface="Arial" charset="0"/>
                <a:ea typeface="ＭＳ Ｐゴシック" charset="0"/>
              </a:defRPr>
            </a:lvl2pPr>
            <a:lvl3pPr marL="1143000" indent="-228600" eaLnBrk="0" hangingPunct="0">
              <a:defRPr sz="2300">
                <a:solidFill>
                  <a:schemeClr val="tx1"/>
                </a:solidFill>
                <a:latin typeface="Arial" charset="0"/>
                <a:ea typeface="ＭＳ Ｐゴシック" charset="0"/>
              </a:defRPr>
            </a:lvl3pPr>
            <a:lvl4pPr marL="1600200" indent="-228600" eaLnBrk="0" hangingPunct="0">
              <a:defRPr sz="2300">
                <a:solidFill>
                  <a:schemeClr val="tx1"/>
                </a:solidFill>
                <a:latin typeface="Arial" charset="0"/>
                <a:ea typeface="ＭＳ Ｐゴシック" charset="0"/>
              </a:defRPr>
            </a:lvl4pPr>
            <a:lvl5pPr marL="2057400" indent="-228600" eaLnBrk="0" hangingPunct="0">
              <a:defRPr sz="2300">
                <a:solidFill>
                  <a:schemeClr val="tx1"/>
                </a:solidFill>
                <a:latin typeface="Arial" charset="0"/>
                <a:ea typeface="ＭＳ Ｐゴシック" charset="0"/>
              </a:defRPr>
            </a:lvl5pPr>
            <a:lvl6pPr marL="2514600" indent="-228600" eaLnBrk="0" fontAlgn="base" hangingPunct="0">
              <a:spcBef>
                <a:spcPct val="0"/>
              </a:spcBef>
              <a:spcAft>
                <a:spcPct val="0"/>
              </a:spcAft>
              <a:defRPr sz="2300">
                <a:solidFill>
                  <a:schemeClr val="tx1"/>
                </a:solidFill>
                <a:latin typeface="Arial" charset="0"/>
                <a:ea typeface="ＭＳ Ｐゴシック" charset="0"/>
              </a:defRPr>
            </a:lvl6pPr>
            <a:lvl7pPr marL="2971800" indent="-228600" eaLnBrk="0" fontAlgn="base" hangingPunct="0">
              <a:spcBef>
                <a:spcPct val="0"/>
              </a:spcBef>
              <a:spcAft>
                <a:spcPct val="0"/>
              </a:spcAft>
              <a:defRPr sz="2300">
                <a:solidFill>
                  <a:schemeClr val="tx1"/>
                </a:solidFill>
                <a:latin typeface="Arial" charset="0"/>
                <a:ea typeface="ＭＳ Ｐゴシック" charset="0"/>
              </a:defRPr>
            </a:lvl7pPr>
            <a:lvl8pPr marL="3429000" indent="-228600" eaLnBrk="0" fontAlgn="base" hangingPunct="0">
              <a:spcBef>
                <a:spcPct val="0"/>
              </a:spcBef>
              <a:spcAft>
                <a:spcPct val="0"/>
              </a:spcAft>
              <a:defRPr sz="2300">
                <a:solidFill>
                  <a:schemeClr val="tx1"/>
                </a:solidFill>
                <a:latin typeface="Arial" charset="0"/>
                <a:ea typeface="ＭＳ Ｐゴシック" charset="0"/>
              </a:defRPr>
            </a:lvl8pPr>
            <a:lvl9pPr marL="3886200" indent="-22860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endParaRPr lang="en-US" sz="1800" dirty="0">
              <a:latin typeface="Univers 55" charset="0"/>
            </a:endParaRPr>
          </a:p>
          <a:p>
            <a:pPr algn="ctr" eaLnBrk="1" hangingPunct="1"/>
            <a:r>
              <a:rPr lang="en-US" sz="1800" dirty="0">
                <a:latin typeface="Univers 55" charset="0"/>
              </a:rPr>
              <a:t>BIBO</a:t>
            </a:r>
            <a:br>
              <a:rPr lang="en-US" sz="1800" dirty="0">
                <a:latin typeface="Univers 55" charset="0"/>
              </a:rPr>
            </a:br>
            <a:r>
              <a:rPr lang="en-US" sz="1800" dirty="0">
                <a:latin typeface="Univers 55" charset="0"/>
              </a:rPr>
              <a:t>AGS</a:t>
            </a:r>
          </a:p>
        </p:txBody>
      </p:sp>
      <p:sp>
        <p:nvSpPr>
          <p:cNvPr id="24" name="TextBox 8"/>
          <p:cNvSpPr txBox="1">
            <a:spLocks noChangeArrowheads="1"/>
          </p:cNvSpPr>
          <p:nvPr/>
        </p:nvSpPr>
        <p:spPr bwMode="auto">
          <a:xfrm>
            <a:off x="8621713" y="18227675"/>
            <a:ext cx="9429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300">
                <a:solidFill>
                  <a:schemeClr val="tx1"/>
                </a:solidFill>
                <a:latin typeface="Arial" charset="0"/>
                <a:ea typeface="ＭＳ Ｐゴシック" charset="0"/>
                <a:cs typeface="ＭＳ Ｐゴシック" charset="0"/>
              </a:defRPr>
            </a:lvl1pPr>
            <a:lvl2pPr marL="742950" indent="-285750" eaLnBrk="0" hangingPunct="0">
              <a:defRPr sz="2300">
                <a:solidFill>
                  <a:schemeClr val="tx1"/>
                </a:solidFill>
                <a:latin typeface="Arial" charset="0"/>
                <a:ea typeface="ＭＳ Ｐゴシック" charset="0"/>
              </a:defRPr>
            </a:lvl2pPr>
            <a:lvl3pPr marL="1143000" indent="-228600" eaLnBrk="0" hangingPunct="0">
              <a:defRPr sz="2300">
                <a:solidFill>
                  <a:schemeClr val="tx1"/>
                </a:solidFill>
                <a:latin typeface="Arial" charset="0"/>
                <a:ea typeface="ＭＳ Ｐゴシック" charset="0"/>
              </a:defRPr>
            </a:lvl3pPr>
            <a:lvl4pPr marL="1600200" indent="-228600" eaLnBrk="0" hangingPunct="0">
              <a:defRPr sz="2300">
                <a:solidFill>
                  <a:schemeClr val="tx1"/>
                </a:solidFill>
                <a:latin typeface="Arial" charset="0"/>
                <a:ea typeface="ＭＳ Ｐゴシック" charset="0"/>
              </a:defRPr>
            </a:lvl4pPr>
            <a:lvl5pPr marL="2057400" indent="-228600" eaLnBrk="0" hangingPunct="0">
              <a:defRPr sz="2300">
                <a:solidFill>
                  <a:schemeClr val="tx1"/>
                </a:solidFill>
                <a:latin typeface="Arial" charset="0"/>
                <a:ea typeface="ＭＳ Ｐゴシック" charset="0"/>
              </a:defRPr>
            </a:lvl5pPr>
            <a:lvl6pPr marL="2514600" indent="-228600" eaLnBrk="0" fontAlgn="base" hangingPunct="0">
              <a:spcBef>
                <a:spcPct val="0"/>
              </a:spcBef>
              <a:spcAft>
                <a:spcPct val="0"/>
              </a:spcAft>
              <a:defRPr sz="2300">
                <a:solidFill>
                  <a:schemeClr val="tx1"/>
                </a:solidFill>
                <a:latin typeface="Arial" charset="0"/>
                <a:ea typeface="ＭＳ Ｐゴシック" charset="0"/>
              </a:defRPr>
            </a:lvl6pPr>
            <a:lvl7pPr marL="2971800" indent="-228600" eaLnBrk="0" fontAlgn="base" hangingPunct="0">
              <a:spcBef>
                <a:spcPct val="0"/>
              </a:spcBef>
              <a:spcAft>
                <a:spcPct val="0"/>
              </a:spcAft>
              <a:defRPr sz="2300">
                <a:solidFill>
                  <a:schemeClr val="tx1"/>
                </a:solidFill>
                <a:latin typeface="Arial" charset="0"/>
                <a:ea typeface="ＭＳ Ｐゴシック" charset="0"/>
              </a:defRPr>
            </a:lvl7pPr>
            <a:lvl8pPr marL="3429000" indent="-228600" eaLnBrk="0" fontAlgn="base" hangingPunct="0">
              <a:spcBef>
                <a:spcPct val="0"/>
              </a:spcBef>
              <a:spcAft>
                <a:spcPct val="0"/>
              </a:spcAft>
              <a:defRPr sz="2300">
                <a:solidFill>
                  <a:schemeClr val="tx1"/>
                </a:solidFill>
                <a:latin typeface="Arial" charset="0"/>
                <a:ea typeface="ＭＳ Ｐゴシック" charset="0"/>
              </a:defRPr>
            </a:lvl8pPr>
            <a:lvl9pPr marL="3886200" indent="-228600" eaLnBrk="0" fontAlgn="base" hangingPunct="0">
              <a:spcBef>
                <a:spcPct val="0"/>
              </a:spcBef>
              <a:spcAft>
                <a:spcPct val="0"/>
              </a:spcAft>
              <a:defRPr sz="2300">
                <a:solidFill>
                  <a:schemeClr val="tx1"/>
                </a:solidFill>
                <a:latin typeface="Arial" charset="0"/>
                <a:ea typeface="ＭＳ Ｐゴシック" charset="0"/>
              </a:defRPr>
            </a:lvl9pPr>
          </a:lstStyle>
          <a:p>
            <a:pPr algn="ctr" eaLnBrk="1" hangingPunct="1"/>
            <a:r>
              <a:rPr lang="en-US" sz="1200" dirty="0">
                <a:latin typeface="Univers 55" charset="0"/>
              </a:rPr>
              <a:t>AGLS</a:t>
            </a:r>
            <a:br>
              <a:rPr lang="en-US" sz="1200" dirty="0">
                <a:latin typeface="Univers 55" charset="0"/>
              </a:rPr>
            </a:br>
            <a:r>
              <a:rPr lang="en-US" sz="1200" dirty="0">
                <a:latin typeface="Univers 55" charset="0"/>
              </a:rPr>
              <a:t>EPRINT</a:t>
            </a:r>
          </a:p>
          <a:p>
            <a:pPr algn="ctr" eaLnBrk="1" hangingPunct="1"/>
            <a:r>
              <a:rPr lang="en-US" sz="1200" dirty="0">
                <a:latin typeface="Univers 55" charset="0"/>
              </a:rPr>
              <a:t>MARCREL</a:t>
            </a:r>
          </a:p>
        </p:txBody>
      </p:sp>
      <p:sp>
        <p:nvSpPr>
          <p:cNvPr id="25" name="TextBox 1"/>
          <p:cNvSpPr txBox="1">
            <a:spLocks noChangeArrowheads="1"/>
          </p:cNvSpPr>
          <p:nvPr/>
        </p:nvSpPr>
        <p:spPr bwMode="auto">
          <a:xfrm>
            <a:off x="8305800" y="16662400"/>
            <a:ext cx="711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300">
                <a:solidFill>
                  <a:schemeClr val="tx1"/>
                </a:solidFill>
                <a:latin typeface="Arial" charset="0"/>
                <a:ea typeface="ＭＳ Ｐゴシック" charset="0"/>
                <a:cs typeface="ＭＳ Ｐゴシック" charset="0"/>
              </a:defRPr>
            </a:lvl1pPr>
            <a:lvl2pPr marL="742950" indent="-285750" eaLnBrk="0" hangingPunct="0">
              <a:defRPr sz="2300">
                <a:solidFill>
                  <a:schemeClr val="tx1"/>
                </a:solidFill>
                <a:latin typeface="Arial" charset="0"/>
                <a:ea typeface="ＭＳ Ｐゴシック" charset="0"/>
              </a:defRPr>
            </a:lvl2pPr>
            <a:lvl3pPr marL="1143000" indent="-228600" eaLnBrk="0" hangingPunct="0">
              <a:defRPr sz="2300">
                <a:solidFill>
                  <a:schemeClr val="tx1"/>
                </a:solidFill>
                <a:latin typeface="Arial" charset="0"/>
                <a:ea typeface="ＭＳ Ｐゴシック" charset="0"/>
              </a:defRPr>
            </a:lvl3pPr>
            <a:lvl4pPr marL="1600200" indent="-228600" eaLnBrk="0" hangingPunct="0">
              <a:defRPr sz="2300">
                <a:solidFill>
                  <a:schemeClr val="tx1"/>
                </a:solidFill>
                <a:latin typeface="Arial" charset="0"/>
                <a:ea typeface="ＭＳ Ｐゴシック" charset="0"/>
              </a:defRPr>
            </a:lvl4pPr>
            <a:lvl5pPr marL="2057400" indent="-228600" eaLnBrk="0" hangingPunct="0">
              <a:defRPr sz="2300">
                <a:solidFill>
                  <a:schemeClr val="tx1"/>
                </a:solidFill>
                <a:latin typeface="Arial" charset="0"/>
                <a:ea typeface="ＭＳ Ｐゴシック" charset="0"/>
              </a:defRPr>
            </a:lvl5pPr>
            <a:lvl6pPr marL="2514600" indent="-228600" eaLnBrk="0" fontAlgn="base" hangingPunct="0">
              <a:spcBef>
                <a:spcPct val="0"/>
              </a:spcBef>
              <a:spcAft>
                <a:spcPct val="0"/>
              </a:spcAft>
              <a:defRPr sz="2300">
                <a:solidFill>
                  <a:schemeClr val="tx1"/>
                </a:solidFill>
                <a:latin typeface="Arial" charset="0"/>
                <a:ea typeface="ＭＳ Ｐゴシック" charset="0"/>
              </a:defRPr>
            </a:lvl6pPr>
            <a:lvl7pPr marL="2971800" indent="-228600" eaLnBrk="0" fontAlgn="base" hangingPunct="0">
              <a:spcBef>
                <a:spcPct val="0"/>
              </a:spcBef>
              <a:spcAft>
                <a:spcPct val="0"/>
              </a:spcAft>
              <a:defRPr sz="2300">
                <a:solidFill>
                  <a:schemeClr val="tx1"/>
                </a:solidFill>
                <a:latin typeface="Arial" charset="0"/>
                <a:ea typeface="ＭＳ Ｐゴシック" charset="0"/>
              </a:defRPr>
            </a:lvl7pPr>
            <a:lvl8pPr marL="3429000" indent="-228600" eaLnBrk="0" fontAlgn="base" hangingPunct="0">
              <a:spcBef>
                <a:spcPct val="0"/>
              </a:spcBef>
              <a:spcAft>
                <a:spcPct val="0"/>
              </a:spcAft>
              <a:defRPr sz="2300">
                <a:solidFill>
                  <a:schemeClr val="tx1"/>
                </a:solidFill>
                <a:latin typeface="Arial" charset="0"/>
                <a:ea typeface="ＭＳ Ｐゴシック" charset="0"/>
              </a:defRPr>
            </a:lvl8pPr>
            <a:lvl9pPr marL="3886200" indent="-22860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b="1" dirty="0"/>
              <a:t>DC</a:t>
            </a:r>
          </a:p>
        </p:txBody>
      </p:sp>
      <p:sp>
        <p:nvSpPr>
          <p:cNvPr id="26" name="TextBox 2"/>
          <p:cNvSpPr txBox="1">
            <a:spLocks noChangeArrowheads="1"/>
          </p:cNvSpPr>
          <p:nvPr/>
        </p:nvSpPr>
        <p:spPr bwMode="auto">
          <a:xfrm>
            <a:off x="7899400" y="17068800"/>
            <a:ext cx="185420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300">
                <a:solidFill>
                  <a:schemeClr val="tx1"/>
                </a:solidFill>
                <a:latin typeface="Arial" charset="0"/>
                <a:ea typeface="ＭＳ Ｐゴシック" charset="0"/>
                <a:cs typeface="ＭＳ Ｐゴシック" charset="0"/>
              </a:defRPr>
            </a:lvl1pPr>
            <a:lvl2pPr marL="742950" indent="-285750" eaLnBrk="0" hangingPunct="0">
              <a:defRPr sz="2300">
                <a:solidFill>
                  <a:schemeClr val="tx1"/>
                </a:solidFill>
                <a:latin typeface="Arial" charset="0"/>
                <a:ea typeface="ＭＳ Ｐゴシック" charset="0"/>
              </a:defRPr>
            </a:lvl2pPr>
            <a:lvl3pPr marL="1143000" indent="-228600" eaLnBrk="0" hangingPunct="0">
              <a:defRPr sz="2300">
                <a:solidFill>
                  <a:schemeClr val="tx1"/>
                </a:solidFill>
                <a:latin typeface="Arial" charset="0"/>
                <a:ea typeface="ＭＳ Ｐゴシック" charset="0"/>
              </a:defRPr>
            </a:lvl3pPr>
            <a:lvl4pPr marL="1600200" indent="-228600" eaLnBrk="0" hangingPunct="0">
              <a:defRPr sz="2300">
                <a:solidFill>
                  <a:schemeClr val="tx1"/>
                </a:solidFill>
                <a:latin typeface="Arial" charset="0"/>
                <a:ea typeface="ＭＳ Ｐゴシック" charset="0"/>
              </a:defRPr>
            </a:lvl4pPr>
            <a:lvl5pPr marL="2057400" indent="-228600" eaLnBrk="0" hangingPunct="0">
              <a:defRPr sz="2300">
                <a:solidFill>
                  <a:schemeClr val="tx1"/>
                </a:solidFill>
                <a:latin typeface="Arial" charset="0"/>
                <a:ea typeface="ＭＳ Ｐゴシック" charset="0"/>
              </a:defRPr>
            </a:lvl5pPr>
            <a:lvl6pPr marL="2514600" indent="-228600" eaLnBrk="0" fontAlgn="base" hangingPunct="0">
              <a:spcBef>
                <a:spcPct val="0"/>
              </a:spcBef>
              <a:spcAft>
                <a:spcPct val="0"/>
              </a:spcAft>
              <a:defRPr sz="2300">
                <a:solidFill>
                  <a:schemeClr val="tx1"/>
                </a:solidFill>
                <a:latin typeface="Arial" charset="0"/>
                <a:ea typeface="ＭＳ Ｐゴシック" charset="0"/>
              </a:defRPr>
            </a:lvl6pPr>
            <a:lvl7pPr marL="2971800" indent="-228600" eaLnBrk="0" fontAlgn="base" hangingPunct="0">
              <a:spcBef>
                <a:spcPct val="0"/>
              </a:spcBef>
              <a:spcAft>
                <a:spcPct val="0"/>
              </a:spcAft>
              <a:defRPr sz="2300">
                <a:solidFill>
                  <a:schemeClr val="tx1"/>
                </a:solidFill>
                <a:latin typeface="Arial" charset="0"/>
                <a:ea typeface="ＭＳ Ｐゴシック" charset="0"/>
              </a:defRPr>
            </a:lvl7pPr>
            <a:lvl8pPr marL="3429000" indent="-228600" eaLnBrk="0" fontAlgn="base" hangingPunct="0">
              <a:spcBef>
                <a:spcPct val="0"/>
              </a:spcBef>
              <a:spcAft>
                <a:spcPct val="0"/>
              </a:spcAft>
              <a:defRPr sz="2300">
                <a:solidFill>
                  <a:schemeClr val="tx1"/>
                </a:solidFill>
                <a:latin typeface="Arial" charset="0"/>
                <a:ea typeface="ＭＳ Ｐゴシック" charset="0"/>
              </a:defRPr>
            </a:lvl8pPr>
            <a:lvl9pPr marL="3886200" indent="-22860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b="1" dirty="0"/>
              <a:t>DCTERMS</a:t>
            </a:r>
          </a:p>
        </p:txBody>
      </p:sp>
      <p:pic>
        <p:nvPicPr>
          <p:cNvPr id="29" name="Picture 4"/>
          <p:cNvPicPr>
            <a:picLocks noChangeAspect="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14763750" y="4662488"/>
            <a:ext cx="6297613" cy="701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9"/>
          <p:cNvPicPr>
            <a:picLocks noChangeAspect="1"/>
          </p:cNvPicPr>
          <p:nvPr/>
        </p:nvPicPr>
        <p:blipFill>
          <a:blip r:embed="rId16"/>
          <a:stretch>
            <a:fillRect/>
          </a:stretch>
        </p:blipFill>
        <p:spPr>
          <a:xfrm>
            <a:off x="5938526" y="1228708"/>
            <a:ext cx="3070287" cy="2145068"/>
          </a:xfrm>
          <a:prstGeom prst="rect">
            <a:avLst/>
          </a:prstGeom>
        </p:spPr>
      </p:pic>
      <p:pic>
        <p:nvPicPr>
          <p:cNvPr id="31" name="Picture 30"/>
          <p:cNvPicPr>
            <a:picLocks noChangeAspect="1"/>
          </p:cNvPicPr>
          <p:nvPr/>
        </p:nvPicPr>
        <p:blipFill>
          <a:blip r:embed="rId17" cstate="screen">
            <a:extLst>
              <a:ext uri="{28A0092B-C50C-407E-A947-70E740481C1C}">
                <a14:useLocalDpi xmlns:a14="http://schemas.microsoft.com/office/drawing/2010/main" xmlns=""/>
              </a:ext>
            </a:extLst>
          </a:blip>
          <a:stretch>
            <a:fillRect/>
          </a:stretch>
        </p:blipFill>
        <p:spPr>
          <a:xfrm>
            <a:off x="38102" y="5307531"/>
            <a:ext cx="3294062" cy="1455301"/>
          </a:xfrm>
          <a:prstGeom prst="rect">
            <a:avLst/>
          </a:prstGeom>
        </p:spPr>
      </p:pic>
      <p:sp>
        <p:nvSpPr>
          <p:cNvPr id="32" name="TextBox 31"/>
          <p:cNvSpPr txBox="1"/>
          <p:nvPr/>
        </p:nvSpPr>
        <p:spPr>
          <a:xfrm>
            <a:off x="228600" y="4876800"/>
            <a:ext cx="2526291" cy="369332"/>
          </a:xfrm>
          <a:prstGeom prst="rect">
            <a:avLst/>
          </a:prstGeom>
          <a:noFill/>
        </p:spPr>
        <p:txBody>
          <a:bodyPr wrap="square" rtlCol="0">
            <a:spAutoFit/>
          </a:bodyPr>
          <a:lstStyle/>
          <a:p>
            <a:r>
              <a:rPr lang="en-US" b="1" dirty="0">
                <a:ln w="1905"/>
                <a:solidFill>
                  <a:srgbClr val="000000"/>
                </a:solidFill>
                <a:effectLst>
                  <a:innerShdw blurRad="69850" dist="43180" dir="5400000">
                    <a:srgbClr val="000000">
                      <a:alpha val="65000"/>
                    </a:srgbClr>
                  </a:innerShdw>
                </a:effectLst>
              </a:rPr>
              <a:t>LODE-BD </a:t>
            </a:r>
          </a:p>
        </p:txBody>
      </p:sp>
      <p:sp>
        <p:nvSpPr>
          <p:cNvPr id="2" name="TextBox 1"/>
          <p:cNvSpPr txBox="1"/>
          <p:nvPr/>
        </p:nvSpPr>
        <p:spPr>
          <a:xfrm>
            <a:off x="4724400" y="0"/>
            <a:ext cx="4419600" cy="400110"/>
          </a:xfrm>
          <a:prstGeom prst="rect">
            <a:avLst/>
          </a:prstGeom>
          <a:solidFill>
            <a:schemeClr val="bg1">
              <a:lumMod val="95000"/>
            </a:schemeClr>
          </a:solidFill>
        </p:spPr>
        <p:txBody>
          <a:bodyPr wrap="square" rtlCol="0">
            <a:spAutoFit/>
          </a:bodyPr>
          <a:lstStyle/>
          <a:p>
            <a:r>
              <a:rPr lang="en-US" altLang="zh-CN" sz="2000" b="1" dirty="0" smtClean="0">
                <a:solidFill>
                  <a:srgbClr val="000000"/>
                </a:solidFill>
              </a:rPr>
              <a:t>Summary</a:t>
            </a:r>
            <a:r>
              <a:rPr lang="zh-CN" altLang="en-US" sz="2000" b="1" dirty="0" smtClean="0">
                <a:solidFill>
                  <a:srgbClr val="000000"/>
                </a:solidFill>
              </a:rPr>
              <a:t>：</a:t>
            </a:r>
            <a:r>
              <a:rPr lang="en-US" altLang="zh-CN" sz="2000" b="1" dirty="0" smtClean="0">
                <a:solidFill>
                  <a:srgbClr val="000000"/>
                </a:solidFill>
              </a:rPr>
              <a:t>LODE</a:t>
            </a:r>
            <a:r>
              <a:rPr lang="zh-CN" altLang="en-US" sz="2000" b="1" dirty="0" smtClean="0">
                <a:solidFill>
                  <a:srgbClr val="000000"/>
                </a:solidFill>
              </a:rPr>
              <a:t>－</a:t>
            </a:r>
            <a:r>
              <a:rPr lang="en-US" altLang="zh-CN" sz="2000" b="1" dirty="0" smtClean="0">
                <a:solidFill>
                  <a:srgbClr val="000000"/>
                </a:solidFill>
              </a:rPr>
              <a:t>BD Method</a:t>
            </a:r>
            <a:endParaRPr lang="en-US" sz="2000" b="1" dirty="0">
              <a:solidFill>
                <a:srgbClr val="000000"/>
              </a:solidFill>
            </a:endParaRPr>
          </a:p>
        </p:txBody>
      </p:sp>
      <p:sp>
        <p:nvSpPr>
          <p:cNvPr id="5" name="Striped Right Arrow 4"/>
          <p:cNvSpPr/>
          <p:nvPr/>
        </p:nvSpPr>
        <p:spPr>
          <a:xfrm rot="10800000">
            <a:off x="3429000" y="5562600"/>
            <a:ext cx="1219200" cy="609600"/>
          </a:xfrm>
          <a:prstGeom prst="stripedRightArrow">
            <a:avLst/>
          </a:prstGeom>
          <a:solidFill>
            <a:schemeClr val="accent2">
              <a:lumMod val="60000"/>
              <a:lumOff val="40000"/>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013678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heckerboard(across)">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heckerboard(across)">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par>
                                <p:cTn id="33" presetID="3" presetClass="entr" presetSubtype="1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6548438" cy="886968"/>
          </a:xfrm>
        </p:spPr>
        <p:txBody>
          <a:bodyPr/>
          <a:lstStyle/>
          <a:p>
            <a:r>
              <a:rPr lang="en-US" sz="3200" b="1" dirty="0"/>
              <a:t>Step 5. Implement the LODE-BD approach in a system</a:t>
            </a:r>
          </a:p>
        </p:txBody>
      </p:sp>
      <p:sp>
        <p:nvSpPr>
          <p:cNvPr id="3" name="Content Placeholder 2"/>
          <p:cNvSpPr>
            <a:spLocks noGrp="1"/>
          </p:cNvSpPr>
          <p:nvPr>
            <p:ph idx="1"/>
          </p:nvPr>
        </p:nvSpPr>
        <p:spPr>
          <a:xfrm>
            <a:off x="2819400" y="1752600"/>
            <a:ext cx="6172200" cy="4800600"/>
          </a:xfrm>
        </p:spPr>
        <p:txBody>
          <a:bodyPr>
            <a:noAutofit/>
          </a:bodyPr>
          <a:lstStyle/>
          <a:p>
            <a:r>
              <a:rPr lang="en-US" sz="2400" dirty="0"/>
              <a:t> Alternative #1, "</a:t>
            </a:r>
            <a:r>
              <a:rPr lang="en-US" sz="2400" b="1" dirty="0"/>
              <a:t>Design-time</a:t>
            </a:r>
            <a:r>
              <a:rPr lang="en-US" sz="2400" dirty="0"/>
              <a:t>" strategy: go back and change your current ad-hoc model to use the LODE “good practices” model. = &gt; This means some changes to your database and the services that access it.</a:t>
            </a:r>
          </a:p>
          <a:p>
            <a:r>
              <a:rPr lang="en-US" sz="2400" dirty="0"/>
              <a:t> Alternative #2, "</a:t>
            </a:r>
            <a:r>
              <a:rPr lang="en-US" sz="2400" b="1" dirty="0"/>
              <a:t>Run-time</a:t>
            </a:r>
            <a:r>
              <a:rPr lang="en-US" sz="2400" dirty="0"/>
              <a:t>" strategy: you convert on the fly to a “good-practices” model upon request and leave your ad-hoc model unchanged. =&gt; This means adding a conversion service.</a:t>
            </a:r>
          </a:p>
        </p:txBody>
      </p:sp>
      <p:pic>
        <p:nvPicPr>
          <p:cNvPr id="4" name="Picture 3"/>
          <p:cNvPicPr>
            <a:picLocks noChangeAspect="1"/>
          </p:cNvPicPr>
          <p:nvPr/>
        </p:nvPicPr>
        <p:blipFill>
          <a:blip r:embed="rId3"/>
          <a:stretch>
            <a:fillRect/>
          </a:stretch>
        </p:blipFill>
        <p:spPr>
          <a:xfrm>
            <a:off x="32304" y="1752600"/>
            <a:ext cx="2743200" cy="2057400"/>
          </a:xfrm>
          <a:prstGeom prst="rect">
            <a:avLst/>
          </a:prstGeom>
        </p:spPr>
      </p:pic>
      <p:pic>
        <p:nvPicPr>
          <p:cNvPr id="5" name="Picture 4"/>
          <p:cNvPicPr>
            <a:picLocks noChangeAspect="1"/>
          </p:cNvPicPr>
          <p:nvPr/>
        </p:nvPicPr>
        <p:blipFill>
          <a:blip r:embed="rId4"/>
          <a:stretch>
            <a:fillRect/>
          </a:stretch>
        </p:blipFill>
        <p:spPr>
          <a:xfrm>
            <a:off x="152399" y="4267200"/>
            <a:ext cx="2775947" cy="2209800"/>
          </a:xfrm>
          <a:prstGeom prst="rect">
            <a:avLst/>
          </a:prstGeom>
        </p:spPr>
      </p:pic>
    </p:spTree>
    <p:extLst>
      <p:ext uri="{BB962C8B-B14F-4D97-AF65-F5344CB8AC3E}">
        <p14:creationId xmlns:p14="http://schemas.microsoft.com/office/powerpoint/2010/main" xmlns="" val="346172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5715000" cy="533400"/>
          </a:xfrm>
        </p:spPr>
        <p:txBody>
          <a:bodyPr/>
          <a:lstStyle/>
          <a:p>
            <a:pPr algn="ctr"/>
            <a:r>
              <a:rPr lang="en-US" sz="3200" b="1" dirty="0"/>
              <a:t>Step 6. Output your data </a:t>
            </a:r>
          </a:p>
        </p:txBody>
      </p:sp>
      <p:sp>
        <p:nvSpPr>
          <p:cNvPr id="5" name="Sequential Access Storage 4"/>
          <p:cNvSpPr/>
          <p:nvPr/>
        </p:nvSpPr>
        <p:spPr>
          <a:xfrm>
            <a:off x="609600" y="1828800"/>
            <a:ext cx="1371600" cy="1295400"/>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agnetic Disk 5"/>
          <p:cNvSpPr/>
          <p:nvPr/>
        </p:nvSpPr>
        <p:spPr>
          <a:xfrm>
            <a:off x="3429000" y="1447800"/>
            <a:ext cx="2514600" cy="2514600"/>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Curved Connector 12"/>
          <p:cNvCxnSpPr/>
          <p:nvPr/>
        </p:nvCxnSpPr>
        <p:spPr>
          <a:xfrm>
            <a:off x="1981200" y="2362200"/>
            <a:ext cx="1371600" cy="228600"/>
          </a:xfrm>
          <a:prstGeom prst="curvedConnector3">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4" name="Multidocument 13"/>
          <p:cNvSpPr/>
          <p:nvPr/>
        </p:nvSpPr>
        <p:spPr>
          <a:xfrm>
            <a:off x="2286000" y="2057400"/>
            <a:ext cx="533400" cy="457200"/>
          </a:xfrm>
          <a:prstGeom prst="flowChartMultidocument">
            <a:avLst/>
          </a:prstGeom>
          <a:solidFill>
            <a:schemeClr val="accent2">
              <a:lumMod val="60000"/>
              <a:lumOff val="40000"/>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6019800" y="2743200"/>
            <a:ext cx="2716051" cy="1447800"/>
            <a:chOff x="6019800" y="2743200"/>
            <a:chExt cx="2716051" cy="1447800"/>
          </a:xfrm>
        </p:grpSpPr>
        <p:pic>
          <p:nvPicPr>
            <p:cNvPr id="16" name="Picture 1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239000" y="2743200"/>
              <a:ext cx="1496851" cy="1064910"/>
            </a:xfrm>
            <a:prstGeom prst="rect">
              <a:avLst/>
            </a:prstGeom>
          </p:spPr>
        </p:pic>
        <p:pic>
          <p:nvPicPr>
            <p:cNvPr id="17" name="Picture 16"/>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019800" y="3048000"/>
              <a:ext cx="1496851" cy="1064910"/>
            </a:xfrm>
            <a:prstGeom prst="rect">
              <a:avLst/>
            </a:prstGeom>
          </p:spPr>
        </p:pic>
        <p:cxnSp>
          <p:nvCxnSpPr>
            <p:cNvPr id="19" name="Curved Connector 18"/>
            <p:cNvCxnSpPr>
              <a:endCxn id="7" idx="0"/>
            </p:cNvCxnSpPr>
            <p:nvPr/>
          </p:nvCxnSpPr>
          <p:spPr>
            <a:xfrm>
              <a:off x="6019800" y="3200400"/>
              <a:ext cx="1066800" cy="990600"/>
            </a:xfrm>
            <a:prstGeom prst="curvedConnector2">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7198428" y="1371600"/>
            <a:ext cx="1981200" cy="369332"/>
          </a:xfrm>
          <a:prstGeom prst="rect">
            <a:avLst/>
          </a:prstGeom>
          <a:noFill/>
        </p:spPr>
        <p:txBody>
          <a:bodyPr wrap="square" rtlCol="0">
            <a:spAutoFit/>
          </a:bodyPr>
          <a:lstStyle/>
          <a:p>
            <a:r>
              <a:rPr lang="en-US" dirty="0"/>
              <a:t>search &amp; browse</a:t>
            </a:r>
          </a:p>
        </p:txBody>
      </p:sp>
      <p:grpSp>
        <p:nvGrpSpPr>
          <p:cNvPr id="11" name="Group 10"/>
          <p:cNvGrpSpPr/>
          <p:nvPr/>
        </p:nvGrpSpPr>
        <p:grpSpPr>
          <a:xfrm>
            <a:off x="5943600" y="1676400"/>
            <a:ext cx="1295400" cy="762000"/>
            <a:chOff x="5943600" y="1676400"/>
            <a:chExt cx="1295400" cy="762000"/>
          </a:xfrm>
        </p:grpSpPr>
        <p:sp>
          <p:nvSpPr>
            <p:cNvPr id="21" name="Multidocument 20"/>
            <p:cNvSpPr/>
            <p:nvPr/>
          </p:nvSpPr>
          <p:spPr>
            <a:xfrm>
              <a:off x="6096000" y="1981200"/>
              <a:ext cx="533400" cy="457200"/>
            </a:xfrm>
            <a:prstGeom prst="flowChartMultidocument">
              <a:avLst/>
            </a:prstGeom>
            <a:solidFill>
              <a:schemeClr val="accent2">
                <a:lumMod val="60000"/>
                <a:lumOff val="40000"/>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Multidocument 21"/>
            <p:cNvSpPr/>
            <p:nvPr/>
          </p:nvSpPr>
          <p:spPr>
            <a:xfrm>
              <a:off x="6248400" y="1828800"/>
              <a:ext cx="533400" cy="457200"/>
            </a:xfrm>
            <a:prstGeom prst="flowChartMultidocument">
              <a:avLst/>
            </a:prstGeom>
            <a:solidFill>
              <a:schemeClr val="accent1">
                <a:lumMod val="20000"/>
                <a:lumOff val="80000"/>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 name="Curved Connector 27"/>
            <p:cNvCxnSpPr/>
            <p:nvPr/>
          </p:nvCxnSpPr>
          <p:spPr>
            <a:xfrm flipV="1">
              <a:off x="5943600" y="1676400"/>
              <a:ext cx="1295400" cy="457200"/>
            </a:xfrm>
            <a:prstGeom prst="curvedConnector3">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762000" y="2286000"/>
            <a:ext cx="1143000" cy="369332"/>
          </a:xfrm>
          <a:prstGeom prst="rect">
            <a:avLst/>
          </a:prstGeom>
          <a:noFill/>
        </p:spPr>
        <p:txBody>
          <a:bodyPr wrap="square" rtlCol="0">
            <a:spAutoFit/>
          </a:bodyPr>
          <a:lstStyle/>
          <a:p>
            <a:r>
              <a:rPr lang="en-US" b="1" dirty="0"/>
              <a:t>My data</a:t>
            </a:r>
          </a:p>
        </p:txBody>
      </p:sp>
      <p:sp>
        <p:nvSpPr>
          <p:cNvPr id="3" name="TextBox 2"/>
          <p:cNvSpPr txBox="1"/>
          <p:nvPr/>
        </p:nvSpPr>
        <p:spPr>
          <a:xfrm>
            <a:off x="3962400" y="2514600"/>
            <a:ext cx="1600200" cy="707886"/>
          </a:xfrm>
          <a:prstGeom prst="rect">
            <a:avLst/>
          </a:prstGeom>
          <a:noFill/>
        </p:spPr>
        <p:txBody>
          <a:bodyPr wrap="square" rtlCol="0">
            <a:spAutoFit/>
          </a:bodyPr>
          <a:lstStyle/>
          <a:p>
            <a:pPr algn="ctr"/>
            <a:r>
              <a:rPr lang="en-US" sz="2000" b="1" dirty="0"/>
              <a:t>Metadata</a:t>
            </a:r>
          </a:p>
          <a:p>
            <a:pPr algn="ctr"/>
            <a:r>
              <a:rPr lang="en-US" sz="2000" b="1" dirty="0"/>
              <a:t>Repository</a:t>
            </a:r>
          </a:p>
        </p:txBody>
      </p:sp>
      <p:sp>
        <p:nvSpPr>
          <p:cNvPr id="4" name="TextBox 3"/>
          <p:cNvSpPr txBox="1"/>
          <p:nvPr/>
        </p:nvSpPr>
        <p:spPr>
          <a:xfrm>
            <a:off x="1981200" y="1600200"/>
            <a:ext cx="1143000" cy="369332"/>
          </a:xfrm>
          <a:prstGeom prst="rect">
            <a:avLst/>
          </a:prstGeom>
          <a:noFill/>
        </p:spPr>
        <p:txBody>
          <a:bodyPr wrap="square" rtlCol="0">
            <a:spAutoFit/>
          </a:bodyPr>
          <a:lstStyle/>
          <a:p>
            <a:r>
              <a:rPr lang="en-US" b="1" dirty="0"/>
              <a:t>records</a:t>
            </a:r>
          </a:p>
        </p:txBody>
      </p:sp>
      <p:grpSp>
        <p:nvGrpSpPr>
          <p:cNvPr id="12" name="Group 11"/>
          <p:cNvGrpSpPr/>
          <p:nvPr/>
        </p:nvGrpSpPr>
        <p:grpSpPr>
          <a:xfrm>
            <a:off x="1676400" y="3352800"/>
            <a:ext cx="3352800" cy="2286000"/>
            <a:chOff x="1676400" y="3352800"/>
            <a:chExt cx="3352800" cy="2286000"/>
          </a:xfrm>
        </p:grpSpPr>
        <p:cxnSp>
          <p:nvCxnSpPr>
            <p:cNvPr id="10" name="Curved Connector 9"/>
            <p:cNvCxnSpPr/>
            <p:nvPr/>
          </p:nvCxnSpPr>
          <p:spPr>
            <a:xfrm>
              <a:off x="1676400" y="3352800"/>
              <a:ext cx="3352800" cy="2286000"/>
            </a:xfrm>
            <a:prstGeom prst="curvedConnector3">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438400" y="4038600"/>
              <a:ext cx="1496851" cy="1064910"/>
            </a:xfrm>
            <a:prstGeom prst="rect">
              <a:avLst/>
            </a:prstGeom>
          </p:spPr>
        </p:pic>
        <p:sp>
          <p:nvSpPr>
            <p:cNvPr id="8" name="TextBox 7"/>
            <p:cNvSpPr txBox="1"/>
            <p:nvPr/>
          </p:nvSpPr>
          <p:spPr>
            <a:xfrm>
              <a:off x="2209800" y="3962400"/>
              <a:ext cx="990600" cy="646331"/>
            </a:xfrm>
            <a:prstGeom prst="rect">
              <a:avLst/>
            </a:prstGeom>
            <a:noFill/>
          </p:spPr>
          <p:txBody>
            <a:bodyPr wrap="square" rtlCol="0">
              <a:spAutoFit/>
            </a:bodyPr>
            <a:lstStyle/>
            <a:p>
              <a:pPr algn="ctr"/>
              <a:r>
                <a:rPr lang="en-US" b="1" dirty="0"/>
                <a:t>RDF graphs</a:t>
              </a:r>
            </a:p>
          </p:txBody>
        </p:sp>
      </p:grpSp>
      <p:grpSp>
        <p:nvGrpSpPr>
          <p:cNvPr id="18" name="Group 17"/>
          <p:cNvGrpSpPr/>
          <p:nvPr/>
        </p:nvGrpSpPr>
        <p:grpSpPr>
          <a:xfrm>
            <a:off x="5181600" y="4191000"/>
            <a:ext cx="3810000" cy="2514600"/>
            <a:chOff x="5181600" y="4191000"/>
            <a:chExt cx="3810000" cy="2514600"/>
          </a:xfrm>
        </p:grpSpPr>
        <p:pic>
          <p:nvPicPr>
            <p:cNvPr id="7" name="Picture 6"/>
            <p:cNvPicPr>
              <a:picLocks noChangeAspect="1"/>
            </p:cNvPicPr>
            <p:nvPr/>
          </p:nvPicPr>
          <p:blipFill>
            <a:blip r:embed="rId4"/>
            <a:stretch>
              <a:fillRect/>
            </a:stretch>
          </p:blipFill>
          <p:spPr>
            <a:xfrm>
              <a:off x="5181600" y="4191000"/>
              <a:ext cx="3810000" cy="2514600"/>
            </a:xfrm>
            <a:prstGeom prst="rect">
              <a:avLst/>
            </a:prstGeom>
          </p:spPr>
        </p:pic>
        <p:sp>
          <p:nvSpPr>
            <p:cNvPr id="9" name="TextBox 8"/>
            <p:cNvSpPr txBox="1"/>
            <p:nvPr/>
          </p:nvSpPr>
          <p:spPr>
            <a:xfrm>
              <a:off x="6400800" y="5791200"/>
              <a:ext cx="1600200" cy="584776"/>
            </a:xfrm>
            <a:prstGeom prst="rect">
              <a:avLst/>
            </a:prstGeom>
            <a:noFill/>
          </p:spPr>
          <p:txBody>
            <a:bodyPr wrap="square" rtlCol="0">
              <a:spAutoFit/>
            </a:bodyPr>
            <a:lstStyle/>
            <a:p>
              <a:pPr algn="ctr"/>
              <a:r>
                <a:rPr lang="en-US" sz="3200" b="1">
                  <a:solidFill>
                    <a:srgbClr val="CC3300"/>
                  </a:solidFill>
                </a:rPr>
                <a:t>LOD</a:t>
              </a:r>
            </a:p>
          </p:txBody>
        </p:sp>
      </p:grpSp>
    </p:spTree>
    <p:extLst>
      <p:ext uri="{BB962C8B-B14F-4D97-AF65-F5344CB8AC3E}">
        <p14:creationId xmlns:p14="http://schemas.microsoft.com/office/powerpoint/2010/main" xmlns="" val="29419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across)">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26"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4948238" cy="886968"/>
          </a:xfrm>
        </p:spPr>
        <p:txBody>
          <a:bodyPr/>
          <a:lstStyle/>
          <a:p>
            <a:r>
              <a:rPr lang="en-US" dirty="0" smtClean="0"/>
              <a:t>LODE-BD principles</a:t>
            </a:r>
            <a:endParaRPr lang="en-US" dirty="0"/>
          </a:p>
        </p:txBody>
      </p:sp>
      <p:sp>
        <p:nvSpPr>
          <p:cNvPr id="3" name="Content Placeholder 2"/>
          <p:cNvSpPr>
            <a:spLocks noGrp="1"/>
          </p:cNvSpPr>
          <p:nvPr>
            <p:ph idx="1"/>
          </p:nvPr>
        </p:nvSpPr>
        <p:spPr>
          <a:xfrm>
            <a:off x="1752600" y="1219200"/>
            <a:ext cx="7010400" cy="5029200"/>
          </a:xfrm>
        </p:spPr>
        <p:txBody>
          <a:bodyPr>
            <a:noAutofit/>
          </a:bodyPr>
          <a:lstStyle/>
          <a:p>
            <a:pPr lvl="0"/>
            <a:r>
              <a:rPr lang="en-US" sz="2000" dirty="0"/>
              <a:t>To promote the use of </a:t>
            </a:r>
            <a:r>
              <a:rPr lang="en-US" sz="2000" b="1" dirty="0"/>
              <a:t>well-established metadata standards</a:t>
            </a:r>
            <a:r>
              <a:rPr lang="en-US" sz="2000" dirty="0"/>
              <a:t> and the emerging </a:t>
            </a:r>
            <a:r>
              <a:rPr lang="en-US" sz="2000" dirty="0" err="1"/>
              <a:t>LOD</a:t>
            </a:r>
            <a:r>
              <a:rPr lang="en-US" sz="2000" dirty="0"/>
              <a:t>-enabled vocabularies proposed in the Linked Data community;</a:t>
            </a:r>
          </a:p>
          <a:p>
            <a:pPr lvl="0"/>
            <a:r>
              <a:rPr lang="en-US" sz="2000" dirty="0"/>
              <a:t>To encourage the use of </a:t>
            </a:r>
            <a:r>
              <a:rPr lang="en-US" sz="2000" b="1" dirty="0"/>
              <a:t>authority data, controlled vocabularies</a:t>
            </a:r>
            <a:r>
              <a:rPr lang="en-US" sz="2000" dirty="0"/>
              <a:t>, and </a:t>
            </a:r>
            <a:r>
              <a:rPr lang="en-US" sz="2000" b="1" dirty="0"/>
              <a:t>syntax encoding standards </a:t>
            </a:r>
            <a:r>
              <a:rPr lang="en-US" sz="2000" dirty="0"/>
              <a:t>in metadata statements whenever possible;</a:t>
            </a:r>
          </a:p>
          <a:p>
            <a:pPr lvl="0"/>
            <a:r>
              <a:rPr lang="en-US" sz="2000" dirty="0"/>
              <a:t>To encourage the use of </a:t>
            </a:r>
            <a:r>
              <a:rPr lang="en-US" sz="2000" b="1" dirty="0"/>
              <a:t>resource </a:t>
            </a:r>
            <a:r>
              <a:rPr lang="en-US" sz="2000" b="1" dirty="0" err="1"/>
              <a:t>URIs</a:t>
            </a:r>
            <a:r>
              <a:rPr lang="en-US" sz="2000" b="1" dirty="0"/>
              <a:t> </a:t>
            </a:r>
            <a:r>
              <a:rPr lang="en-US" sz="2000" dirty="0"/>
              <a:t>as data values when they are available; </a:t>
            </a:r>
          </a:p>
          <a:p>
            <a:pPr lvl="0"/>
            <a:r>
              <a:rPr lang="en-US" sz="2000" dirty="0"/>
              <a:t>To facilitate the decision-making process regarding data encoding for the purpose of </a:t>
            </a:r>
            <a:r>
              <a:rPr lang="en-US" sz="2000" b="1" dirty="0"/>
              <a:t>exchange and reuse</a:t>
            </a:r>
            <a:r>
              <a:rPr lang="en-US" sz="2000" dirty="0"/>
              <a:t>;</a:t>
            </a:r>
          </a:p>
          <a:p>
            <a:pPr lvl="0"/>
            <a:r>
              <a:rPr lang="en-US" sz="2000" dirty="0"/>
              <a:t>To provide a reference support that is </a:t>
            </a:r>
            <a:r>
              <a:rPr lang="en-US" sz="2000" b="1" dirty="0"/>
              <a:t>open</a:t>
            </a:r>
            <a:r>
              <a:rPr lang="en-US" sz="2000" dirty="0"/>
              <a:t> for suggestions of new properties and metadata terms according to the needs of the Linked Data community.</a:t>
            </a:r>
          </a:p>
          <a:p>
            <a:endParaRPr lang="en-US" sz="2000" dirty="0"/>
          </a:p>
        </p:txBody>
      </p:sp>
    </p:spTree>
    <p:extLst>
      <p:ext uri="{BB962C8B-B14F-4D97-AF65-F5344CB8AC3E}">
        <p14:creationId xmlns:p14="http://schemas.microsoft.com/office/powerpoint/2010/main" xmlns="" val="1679015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idx="1"/>
          </p:nvPr>
        </p:nvSpPr>
        <p:spPr>
          <a:xfrm>
            <a:off x="1905000" y="2752725"/>
            <a:ext cx="7010400" cy="4105275"/>
          </a:xfrm>
          <a:noFill/>
          <a:ln/>
          <a:extLst>
            <a:ext uri="{91240B29-F687-4f45-9708-019B960494DF}">
              <a14:hiddenLine xmlns:a14="http://schemas.microsoft.com/office/drawing/2010/main" xmlns="" w="12700" cap="sq" cmpd="sng">
                <a:solidFill>
                  <a:schemeClr val="tx1"/>
                </a:solidFill>
                <a:prstDash val="solid"/>
                <a:miter lim="800000"/>
                <a:headEnd type="none" w="sm" len="sm"/>
                <a:tailEnd type="none" w="sm" len="sm"/>
              </a14:hiddenLine>
            </a:ext>
          </a:extLst>
        </p:spPr>
        <p:txBody>
          <a:bodyPr>
            <a:noAutofit/>
          </a:bodyPr>
          <a:lstStyle/>
          <a:p>
            <a:pPr>
              <a:lnSpc>
                <a:spcPct val="80000"/>
              </a:lnSpc>
            </a:pPr>
            <a:r>
              <a:rPr lang="en-US" sz="3200" dirty="0"/>
              <a:t>LODE-BD Recommendations </a:t>
            </a:r>
            <a:r>
              <a:rPr lang="en-US" sz="3200" dirty="0" smtClean="0"/>
              <a:t>v.2.0  </a:t>
            </a:r>
            <a:r>
              <a:rPr lang="en-US" sz="3200" dirty="0"/>
              <a:t/>
            </a:r>
            <a:br>
              <a:rPr lang="en-US" sz="3200" dirty="0"/>
            </a:br>
            <a:endParaRPr lang="en-US" sz="3200" dirty="0" smtClean="0"/>
          </a:p>
          <a:p>
            <a:pPr>
              <a:lnSpc>
                <a:spcPct val="80000"/>
              </a:lnSpc>
            </a:pPr>
            <a:r>
              <a:rPr lang="en-US" sz="3200" dirty="0" smtClean="0">
                <a:hlinkClick r:id="rId3"/>
              </a:rPr>
              <a:t>http</a:t>
            </a:r>
            <a:r>
              <a:rPr lang="en-US" sz="3200" dirty="0">
                <a:hlinkClick r:id="rId3"/>
              </a:rPr>
              <a:t>://aims.fao.org/lode/bd</a:t>
            </a:r>
            <a:endParaRPr lang="en-US" sz="3200" dirty="0"/>
          </a:p>
          <a:p>
            <a:pPr marL="0" indent="0">
              <a:lnSpc>
                <a:spcPct val="80000"/>
              </a:lnSpc>
              <a:buNone/>
            </a:pPr>
            <a:endParaRPr lang="en-US" dirty="0"/>
          </a:p>
        </p:txBody>
      </p:sp>
      <p:sp>
        <p:nvSpPr>
          <p:cNvPr id="2" name="TextBox 1"/>
          <p:cNvSpPr txBox="1"/>
          <p:nvPr/>
        </p:nvSpPr>
        <p:spPr>
          <a:xfrm>
            <a:off x="1905000" y="762000"/>
            <a:ext cx="5105400" cy="92333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1600200" y="5410200"/>
            <a:ext cx="7086600" cy="923330"/>
          </a:xfrm>
          <a:prstGeom prst="rect">
            <a:avLst/>
          </a:prstGeom>
          <a:noFill/>
        </p:spPr>
        <p:txBody>
          <a:bodyPr wrap="square" rtlCol="0">
            <a:spAutoFit/>
          </a:bodyPr>
          <a:lstStyle/>
          <a:p>
            <a:r>
              <a:rPr lang="en-US" dirty="0" smtClean="0"/>
              <a:t>See also: </a:t>
            </a:r>
            <a:br>
              <a:rPr lang="en-US" dirty="0" smtClean="0"/>
            </a:br>
            <a:r>
              <a:rPr lang="en-US" dirty="0" err="1" smtClean="0"/>
              <a:t>AGROVOC</a:t>
            </a:r>
            <a:r>
              <a:rPr lang="en-US" dirty="0" smtClean="0"/>
              <a:t> as </a:t>
            </a:r>
            <a:r>
              <a:rPr lang="en-US" dirty="0" err="1" smtClean="0"/>
              <a:t>LOD</a:t>
            </a:r>
            <a:r>
              <a:rPr lang="en-US" dirty="0"/>
              <a:t>, </a:t>
            </a:r>
            <a:r>
              <a:rPr lang="en-US" dirty="0">
                <a:hlinkClick r:id="rId4"/>
              </a:rPr>
              <a:t>http://aims.fao.org/standards/agrovoc/</a:t>
            </a:r>
            <a:r>
              <a:rPr lang="en-US" dirty="0" smtClean="0">
                <a:hlinkClick r:id="rId4"/>
              </a:rPr>
              <a:t>about</a:t>
            </a:r>
            <a:r>
              <a:rPr lang="en-US" dirty="0" smtClean="0"/>
              <a:t> </a:t>
            </a:r>
          </a:p>
          <a:p>
            <a:r>
              <a:rPr lang="en-US" dirty="0" err="1" smtClean="0"/>
              <a:t>OpenAgris</a:t>
            </a:r>
            <a:r>
              <a:rPr lang="en-US" dirty="0" smtClean="0"/>
              <a:t> bibliographic data as </a:t>
            </a:r>
            <a:r>
              <a:rPr lang="en-US" dirty="0" err="1" smtClean="0"/>
              <a:t>LOD</a:t>
            </a:r>
            <a:r>
              <a:rPr lang="en-US" dirty="0"/>
              <a:t>. </a:t>
            </a:r>
            <a:r>
              <a:rPr lang="en-US" dirty="0">
                <a:hlinkClick r:id="rId5"/>
              </a:rPr>
              <a:t>http://aims.fao.org/</a:t>
            </a:r>
            <a:r>
              <a:rPr lang="en-US" dirty="0" smtClean="0">
                <a:hlinkClick r:id="rId5"/>
              </a:rPr>
              <a:t>openagris</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381000" y="457200"/>
            <a:ext cx="8385110" cy="5486400"/>
            <a:chOff x="301690" y="1396071"/>
            <a:chExt cx="8689910" cy="5233329"/>
          </a:xfrm>
        </p:grpSpPr>
        <p:pic>
          <p:nvPicPr>
            <p:cNvPr id="4" name="Picture 3"/>
            <p:cNvPicPr>
              <a:picLocks noChangeAspect="1"/>
            </p:cNvPicPr>
            <p:nvPr/>
          </p:nvPicPr>
          <p:blipFill>
            <a:blip r:embed="rId3"/>
            <a:stretch>
              <a:fillRect/>
            </a:stretch>
          </p:blipFill>
          <p:spPr>
            <a:xfrm>
              <a:off x="625646" y="1396071"/>
              <a:ext cx="8365954" cy="5233329"/>
            </a:xfrm>
            <a:prstGeom prst="rect">
              <a:avLst/>
            </a:prstGeom>
          </p:spPr>
        </p:pic>
        <p:sp>
          <p:nvSpPr>
            <p:cNvPr id="2" name="TextBox 1"/>
            <p:cNvSpPr txBox="1"/>
            <p:nvPr/>
          </p:nvSpPr>
          <p:spPr>
            <a:xfrm rot="18247943">
              <a:off x="-288788" y="4695917"/>
              <a:ext cx="1665303" cy="369332"/>
            </a:xfrm>
            <a:prstGeom prst="rect">
              <a:avLst/>
            </a:prstGeom>
            <a:solidFill>
              <a:schemeClr val="accent5">
                <a:lumMod val="60000"/>
                <a:lumOff val="40000"/>
              </a:schemeClr>
            </a:solidFill>
            <a:effectLst>
              <a:outerShdw blurRad="50800" dist="38100" dir="2700000" algn="tl" rotWithShape="0">
                <a:srgbClr val="000000">
                  <a:alpha val="43000"/>
                </a:srgbClr>
              </a:outerShdw>
            </a:effectLst>
          </p:spPr>
          <p:txBody>
            <a:bodyPr wrap="square" rtlCol="0">
              <a:spAutoFit/>
            </a:bodyPr>
            <a:lstStyle/>
            <a:p>
              <a:r>
                <a:rPr lang="en-US" altLang="zh-CN" dirty="0" smtClean="0"/>
                <a:t>Data Provider</a:t>
              </a:r>
              <a:endParaRPr lang="en-US" dirty="0"/>
            </a:p>
          </p:txBody>
        </p:sp>
        <p:sp>
          <p:nvSpPr>
            <p:cNvPr id="7" name="TextBox 6"/>
            <p:cNvSpPr txBox="1"/>
            <p:nvPr/>
          </p:nvSpPr>
          <p:spPr>
            <a:xfrm rot="18247943">
              <a:off x="-80533" y="2199684"/>
              <a:ext cx="1410778" cy="646331"/>
            </a:xfrm>
            <a:prstGeom prst="rect">
              <a:avLst/>
            </a:prstGeom>
            <a:solidFill>
              <a:schemeClr val="accent5">
                <a:lumMod val="60000"/>
                <a:lumOff val="40000"/>
              </a:schemeClr>
            </a:solidFill>
            <a:effectLst>
              <a:outerShdw blurRad="50800" dist="38100" dir="2700000" algn="tl" rotWithShape="0">
                <a:srgbClr val="000000">
                  <a:alpha val="43000"/>
                </a:srgbClr>
              </a:outerShdw>
            </a:effectLst>
          </p:spPr>
          <p:txBody>
            <a:bodyPr wrap="square" rtlCol="0">
              <a:spAutoFit/>
            </a:bodyPr>
            <a:lstStyle/>
            <a:p>
              <a:r>
                <a:rPr lang="en-US" dirty="0" smtClean="0"/>
                <a:t> </a:t>
              </a:r>
              <a:r>
                <a:rPr lang="en-US" altLang="zh-CN" dirty="0" smtClean="0"/>
                <a:t>Service Provider</a:t>
              </a:r>
              <a:endParaRPr lang="en-US" dirty="0"/>
            </a:p>
          </p:txBody>
        </p:sp>
      </p:grpSp>
      <p:sp>
        <p:nvSpPr>
          <p:cNvPr id="13" name="Rectangle 12"/>
          <p:cNvSpPr/>
          <p:nvPr/>
        </p:nvSpPr>
        <p:spPr>
          <a:xfrm>
            <a:off x="2362200" y="6027003"/>
            <a:ext cx="4572000" cy="830997"/>
          </a:xfrm>
          <a:prstGeom prst="rect">
            <a:avLst/>
          </a:prstGeom>
        </p:spPr>
        <p:txBody>
          <a:bodyPr>
            <a:spAutoFit/>
          </a:bodyPr>
          <a:lstStyle/>
          <a:p>
            <a:pPr lvl="0" algn="ctr"/>
            <a:r>
              <a:rPr lang="en-US" sz="2400" b="1" dirty="0"/>
              <a:t>8 repositories</a:t>
            </a:r>
          </a:p>
          <a:p>
            <a:pPr lvl="0" algn="ctr"/>
            <a:r>
              <a:rPr lang="en-US" sz="2400" b="1" dirty="0"/>
              <a:t>(13 countries, </a:t>
            </a:r>
            <a:r>
              <a:rPr lang="en-US" sz="2400" b="1" dirty="0">
                <a:latin typeface="Univers 55" pitchFamily="2" charset="0"/>
              </a:rPr>
              <a:t>17 institutions )</a:t>
            </a:r>
            <a:r>
              <a:rPr lang="en-US" sz="2400" b="1" dirty="0"/>
              <a:t> </a:t>
            </a:r>
          </a:p>
        </p:txBody>
      </p:sp>
    </p:spTree>
    <p:extLst>
      <p:ext uri="{BB962C8B-B14F-4D97-AF65-F5344CB8AC3E}">
        <p14:creationId xmlns:p14="http://schemas.microsoft.com/office/powerpoint/2010/main" xmlns="" val="261212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7924800" y="4572000"/>
            <a:ext cx="12192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07" name="Rectangle 3"/>
          <p:cNvSpPr>
            <a:spLocks noGrp="1" noChangeArrowheads="1"/>
          </p:cNvSpPr>
          <p:nvPr>
            <p:ph idx="1"/>
          </p:nvPr>
        </p:nvSpPr>
        <p:spPr>
          <a:xfrm>
            <a:off x="1905000" y="1600200"/>
            <a:ext cx="6858000" cy="4953000"/>
          </a:xfrm>
        </p:spPr>
        <p:txBody>
          <a:bodyPr>
            <a:noAutofit/>
          </a:bodyPr>
          <a:lstStyle/>
          <a:p>
            <a:pPr marL="0" lvl="0" indent="0">
              <a:buNone/>
            </a:pPr>
            <a:r>
              <a:rPr lang="en-US" sz="2800" dirty="0" smtClean="0">
                <a:latin typeface="Arial Black"/>
                <a:cs typeface="Arial Black"/>
              </a:rPr>
              <a:t>To make local data into a Linked Data dataset ---</a:t>
            </a:r>
          </a:p>
          <a:p>
            <a:pPr lvl="0"/>
            <a:r>
              <a:rPr lang="en-US" dirty="0" smtClean="0">
                <a:latin typeface="Arial Black"/>
                <a:cs typeface="Arial Black"/>
              </a:rPr>
              <a:t>What </a:t>
            </a:r>
            <a:r>
              <a:rPr lang="en-US" u="sng" dirty="0">
                <a:latin typeface="Arial Black"/>
                <a:cs typeface="Arial Black"/>
              </a:rPr>
              <a:t>metadata standard</a:t>
            </a:r>
            <a:r>
              <a:rPr lang="en-US" dirty="0">
                <a:latin typeface="Arial Black"/>
                <a:cs typeface="Arial Black"/>
              </a:rPr>
              <a:t>(s) </a:t>
            </a:r>
            <a:r>
              <a:rPr lang="en-US" dirty="0" smtClean="0">
                <a:latin typeface="Arial Black"/>
                <a:cs typeface="Arial Black"/>
              </a:rPr>
              <a:t>to follow?</a:t>
            </a:r>
            <a:endParaRPr lang="en-US" dirty="0">
              <a:latin typeface="Arial Black"/>
              <a:cs typeface="Arial Black"/>
            </a:endParaRPr>
          </a:p>
          <a:p>
            <a:pPr lvl="0"/>
            <a:r>
              <a:rPr lang="en-US" dirty="0" smtClean="0">
                <a:latin typeface="Arial Black"/>
                <a:cs typeface="Arial Black"/>
              </a:rPr>
              <a:t>What </a:t>
            </a:r>
            <a:r>
              <a:rPr lang="en-US" dirty="0">
                <a:latin typeface="Arial Black"/>
                <a:cs typeface="Arial Black"/>
              </a:rPr>
              <a:t>is the </a:t>
            </a:r>
            <a:r>
              <a:rPr lang="en-US" u="sng" dirty="0">
                <a:latin typeface="Arial Black"/>
                <a:cs typeface="Arial Black"/>
              </a:rPr>
              <a:t>minimal set of properties </a:t>
            </a:r>
            <a:r>
              <a:rPr lang="en-US" dirty="0" smtClean="0">
                <a:latin typeface="Arial Black"/>
                <a:cs typeface="Arial Black"/>
              </a:rPr>
              <a:t>to </a:t>
            </a:r>
            <a:r>
              <a:rPr lang="en-US" dirty="0">
                <a:latin typeface="Arial Black"/>
                <a:cs typeface="Arial Black"/>
              </a:rPr>
              <a:t>include to insure meaningful data sharing?</a:t>
            </a:r>
          </a:p>
          <a:p>
            <a:pPr lvl="0"/>
            <a:r>
              <a:rPr lang="en-US" dirty="0">
                <a:latin typeface="Arial Black"/>
                <a:cs typeface="Arial Black"/>
              </a:rPr>
              <a:t>Is there any metadata </a:t>
            </a:r>
            <a:r>
              <a:rPr lang="en-US" u="sng" dirty="0">
                <a:latin typeface="Arial Black"/>
                <a:cs typeface="Arial Black"/>
              </a:rPr>
              <a:t>model</a:t>
            </a:r>
            <a:r>
              <a:rPr lang="en-US" dirty="0">
                <a:latin typeface="Arial Black"/>
                <a:cs typeface="Arial Black"/>
              </a:rPr>
              <a:t> or application </a:t>
            </a:r>
            <a:r>
              <a:rPr lang="en-US" dirty="0" smtClean="0">
                <a:latin typeface="Arial Black"/>
                <a:cs typeface="Arial Black"/>
              </a:rPr>
              <a:t>profile for my data?</a:t>
            </a:r>
            <a:endParaRPr lang="en-US" dirty="0">
              <a:latin typeface="Arial Black"/>
              <a:cs typeface="Arial Black"/>
            </a:endParaRPr>
          </a:p>
          <a:p>
            <a:pPr lvl="0"/>
            <a:r>
              <a:rPr lang="en-US" dirty="0" smtClean="0">
                <a:latin typeface="Arial Black"/>
                <a:cs typeface="Arial Black"/>
              </a:rPr>
              <a:t>What data </a:t>
            </a:r>
            <a:r>
              <a:rPr lang="en-US" u="sng" dirty="0" smtClean="0">
                <a:latin typeface="Arial Black"/>
                <a:cs typeface="Arial Black"/>
              </a:rPr>
              <a:t>values </a:t>
            </a:r>
            <a:r>
              <a:rPr lang="en-US" dirty="0" smtClean="0">
                <a:latin typeface="Arial Black"/>
                <a:cs typeface="Arial Black"/>
              </a:rPr>
              <a:t>to provide – plain text string or Unified Resource Identifier (URI)?</a:t>
            </a:r>
            <a:endParaRPr lang="en-US" dirty="0">
              <a:latin typeface="Arial Black"/>
              <a:cs typeface="Arial Black"/>
            </a:endParaRPr>
          </a:p>
          <a:p>
            <a:pPr lvl="0"/>
            <a:r>
              <a:rPr lang="en-US" dirty="0">
                <a:latin typeface="Arial Black"/>
                <a:cs typeface="Arial Black"/>
              </a:rPr>
              <a:t>How </a:t>
            </a:r>
            <a:r>
              <a:rPr lang="en-US" dirty="0" smtClean="0">
                <a:latin typeface="Arial Black"/>
                <a:cs typeface="Arial Black"/>
              </a:rPr>
              <a:t>to </a:t>
            </a:r>
            <a:r>
              <a:rPr lang="en-US" u="sng" dirty="0" smtClean="0">
                <a:latin typeface="Arial Black"/>
                <a:cs typeface="Arial Black"/>
              </a:rPr>
              <a:t>encode</a:t>
            </a:r>
            <a:r>
              <a:rPr lang="en-US" dirty="0" smtClean="0">
                <a:latin typeface="Arial Black"/>
                <a:cs typeface="Arial Black"/>
              </a:rPr>
              <a:t> </a:t>
            </a:r>
            <a:r>
              <a:rPr lang="en-US" dirty="0">
                <a:latin typeface="Arial Black"/>
                <a:cs typeface="Arial Black"/>
              </a:rPr>
              <a:t>our data in order to move </a:t>
            </a:r>
            <a:r>
              <a:rPr lang="en-US" dirty="0" smtClean="0">
                <a:latin typeface="Arial Black"/>
                <a:cs typeface="Arial Black"/>
              </a:rPr>
              <a:t/>
            </a:r>
            <a:br>
              <a:rPr lang="en-US" dirty="0" smtClean="0">
                <a:latin typeface="Arial Black"/>
                <a:cs typeface="Arial Black"/>
              </a:rPr>
            </a:br>
            <a:r>
              <a:rPr lang="en-US" dirty="0" smtClean="0">
                <a:latin typeface="Arial Black"/>
                <a:cs typeface="Arial Black"/>
              </a:rPr>
              <a:t>from </a:t>
            </a:r>
            <a:r>
              <a:rPr lang="en-US" dirty="0">
                <a:latin typeface="Arial Black"/>
                <a:cs typeface="Arial Black"/>
              </a:rPr>
              <a:t>a local database to a Linked Data dataset?</a:t>
            </a:r>
          </a:p>
          <a:p>
            <a:pPr marL="533400" indent="-533400">
              <a:buFont typeface="Wingdings" charset="0"/>
              <a:buAutoNum type="arabicPeriod"/>
            </a:pPr>
            <a:endParaRPr lang="en-US" dirty="0">
              <a:latin typeface="Arial Black"/>
              <a:cs typeface="Arial Black"/>
            </a:endParaRPr>
          </a:p>
        </p:txBody>
      </p:sp>
      <p:sp>
        <p:nvSpPr>
          <p:cNvPr id="149506" name="Rectangle 2"/>
          <p:cNvSpPr>
            <a:spLocks noGrp="1" noChangeArrowheads="1"/>
          </p:cNvSpPr>
          <p:nvPr>
            <p:ph type="title"/>
          </p:nvPr>
        </p:nvSpPr>
        <p:spPr/>
        <p:txBody>
          <a:bodyPr>
            <a:normAutofit fontScale="90000"/>
          </a:bodyPr>
          <a:lstStyle/>
          <a:p>
            <a:r>
              <a:rPr lang="en-US" sz="4000" dirty="0" smtClean="0"/>
              <a:t>Questions from the data providers:</a:t>
            </a:r>
            <a:endParaRPr lang="en-US" sz="4000" dirty="0"/>
          </a:p>
        </p:txBody>
      </p:sp>
    </p:spTree>
    <p:extLst>
      <p:ext uri="{BB962C8B-B14F-4D97-AF65-F5344CB8AC3E}">
        <p14:creationId xmlns:p14="http://schemas.microsoft.com/office/powerpoint/2010/main" xmlns="" val="3591023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1-10-02 at 3.34.00 PM.pn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7224" y="1567897"/>
            <a:ext cx="9144000" cy="5257800"/>
          </a:xfrm>
          <a:prstGeom prst="rect">
            <a:avLst/>
          </a:prstGeom>
        </p:spPr>
      </p:pic>
      <p:sp>
        <p:nvSpPr>
          <p:cNvPr id="3" name="TextBox 2"/>
          <p:cNvSpPr txBox="1"/>
          <p:nvPr/>
        </p:nvSpPr>
        <p:spPr>
          <a:xfrm>
            <a:off x="838200" y="762000"/>
            <a:ext cx="7620000" cy="707886"/>
          </a:xfrm>
          <a:prstGeom prst="rect">
            <a:avLst/>
          </a:prstGeom>
          <a:noFill/>
        </p:spPr>
        <p:txBody>
          <a:bodyPr wrap="square" rtlCol="0">
            <a:spAutoFit/>
          </a:bodyPr>
          <a:lstStyle/>
          <a:p>
            <a:pPr algn="ctr"/>
            <a:r>
              <a:rPr lang="en-US" sz="2000" b="1" dirty="0" smtClean="0"/>
              <a:t>Example: &lt;</a:t>
            </a:r>
            <a:r>
              <a:rPr lang="en-US" sz="2000" b="1" dirty="0"/>
              <a:t>Responsible Body&gt;- related data fields </a:t>
            </a:r>
            <a:r>
              <a:rPr lang="en-US" sz="2000" b="1" dirty="0" smtClean="0"/>
              <a:t>from 8 data providers</a:t>
            </a:r>
            <a:endParaRPr lang="en-US" sz="2000" b="1" dirty="0"/>
          </a:p>
        </p:txBody>
      </p:sp>
      <p:sp>
        <p:nvSpPr>
          <p:cNvPr id="4" name="Rectangle 3"/>
          <p:cNvSpPr/>
          <p:nvPr/>
        </p:nvSpPr>
        <p:spPr>
          <a:xfrm>
            <a:off x="1981200" y="228600"/>
            <a:ext cx="5188014" cy="523220"/>
          </a:xfrm>
          <a:prstGeom prst="rect">
            <a:avLst/>
          </a:prstGeom>
        </p:spPr>
        <p:txBody>
          <a:bodyPr wrap="none">
            <a:spAutoFit/>
          </a:bodyPr>
          <a:lstStyle/>
          <a:p>
            <a:r>
              <a:rPr lang="en-US" sz="2800" dirty="0">
                <a:solidFill>
                  <a:srgbClr val="98B249"/>
                </a:solidFill>
              </a:rPr>
              <a:t>Various standards were applied  </a:t>
            </a:r>
          </a:p>
        </p:txBody>
      </p:sp>
      <p:sp>
        <p:nvSpPr>
          <p:cNvPr id="5" name="Rectangle 4"/>
          <p:cNvSpPr/>
          <p:nvPr/>
        </p:nvSpPr>
        <p:spPr>
          <a:xfrm rot="20561704">
            <a:off x="4377251" y="5064790"/>
            <a:ext cx="4572000" cy="646331"/>
          </a:xfrm>
          <a:prstGeom prst="rect">
            <a:avLst/>
          </a:prstGeom>
          <a:solidFill>
            <a:srgbClr val="F9D98C"/>
          </a:solidFill>
          <a:effectLst>
            <a:outerShdw blurRad="50800" dist="38100" dir="18900000" algn="bl" rotWithShape="0">
              <a:prstClr val="black">
                <a:alpha val="40000"/>
              </a:prstClr>
            </a:outerShdw>
          </a:effectLst>
        </p:spPr>
        <p:txBody>
          <a:bodyPr>
            <a:spAutoFit/>
          </a:bodyPr>
          <a:lstStyle/>
          <a:p>
            <a:pPr marL="285750" indent="-285750">
              <a:buFont typeface="Arial"/>
              <a:buChar char="•"/>
            </a:pPr>
            <a:r>
              <a:rPr lang="en-US" altLang="zh-CN" dirty="0" smtClean="0"/>
              <a:t>Everyone uses an ad-hoc in-house format.</a:t>
            </a:r>
          </a:p>
        </p:txBody>
      </p:sp>
    </p:spTree>
    <p:extLst>
      <p:ext uri="{BB962C8B-B14F-4D97-AF65-F5344CB8AC3E}">
        <p14:creationId xmlns:p14="http://schemas.microsoft.com/office/powerpoint/2010/main" xmlns="" val="3985315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5029200" y="5029200"/>
            <a:ext cx="3886200" cy="1828800"/>
          </a:xfrm>
          <a:prstGeom prst="rect">
            <a:avLst/>
          </a:prstGeom>
          <a:solidFill>
            <a:srgbClr val="C7846A">
              <a:alpha val="8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086600" y="1371600"/>
            <a:ext cx="1905000" cy="152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stretch>
            <a:fillRect/>
          </a:stretch>
        </p:blipFill>
        <p:spPr>
          <a:xfrm>
            <a:off x="7772400" y="5257800"/>
            <a:ext cx="990600" cy="1028700"/>
          </a:xfrm>
          <a:prstGeom prst="rect">
            <a:avLst/>
          </a:prstGeom>
        </p:spPr>
      </p:pic>
      <p:sp>
        <p:nvSpPr>
          <p:cNvPr id="2" name="Title 1"/>
          <p:cNvSpPr>
            <a:spLocks noGrp="1"/>
          </p:cNvSpPr>
          <p:nvPr>
            <p:ph type="title"/>
          </p:nvPr>
        </p:nvSpPr>
        <p:spPr>
          <a:xfrm>
            <a:off x="3962400" y="228600"/>
            <a:ext cx="4414838" cy="886968"/>
          </a:xfrm>
        </p:spPr>
        <p:txBody>
          <a:bodyPr/>
          <a:lstStyle/>
          <a:p>
            <a:r>
              <a:rPr lang="en-US" b="1" dirty="0"/>
              <a:t>Step 1. Know your own data model</a:t>
            </a:r>
          </a:p>
        </p:txBody>
      </p:sp>
      <p:pic>
        <p:nvPicPr>
          <p:cNvPr id="5" name="Content Placeholder 4"/>
          <p:cNvPicPr>
            <a:picLocks noGrp="1" noChangeAspect="1"/>
          </p:cNvPicPr>
          <p:nvPr>
            <p:ph idx="1"/>
          </p:nvPr>
        </p:nvPicPr>
        <p:blipFill>
          <a:blip r:embed="rId4" cstate="screen">
            <a:extLst>
              <a:ext uri="{28A0092B-C50C-407E-A947-70E740481C1C}">
                <a14:useLocalDpi xmlns:a14="http://schemas.microsoft.com/office/drawing/2010/main" xmlns=""/>
              </a:ext>
            </a:extLst>
          </a:blip>
          <a:srcRect/>
          <a:stretch>
            <a:fillRect/>
          </a:stretch>
        </p:blipFill>
        <p:spPr>
          <a:xfrm>
            <a:off x="3657600" y="3048000"/>
            <a:ext cx="2051050" cy="1702187"/>
          </a:xfrm>
          <a:ln>
            <a:solidFill>
              <a:srgbClr val="33CC33"/>
            </a:solidFill>
          </a:ln>
        </p:spPr>
      </p:pic>
      <p:sp>
        <p:nvSpPr>
          <p:cNvPr id="6" name="TextBox 5"/>
          <p:cNvSpPr txBox="1"/>
          <p:nvPr/>
        </p:nvSpPr>
        <p:spPr>
          <a:xfrm>
            <a:off x="3657600" y="2590800"/>
            <a:ext cx="2057400" cy="461665"/>
          </a:xfrm>
          <a:prstGeom prst="rect">
            <a:avLst/>
          </a:prstGeom>
          <a:noFill/>
          <a:ln>
            <a:solidFill>
              <a:srgbClr val="33CC33"/>
            </a:solidFill>
          </a:ln>
        </p:spPr>
        <p:txBody>
          <a:bodyPr wrap="square" rtlCol="0">
            <a:spAutoFit/>
          </a:bodyPr>
          <a:lstStyle/>
          <a:p>
            <a:pPr algn="ctr"/>
            <a:r>
              <a:rPr lang="en-US" sz="2400" dirty="0"/>
              <a:t>Resource </a:t>
            </a:r>
          </a:p>
        </p:txBody>
      </p:sp>
      <p:pic>
        <p:nvPicPr>
          <p:cNvPr id="9" name="Picture 8"/>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400800" y="5029200"/>
            <a:ext cx="656438" cy="1101956"/>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flipH="1">
            <a:off x="7543800" y="5603644"/>
            <a:ext cx="393211" cy="1254356"/>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6781800" y="5486400"/>
            <a:ext cx="568368" cy="1178156"/>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5638800" y="5585306"/>
            <a:ext cx="851776" cy="1242174"/>
          </a:xfrm>
          <a:prstGeom prst="rect">
            <a:avLst/>
          </a:prstGeom>
        </p:spPr>
      </p:pic>
      <p:sp>
        <p:nvSpPr>
          <p:cNvPr id="13" name="TextBox 12"/>
          <p:cNvSpPr txBox="1"/>
          <p:nvPr/>
        </p:nvSpPr>
        <p:spPr>
          <a:xfrm>
            <a:off x="4876800" y="5257800"/>
            <a:ext cx="1371600" cy="461665"/>
          </a:xfrm>
          <a:prstGeom prst="rect">
            <a:avLst/>
          </a:prstGeom>
          <a:noFill/>
        </p:spPr>
        <p:txBody>
          <a:bodyPr wrap="square" rtlCol="0">
            <a:spAutoFit/>
          </a:bodyPr>
          <a:lstStyle/>
          <a:p>
            <a:pPr algn="ctr"/>
            <a:r>
              <a:rPr lang="en-US" sz="2400" dirty="0"/>
              <a:t>Agent </a:t>
            </a:r>
          </a:p>
        </p:txBody>
      </p:sp>
      <p:pic>
        <p:nvPicPr>
          <p:cNvPr id="14" name="Picture 13"/>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7239000" y="5257800"/>
            <a:ext cx="479876" cy="1153504"/>
          </a:xfrm>
          <a:prstGeom prst="rect">
            <a:avLst/>
          </a:prstGeom>
        </p:spPr>
      </p:pic>
      <p:pic>
        <p:nvPicPr>
          <p:cNvPr id="15" name="Picture 14"/>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6324600" y="5410200"/>
            <a:ext cx="368507" cy="495519"/>
          </a:xfrm>
          <a:prstGeom prst="rect">
            <a:avLst/>
          </a:prstGeom>
        </p:spPr>
      </p:pic>
      <p:pic>
        <p:nvPicPr>
          <p:cNvPr id="19" name="Picture 18"/>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7391400" y="1752600"/>
            <a:ext cx="1307507" cy="932688"/>
          </a:xfrm>
          <a:prstGeom prst="rect">
            <a:avLst/>
          </a:prstGeom>
        </p:spPr>
      </p:pic>
      <p:sp>
        <p:nvSpPr>
          <p:cNvPr id="20" name="TextBox 19"/>
          <p:cNvSpPr txBox="1"/>
          <p:nvPr/>
        </p:nvSpPr>
        <p:spPr>
          <a:xfrm>
            <a:off x="7162800" y="1295400"/>
            <a:ext cx="1752600" cy="461665"/>
          </a:xfrm>
          <a:prstGeom prst="rect">
            <a:avLst/>
          </a:prstGeom>
          <a:noFill/>
        </p:spPr>
        <p:txBody>
          <a:bodyPr wrap="square" rtlCol="0">
            <a:spAutoFit/>
          </a:bodyPr>
          <a:lstStyle/>
          <a:p>
            <a:pPr algn="ctr"/>
            <a:r>
              <a:rPr lang="en-US" sz="2400" dirty="0"/>
              <a:t>About… </a:t>
            </a:r>
          </a:p>
        </p:txBody>
      </p:sp>
      <p:cxnSp>
        <p:nvCxnSpPr>
          <p:cNvPr id="25" name="Curved Connector 24"/>
          <p:cNvCxnSpPr/>
          <p:nvPr/>
        </p:nvCxnSpPr>
        <p:spPr>
          <a:xfrm>
            <a:off x="5791200" y="3733800"/>
            <a:ext cx="1828800" cy="1295400"/>
          </a:xfrm>
          <a:prstGeom prst="curvedConnector3">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rot="5400000">
            <a:off x="5715000" y="2209800"/>
            <a:ext cx="1371600" cy="1219200"/>
          </a:xfrm>
          <a:prstGeom prst="curvedConnector3">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12"/>
          <a:stretch>
            <a:fillRect/>
          </a:stretch>
        </p:blipFill>
        <p:spPr>
          <a:xfrm>
            <a:off x="152400" y="0"/>
            <a:ext cx="2676293" cy="6858000"/>
          </a:xfrm>
          <a:prstGeom prst="rect">
            <a:avLst/>
          </a:prstGeom>
          <a:ln>
            <a:solidFill>
              <a:srgbClr val="558ED5"/>
            </a:solidFill>
          </a:ln>
        </p:spPr>
      </p:pic>
    </p:spTree>
    <p:extLst>
      <p:ext uri="{BB962C8B-B14F-4D97-AF65-F5344CB8AC3E}">
        <p14:creationId xmlns:p14="http://schemas.microsoft.com/office/powerpoint/2010/main" xmlns="" val="1831435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0"/>
            <a:ext cx="2676293" cy="6858000"/>
          </a:xfrm>
          <a:prstGeom prst="rect">
            <a:avLst/>
          </a:prstGeom>
          <a:ln>
            <a:solidFill>
              <a:srgbClr val="558ED5"/>
            </a:solidFill>
          </a:ln>
        </p:spPr>
      </p:pic>
      <p:pic>
        <p:nvPicPr>
          <p:cNvPr id="6" name="Picture 5"/>
          <p:cNvPicPr>
            <a:picLocks noChangeAspect="1"/>
          </p:cNvPicPr>
          <p:nvPr/>
        </p:nvPicPr>
        <p:blipFill>
          <a:blip r:embed="rId4"/>
          <a:stretch>
            <a:fillRect/>
          </a:stretch>
        </p:blipFill>
        <p:spPr>
          <a:xfrm>
            <a:off x="4495800" y="34560"/>
            <a:ext cx="3209023" cy="6656947"/>
          </a:xfrm>
          <a:prstGeom prst="rect">
            <a:avLst/>
          </a:prstGeom>
          <a:ln>
            <a:solidFill>
              <a:schemeClr val="tx2">
                <a:lumMod val="60000"/>
                <a:lumOff val="40000"/>
              </a:schemeClr>
            </a:solidFill>
          </a:ln>
          <a:effectLst>
            <a:outerShdw blurRad="50800" dist="38100" dir="2700000" algn="tl" rotWithShape="0">
              <a:srgbClr val="000000">
                <a:alpha val="43000"/>
              </a:srgbClr>
            </a:outerShdw>
          </a:effectLst>
        </p:spPr>
      </p:pic>
      <p:sp>
        <p:nvSpPr>
          <p:cNvPr id="7" name="Striped Right Arrow 6"/>
          <p:cNvSpPr/>
          <p:nvPr/>
        </p:nvSpPr>
        <p:spPr>
          <a:xfrm>
            <a:off x="3124200" y="2819400"/>
            <a:ext cx="1143000" cy="7620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6073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52399" y="1447800"/>
            <a:ext cx="4487279" cy="4876800"/>
          </a:xfrm>
          <a:prstGeom prst="rect">
            <a:avLst/>
          </a:prstGeom>
        </p:spPr>
      </p:pic>
      <p:graphicFrame>
        <p:nvGraphicFramePr>
          <p:cNvPr id="17" name="Object 16"/>
          <p:cNvGraphicFramePr>
            <a:graphicFrameLocks noChangeAspect="1"/>
          </p:cNvGraphicFramePr>
          <p:nvPr>
            <p:extLst>
              <p:ext uri="{D42A27DB-BD31-4B8C-83A1-F6EECF244321}">
                <p14:modId xmlns:p14="http://schemas.microsoft.com/office/powerpoint/2010/main" xmlns="" val="958146345"/>
              </p:ext>
            </p:extLst>
          </p:nvPr>
        </p:nvGraphicFramePr>
        <p:xfrm>
          <a:off x="2046637" y="2667000"/>
          <a:ext cx="7110063" cy="4191000"/>
        </p:xfrm>
        <a:graphic>
          <a:graphicData uri="http://schemas.openxmlformats.org/presentationml/2006/ole">
            <p:oleObj spid="_x0000_s4163" name="Document" r:id="rId5" imgW="6260870" imgH="2997090" progId="Word.Document.12">
              <p:embed/>
            </p:oleObj>
          </a:graphicData>
        </a:graphic>
      </p:graphicFrame>
      <p:sp>
        <p:nvSpPr>
          <p:cNvPr id="18" name="Frame 17"/>
          <p:cNvSpPr/>
          <p:nvPr/>
        </p:nvSpPr>
        <p:spPr>
          <a:xfrm>
            <a:off x="38100" y="2133600"/>
            <a:ext cx="1447800" cy="1143000"/>
          </a:xfrm>
          <a:prstGeom prst="frame">
            <a:avLst>
              <a:gd name="adj1" fmla="val 6019"/>
            </a:avLst>
          </a:prstGeom>
          <a:solidFill>
            <a:schemeClr val="bg1">
              <a:alpha val="8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3" name="Curved Connector 22"/>
          <p:cNvCxnSpPr/>
          <p:nvPr/>
        </p:nvCxnSpPr>
        <p:spPr>
          <a:xfrm rot="16200000" flipH="1">
            <a:off x="1485900" y="3009900"/>
            <a:ext cx="762000" cy="685800"/>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Frame 29"/>
          <p:cNvSpPr/>
          <p:nvPr/>
        </p:nvSpPr>
        <p:spPr>
          <a:xfrm>
            <a:off x="2057400" y="3733800"/>
            <a:ext cx="7086600" cy="685800"/>
          </a:xfrm>
          <a:prstGeom prst="frame">
            <a:avLst>
              <a:gd name="adj1" fmla="val 6019"/>
            </a:avLst>
          </a:prstGeom>
          <a:solidFill>
            <a:srgbClr val="FF0000">
              <a:alpha val="8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Title 1"/>
          <p:cNvSpPr txBox="1">
            <a:spLocks/>
          </p:cNvSpPr>
          <p:nvPr/>
        </p:nvSpPr>
        <p:spPr>
          <a:xfrm>
            <a:off x="533400" y="0"/>
            <a:ext cx="8001000" cy="9144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b="1" dirty="0"/>
              <a:t>Step 2. Map your data fields to the LODE-BD chunks and properties</a:t>
            </a:r>
          </a:p>
        </p:txBody>
      </p:sp>
      <p:graphicFrame>
        <p:nvGraphicFramePr>
          <p:cNvPr id="4" name="Table 3"/>
          <p:cNvGraphicFramePr>
            <a:graphicFrameLocks noGrp="1"/>
          </p:cNvGraphicFramePr>
          <p:nvPr>
            <p:extLst>
              <p:ext uri="{D42A27DB-BD31-4B8C-83A1-F6EECF244321}">
                <p14:modId xmlns:p14="http://schemas.microsoft.com/office/powerpoint/2010/main" xmlns="" val="4058841122"/>
              </p:ext>
            </p:extLst>
          </p:nvPr>
        </p:nvGraphicFramePr>
        <p:xfrm>
          <a:off x="1371600" y="6136640"/>
          <a:ext cx="1371600" cy="721360"/>
        </p:xfrm>
        <a:graphic>
          <a:graphicData uri="http://schemas.openxmlformats.org/drawingml/2006/table">
            <a:tbl>
              <a:tblPr/>
              <a:tblGrid>
                <a:gridCol w="1371600"/>
              </a:tblGrid>
              <a:tr h="177800">
                <a:tc>
                  <a:txBody>
                    <a:bodyPr/>
                    <a:lstStyle/>
                    <a:p>
                      <a:pPr algn="ctr" fontAlgn="b"/>
                      <a:r>
                        <a:rPr lang="en-US" sz="1100" b="1" i="0" u="none" strike="noStrike" dirty="0">
                          <a:solidFill>
                            <a:srgbClr val="FFFFFF"/>
                          </a:solidFill>
                          <a:effectLst/>
                          <a:latin typeface="Calibri"/>
                        </a:rPr>
                        <a:t>Once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r h="177800">
                <a:tc>
                  <a:txBody>
                    <a:bodyPr/>
                    <a:lstStyle/>
                    <a:p>
                      <a:pPr algn="ctr" fontAlgn="b"/>
                      <a:r>
                        <a:rPr lang="en-US" sz="1100" b="1" i="0" u="none" strike="noStrike" dirty="0">
                          <a:solidFill>
                            <a:srgbClr val="FFFFFF"/>
                          </a:solidFill>
                          <a:effectLst/>
                          <a:latin typeface="Calibri"/>
                        </a:rPr>
                        <a:t>Once or many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177800">
                <a:tc>
                  <a:txBody>
                    <a:bodyPr/>
                    <a:lstStyle/>
                    <a:p>
                      <a:pPr algn="ctr" fontAlgn="b"/>
                      <a:r>
                        <a:rPr lang="en-US" sz="1100" b="1" i="0" u="none" strike="noStrike" dirty="0">
                          <a:solidFill>
                            <a:srgbClr val="000000"/>
                          </a:solidFill>
                          <a:effectLst/>
                          <a:latin typeface="Calibri"/>
                        </a:rPr>
                        <a:t>0 or once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77800">
                <a:tc>
                  <a:txBody>
                    <a:bodyPr/>
                    <a:lstStyle/>
                    <a:p>
                      <a:pPr algn="ctr" fontAlgn="b"/>
                      <a:r>
                        <a:rPr lang="en-US" sz="1100" b="1" i="0" u="none" strike="noStrike" dirty="0">
                          <a:solidFill>
                            <a:srgbClr val="FFFFFF"/>
                          </a:solidFill>
                          <a:effectLst/>
                          <a:latin typeface="Calibri"/>
                        </a:rPr>
                        <a:t>0 or many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r>
            </a:tbl>
          </a:graphicData>
        </a:graphic>
      </p:graphicFrame>
    </p:spTree>
    <p:extLst>
      <p:ext uri="{BB962C8B-B14F-4D97-AF65-F5344CB8AC3E}">
        <p14:creationId xmlns:p14="http://schemas.microsoft.com/office/powerpoint/2010/main" xmlns="" val="3896386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89" name="Picture 3"/>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276600" y="304800"/>
            <a:ext cx="5562599" cy="60718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Title 1"/>
          <p:cNvSpPr txBox="1">
            <a:spLocks/>
          </p:cNvSpPr>
          <p:nvPr/>
        </p:nvSpPr>
        <p:spPr>
          <a:xfrm>
            <a:off x="304800" y="457200"/>
            <a:ext cx="3048000" cy="886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3200" b="1" dirty="0" smtClean="0">
                <a:solidFill>
                  <a:schemeClr val="bg1"/>
                </a:solidFill>
              </a:rPr>
              <a:t>LODE-BD Groups</a:t>
            </a:r>
            <a:endParaRPr lang="en-US" sz="3200" b="1" dirty="0" smtClean="0">
              <a:solidFill>
                <a:schemeClr val="bg1"/>
              </a:solidFill>
            </a:endParaRPr>
          </a:p>
        </p:txBody>
      </p:sp>
      <p:pic>
        <p:nvPicPr>
          <p:cNvPr id="6" name="Picture 5" descr="Screen shot 2012-07-02 at 10.29.57 PM.png"/>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228600" y="5562600"/>
            <a:ext cx="8509000" cy="825500"/>
          </a:xfrm>
          <a:prstGeom prst="rect">
            <a:avLst/>
          </a:prstGeom>
          <a:effectLst>
            <a:glow rad="63500">
              <a:schemeClr val="accent6">
                <a:satMod val="175000"/>
                <a:alpha val="40000"/>
              </a:schemeClr>
            </a:glow>
          </a:effectLst>
        </p:spPr>
      </p:pic>
      <p:sp>
        <p:nvSpPr>
          <p:cNvPr id="7" name="Rectangle 6"/>
          <p:cNvSpPr/>
          <p:nvPr/>
        </p:nvSpPr>
        <p:spPr>
          <a:xfrm>
            <a:off x="152400" y="6396335"/>
            <a:ext cx="6019800" cy="400110"/>
          </a:xfrm>
          <a:prstGeom prst="rect">
            <a:avLst/>
          </a:prstGeom>
        </p:spPr>
        <p:txBody>
          <a:bodyPr wrap="square">
            <a:spAutoFit/>
          </a:bodyPr>
          <a:lstStyle/>
          <a:p>
            <a:r>
              <a:rPr lang="en-US" sz="2000" dirty="0">
                <a:solidFill>
                  <a:srgbClr val="000000"/>
                </a:solidFill>
                <a:hlinkClick r:id="rId5"/>
              </a:rPr>
              <a:t>http://aims.fao.org/fr/metadata/</a:t>
            </a:r>
            <a:r>
              <a:rPr lang="en-US" sz="2000" dirty="0" smtClean="0">
                <a:solidFill>
                  <a:srgbClr val="000000"/>
                </a:solidFill>
                <a:hlinkClick r:id="rId5"/>
              </a:rPr>
              <a:t>m2b</a:t>
            </a:r>
            <a:endParaRPr lang="en-US" sz="2000" dirty="0" smtClean="0">
              <a:solidFill>
                <a:srgbClr val="000000"/>
              </a:solidFill>
            </a:endParaRPr>
          </a:p>
        </p:txBody>
      </p:sp>
      <p:sp>
        <p:nvSpPr>
          <p:cNvPr id="8" name="Rectangle 7"/>
          <p:cNvSpPr/>
          <p:nvPr/>
        </p:nvSpPr>
        <p:spPr>
          <a:xfrm>
            <a:off x="381000" y="1295400"/>
            <a:ext cx="3276600" cy="3170099"/>
          </a:xfrm>
          <a:prstGeom prst="rect">
            <a:avLst/>
          </a:prstGeom>
          <a:noFill/>
        </p:spPr>
        <p:txBody>
          <a:bodyPr wrap="square">
            <a:spAutoFit/>
          </a:bodyPr>
          <a:lstStyle/>
          <a:p>
            <a:r>
              <a:rPr lang="en-US" sz="2000" dirty="0">
                <a:latin typeface="Calibri" charset="0"/>
              </a:rPr>
              <a:t>1. Title Information</a:t>
            </a:r>
          </a:p>
          <a:p>
            <a:r>
              <a:rPr lang="en-US" sz="2000" dirty="0">
                <a:latin typeface="Calibri" charset="0"/>
              </a:rPr>
              <a:t>2. Responsible Body</a:t>
            </a:r>
          </a:p>
          <a:p>
            <a:r>
              <a:rPr lang="en-US" sz="2000" dirty="0">
                <a:latin typeface="Calibri" charset="0"/>
              </a:rPr>
              <a:t>3. Physical Characteristics</a:t>
            </a:r>
          </a:p>
          <a:p>
            <a:r>
              <a:rPr lang="en-US" sz="2000" dirty="0">
                <a:latin typeface="Calibri" charset="0"/>
              </a:rPr>
              <a:t>4. Location</a:t>
            </a:r>
          </a:p>
          <a:p>
            <a:r>
              <a:rPr lang="en-US" sz="2000" dirty="0">
                <a:latin typeface="Calibri" charset="0"/>
              </a:rPr>
              <a:t>5. Subject</a:t>
            </a:r>
          </a:p>
          <a:p>
            <a:r>
              <a:rPr lang="en-US" sz="2000" dirty="0">
                <a:latin typeface="Calibri" charset="0"/>
              </a:rPr>
              <a:t>6. Description of content</a:t>
            </a:r>
          </a:p>
          <a:p>
            <a:r>
              <a:rPr lang="en-US" sz="2000" dirty="0">
                <a:latin typeface="Calibri" charset="0"/>
              </a:rPr>
              <a:t>7. Intellectual property </a:t>
            </a:r>
          </a:p>
          <a:p>
            <a:r>
              <a:rPr lang="en-US" sz="2000" dirty="0">
                <a:latin typeface="Calibri" charset="0"/>
              </a:rPr>
              <a:t>8. Usage </a:t>
            </a:r>
          </a:p>
          <a:p>
            <a:r>
              <a:rPr lang="en-US" sz="2000" dirty="0">
                <a:latin typeface="Calibri" charset="0"/>
              </a:rPr>
              <a:t>9. Relation between documents / agents</a:t>
            </a:r>
          </a:p>
        </p:txBody>
      </p:sp>
      <p:sp>
        <p:nvSpPr>
          <p:cNvPr id="2" name="Rectangle 1"/>
          <p:cNvSpPr/>
          <p:nvPr/>
        </p:nvSpPr>
        <p:spPr>
          <a:xfrm>
            <a:off x="381000" y="609600"/>
            <a:ext cx="2992301" cy="400110"/>
          </a:xfrm>
          <a:prstGeom prst="rect">
            <a:avLst/>
          </a:prstGeom>
        </p:spPr>
        <p:txBody>
          <a:bodyPr wrap="none">
            <a:spAutoFit/>
          </a:bodyPr>
          <a:lstStyle/>
          <a:p>
            <a:pPr lvl="0"/>
            <a:r>
              <a:rPr lang="en-US" sz="2000" b="1" dirty="0">
                <a:solidFill>
                  <a:srgbClr val="000000"/>
                </a:solidFill>
                <a:latin typeface="Univers 55" pitchFamily="2" charset="0"/>
                <a:ea typeface="ＭＳ Ｐゴシック" pitchFamily="34" charset="-128"/>
              </a:rPr>
              <a:t>9 Chunks of Properties</a:t>
            </a:r>
            <a:endParaRPr lang="en-US" sz="2000" dirty="0">
              <a:solidFill>
                <a:srgbClr val="000000"/>
              </a:solidFill>
            </a:endParaRPr>
          </a:p>
        </p:txBody>
      </p:sp>
    </p:spTree>
    <p:extLst>
      <p:ext uri="{BB962C8B-B14F-4D97-AF65-F5344CB8AC3E}">
        <p14:creationId xmlns:p14="http://schemas.microsoft.com/office/powerpoint/2010/main" xmlns="" val="90263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3566</TotalTime>
  <Words>2522</Words>
  <Application>Microsoft Office PowerPoint</Application>
  <PresentationFormat>On-screen Show (4:3)</PresentationFormat>
  <Paragraphs>212</Paragraphs>
  <Slides>24</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Inspiration</vt:lpstr>
      <vt:lpstr>Document</vt:lpstr>
      <vt:lpstr>Cómo seleccionar estrategias de codificación adecuados para la producción de LOD habilitado para datos bibliográficos</vt:lpstr>
      <vt:lpstr>Slide 2</vt:lpstr>
      <vt:lpstr>Slide 3</vt:lpstr>
      <vt:lpstr>Questions from the data providers:</vt:lpstr>
      <vt:lpstr>Slide 5</vt:lpstr>
      <vt:lpstr>Step 1. Know your own data model</vt:lpstr>
      <vt:lpstr>Slide 7</vt:lpstr>
      <vt:lpstr>Slide 8</vt:lpstr>
      <vt:lpstr>Slide 9</vt:lpstr>
      <vt:lpstr>Slide 10</vt:lpstr>
      <vt:lpstr>Slide 11</vt:lpstr>
      <vt:lpstr>Slide 12</vt:lpstr>
      <vt:lpstr>Step 4. Find metadata terms &amp; the encoding examples</vt:lpstr>
      <vt:lpstr>Slide 14</vt:lpstr>
      <vt:lpstr>Slide 15</vt:lpstr>
      <vt:lpstr>Slide 16</vt:lpstr>
      <vt:lpstr>Slide 17</vt:lpstr>
      <vt:lpstr>Slide 18</vt:lpstr>
      <vt:lpstr>Slide 19</vt:lpstr>
      <vt:lpstr>Slide 20</vt:lpstr>
      <vt:lpstr>Step 5. Implement the LODE-BD approach in a system</vt:lpstr>
      <vt:lpstr>Step 6. Output your data </vt:lpstr>
      <vt:lpstr>LODE-BD principles</vt:lpstr>
      <vt:lpstr>Slide 24</vt:lpstr>
    </vt:vector>
  </TitlesOfParts>
  <Company>KSU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Archives Initiative  (OAI) </dc:title>
  <dc:creator>SLIS</dc:creator>
  <cp:lastModifiedBy>Imma Subirats (OEKC)</cp:lastModifiedBy>
  <cp:revision>95</cp:revision>
  <cp:lastPrinted>2012-10-17T20:48:53Z</cp:lastPrinted>
  <dcterms:created xsi:type="dcterms:W3CDTF">2006-12-05T17:25:58Z</dcterms:created>
  <dcterms:modified xsi:type="dcterms:W3CDTF">2013-09-03T15:03:25Z</dcterms:modified>
</cp:coreProperties>
</file>